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58" r:id="rId4"/>
    <p:sldId id="284" r:id="rId5"/>
    <p:sldId id="259" r:id="rId6"/>
    <p:sldId id="260" r:id="rId7"/>
    <p:sldId id="261" r:id="rId8"/>
    <p:sldId id="262" r:id="rId9"/>
    <p:sldId id="277" r:id="rId10"/>
    <p:sldId id="279" r:id="rId11"/>
    <p:sldId id="278" r:id="rId12"/>
    <p:sldId id="263" r:id="rId13"/>
    <p:sldId id="264" r:id="rId14"/>
    <p:sldId id="265" r:id="rId15"/>
    <p:sldId id="266" r:id="rId16"/>
    <p:sldId id="290" r:id="rId17"/>
    <p:sldId id="291" r:id="rId18"/>
    <p:sldId id="292" r:id="rId19"/>
    <p:sldId id="267" r:id="rId20"/>
    <p:sldId id="268" r:id="rId21"/>
    <p:sldId id="269" r:id="rId22"/>
    <p:sldId id="270" r:id="rId23"/>
    <p:sldId id="271" r:id="rId24"/>
    <p:sldId id="289" r:id="rId25"/>
    <p:sldId id="272" r:id="rId26"/>
    <p:sldId id="273" r:id="rId27"/>
    <p:sldId id="281" r:id="rId28"/>
    <p:sldId id="293" r:id="rId29"/>
    <p:sldId id="294" r:id="rId30"/>
    <p:sldId id="285" r:id="rId31"/>
    <p:sldId id="295" r:id="rId32"/>
    <p:sldId id="282" r:id="rId33"/>
    <p:sldId id="286" r:id="rId34"/>
    <p:sldId id="287" r:id="rId35"/>
    <p:sldId id="283" r:id="rId36"/>
    <p:sldId id="288" r:id="rId37"/>
    <p:sldId id="274" r:id="rId38"/>
    <p:sldId id="27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794769-73C9-4175-91E3-6197D6037DCD}" v="329" dt="2022-09-29T22:33:04.799"/>
    <p1510:client id="{EF140EB4-679C-BB8F-AB44-038E4599DAB2}" v="61" dt="2022-09-28T15:12:41.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City of Santa Fe Annual Water Production by Source 1925 - 2021</a:t>
            </a:r>
          </a:p>
        </c:rich>
      </c:tx>
      <c:layout>
        <c:manualLayout>
          <c:xMode val="edge"/>
          <c:yMode val="edge"/>
          <c:x val="0.13884062258714894"/>
          <c:y val="3.305218868981807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719372706156662E-2"/>
          <c:y val="8.7928121169394899E-2"/>
          <c:w val="0.91515609328062641"/>
          <c:h val="0.75818117344208225"/>
        </c:manualLayout>
      </c:layout>
      <c:areaChart>
        <c:grouping val="stacked"/>
        <c:varyColors val="0"/>
        <c:ser>
          <c:idx val="1"/>
          <c:order val="0"/>
          <c:tx>
            <c:strRef>
              <c:f>'5SourceSummary'!$B$2</c:f>
              <c:strCache>
                <c:ptCount val="1"/>
                <c:pt idx="0">
                  <c:v>Santa Fe River Surface Water</c:v>
                </c:pt>
              </c:strCache>
            </c:strRef>
          </c:tx>
          <c:spPr>
            <a:solidFill>
              <a:schemeClr val="accent1"/>
            </a:solidFill>
            <a:ln>
              <a:noFill/>
            </a:ln>
            <a:effectLst/>
          </c:spPr>
          <c:cat>
            <c:numRef>
              <c:f>'5SourceSummary'!$A$3:$A$99</c:f>
              <c:numCache>
                <c:formatCode>General</c:formatCode>
                <c:ptCount val="97"/>
                <c:pt idx="0">
                  <c:v>1925</c:v>
                </c:pt>
                <c:pt idx="1">
                  <c:v>1926</c:v>
                </c:pt>
                <c:pt idx="2">
                  <c:v>1927</c:v>
                </c:pt>
                <c:pt idx="3">
                  <c:v>1928</c:v>
                </c:pt>
                <c:pt idx="4">
                  <c:v>1929</c:v>
                </c:pt>
                <c:pt idx="5">
                  <c:v>1930</c:v>
                </c:pt>
                <c:pt idx="6">
                  <c:v>1931</c:v>
                </c:pt>
                <c:pt idx="7">
                  <c:v>1932</c:v>
                </c:pt>
                <c:pt idx="8">
                  <c:v>1933</c:v>
                </c:pt>
                <c:pt idx="9">
                  <c:v>1934</c:v>
                </c:pt>
                <c:pt idx="10">
                  <c:v>1935</c:v>
                </c:pt>
                <c:pt idx="11">
                  <c:v>1936</c:v>
                </c:pt>
                <c:pt idx="12">
                  <c:v>1937</c:v>
                </c:pt>
                <c:pt idx="13">
                  <c:v>1938</c:v>
                </c:pt>
                <c:pt idx="14">
                  <c:v>1939</c:v>
                </c:pt>
                <c:pt idx="15">
                  <c:v>1940</c:v>
                </c:pt>
                <c:pt idx="16">
                  <c:v>1941</c:v>
                </c:pt>
                <c:pt idx="17">
                  <c:v>1942</c:v>
                </c:pt>
                <c:pt idx="18">
                  <c:v>1943</c:v>
                </c:pt>
                <c:pt idx="19">
                  <c:v>1944</c:v>
                </c:pt>
                <c:pt idx="20">
                  <c:v>1945</c:v>
                </c:pt>
                <c:pt idx="21">
                  <c:v>1946</c:v>
                </c:pt>
                <c:pt idx="22">
                  <c:v>1947</c:v>
                </c:pt>
                <c:pt idx="23">
                  <c:v>1948</c:v>
                </c:pt>
                <c:pt idx="24">
                  <c:v>1949</c:v>
                </c:pt>
                <c:pt idx="25">
                  <c:v>1950</c:v>
                </c:pt>
                <c:pt idx="26">
                  <c:v>1951</c:v>
                </c:pt>
                <c:pt idx="27">
                  <c:v>1952</c:v>
                </c:pt>
                <c:pt idx="28">
                  <c:v>1953</c:v>
                </c:pt>
                <c:pt idx="29">
                  <c:v>1954</c:v>
                </c:pt>
                <c:pt idx="30">
                  <c:v>1955</c:v>
                </c:pt>
                <c:pt idx="31">
                  <c:v>1956</c:v>
                </c:pt>
                <c:pt idx="32">
                  <c:v>1957</c:v>
                </c:pt>
                <c:pt idx="33">
                  <c:v>1958</c:v>
                </c:pt>
                <c:pt idx="34">
                  <c:v>1959</c:v>
                </c:pt>
                <c:pt idx="35">
                  <c:v>1960</c:v>
                </c:pt>
                <c:pt idx="36">
                  <c:v>1961</c:v>
                </c:pt>
                <c:pt idx="37">
                  <c:v>1962</c:v>
                </c:pt>
                <c:pt idx="38">
                  <c:v>1963</c:v>
                </c:pt>
                <c:pt idx="39">
                  <c:v>1964</c:v>
                </c:pt>
                <c:pt idx="40">
                  <c:v>1965</c:v>
                </c:pt>
                <c:pt idx="41">
                  <c:v>1966</c:v>
                </c:pt>
                <c:pt idx="42">
                  <c:v>1967</c:v>
                </c:pt>
                <c:pt idx="43">
                  <c:v>1968</c:v>
                </c:pt>
                <c:pt idx="44">
                  <c:v>1969</c:v>
                </c:pt>
                <c:pt idx="45">
                  <c:v>1970</c:v>
                </c:pt>
                <c:pt idx="46">
                  <c:v>1971</c:v>
                </c:pt>
                <c:pt idx="47">
                  <c:v>1972</c:v>
                </c:pt>
                <c:pt idx="48">
                  <c:v>1973</c:v>
                </c:pt>
                <c:pt idx="49">
                  <c:v>1974</c:v>
                </c:pt>
                <c:pt idx="50">
                  <c:v>1975</c:v>
                </c:pt>
                <c:pt idx="51">
                  <c:v>1976</c:v>
                </c:pt>
                <c:pt idx="52">
                  <c:v>1977</c:v>
                </c:pt>
                <c:pt idx="53">
                  <c:v>1978</c:v>
                </c:pt>
                <c:pt idx="54">
                  <c:v>1979</c:v>
                </c:pt>
                <c:pt idx="55">
                  <c:v>1980</c:v>
                </c:pt>
                <c:pt idx="56">
                  <c:v>1981</c:v>
                </c:pt>
                <c:pt idx="57">
                  <c:v>1982</c:v>
                </c:pt>
                <c:pt idx="58">
                  <c:v>1983</c:v>
                </c:pt>
                <c:pt idx="59">
                  <c:v>1984</c:v>
                </c:pt>
                <c:pt idx="60">
                  <c:v>1985</c:v>
                </c:pt>
                <c:pt idx="61">
                  <c:v>1986</c:v>
                </c:pt>
                <c:pt idx="62">
                  <c:v>1987</c:v>
                </c:pt>
                <c:pt idx="63">
                  <c:v>1988</c:v>
                </c:pt>
                <c:pt idx="64">
                  <c:v>1989</c:v>
                </c:pt>
                <c:pt idx="65">
                  <c:v>1990</c:v>
                </c:pt>
                <c:pt idx="66">
                  <c:v>1991</c:v>
                </c:pt>
                <c:pt idx="67">
                  <c:v>1992</c:v>
                </c:pt>
                <c:pt idx="68">
                  <c:v>1993</c:v>
                </c:pt>
                <c:pt idx="69">
                  <c:v>1994</c:v>
                </c:pt>
                <c:pt idx="70">
                  <c:v>1995</c:v>
                </c:pt>
                <c:pt idx="71">
                  <c:v>1996</c:v>
                </c:pt>
                <c:pt idx="72">
                  <c:v>1997</c:v>
                </c:pt>
                <c:pt idx="73">
                  <c:v>1998</c:v>
                </c:pt>
                <c:pt idx="74">
                  <c:v>1999</c:v>
                </c:pt>
                <c:pt idx="75">
                  <c:v>2000</c:v>
                </c:pt>
                <c:pt idx="76">
                  <c:v>2001</c:v>
                </c:pt>
                <c:pt idx="77">
                  <c:v>2002</c:v>
                </c:pt>
                <c:pt idx="78">
                  <c:v>2003</c:v>
                </c:pt>
                <c:pt idx="79">
                  <c:v>2004</c:v>
                </c:pt>
                <c:pt idx="80">
                  <c:v>2005</c:v>
                </c:pt>
                <c:pt idx="81">
                  <c:v>2006</c:v>
                </c:pt>
                <c:pt idx="82">
                  <c:v>2007</c:v>
                </c:pt>
                <c:pt idx="83">
                  <c:v>2008</c:v>
                </c:pt>
                <c:pt idx="84">
                  <c:v>2009</c:v>
                </c:pt>
                <c:pt idx="85">
                  <c:v>2010</c:v>
                </c:pt>
                <c:pt idx="86">
                  <c:v>2011</c:v>
                </c:pt>
                <c:pt idx="87">
                  <c:v>2012</c:v>
                </c:pt>
                <c:pt idx="88">
                  <c:v>2013</c:v>
                </c:pt>
                <c:pt idx="89">
                  <c:v>2014</c:v>
                </c:pt>
                <c:pt idx="90">
                  <c:v>2015</c:v>
                </c:pt>
                <c:pt idx="91">
                  <c:v>2016</c:v>
                </c:pt>
                <c:pt idx="92">
                  <c:v>2017</c:v>
                </c:pt>
                <c:pt idx="93">
                  <c:v>2018</c:v>
                </c:pt>
                <c:pt idx="94">
                  <c:v>2019</c:v>
                </c:pt>
                <c:pt idx="95">
                  <c:v>2020</c:v>
                </c:pt>
                <c:pt idx="96">
                  <c:v>2021</c:v>
                </c:pt>
              </c:numCache>
            </c:numRef>
          </c:cat>
          <c:val>
            <c:numRef>
              <c:f>'5SourceSummary'!$B$3:$B$99</c:f>
              <c:numCache>
                <c:formatCode>0.0</c:formatCode>
                <c:ptCount val="97"/>
                <c:pt idx="0">
                  <c:v>0.96199999999999997</c:v>
                </c:pt>
                <c:pt idx="1">
                  <c:v>1.8149999999999999</c:v>
                </c:pt>
                <c:pt idx="2">
                  <c:v>0.63</c:v>
                </c:pt>
                <c:pt idx="3">
                  <c:v>0.80300000000000005</c:v>
                </c:pt>
                <c:pt idx="4">
                  <c:v>0.94</c:v>
                </c:pt>
                <c:pt idx="5">
                  <c:v>0.88500000000000001</c:v>
                </c:pt>
                <c:pt idx="6">
                  <c:v>0.94499999999999995</c:v>
                </c:pt>
                <c:pt idx="7">
                  <c:v>1.0049999999999999</c:v>
                </c:pt>
                <c:pt idx="8">
                  <c:v>1.0649999999999999</c:v>
                </c:pt>
                <c:pt idx="9">
                  <c:v>1.125</c:v>
                </c:pt>
                <c:pt idx="10">
                  <c:v>1.1850000000000001</c:v>
                </c:pt>
                <c:pt idx="11">
                  <c:v>1.2450000000000001</c:v>
                </c:pt>
                <c:pt idx="12">
                  <c:v>1.3049999999999999</c:v>
                </c:pt>
                <c:pt idx="13">
                  <c:v>1.365</c:v>
                </c:pt>
                <c:pt idx="14">
                  <c:v>1.425</c:v>
                </c:pt>
                <c:pt idx="15">
                  <c:v>1.61</c:v>
                </c:pt>
                <c:pt idx="16">
                  <c:v>1.54</c:v>
                </c:pt>
                <c:pt idx="17">
                  <c:v>1.61</c:v>
                </c:pt>
                <c:pt idx="18">
                  <c:v>1.94</c:v>
                </c:pt>
                <c:pt idx="19">
                  <c:v>2.0499999999999998</c:v>
                </c:pt>
                <c:pt idx="20">
                  <c:v>2.21</c:v>
                </c:pt>
                <c:pt idx="21">
                  <c:v>2.2200000000000002</c:v>
                </c:pt>
                <c:pt idx="22">
                  <c:v>2.52</c:v>
                </c:pt>
                <c:pt idx="23">
                  <c:v>2.819</c:v>
                </c:pt>
                <c:pt idx="24">
                  <c:v>2.83</c:v>
                </c:pt>
                <c:pt idx="25">
                  <c:v>2.9740000000000002</c:v>
                </c:pt>
                <c:pt idx="26">
                  <c:v>0.95399999999999996</c:v>
                </c:pt>
                <c:pt idx="27">
                  <c:v>2.387</c:v>
                </c:pt>
                <c:pt idx="28">
                  <c:v>2.5459999999999998</c:v>
                </c:pt>
                <c:pt idx="29">
                  <c:v>1.76</c:v>
                </c:pt>
                <c:pt idx="30">
                  <c:v>1.796</c:v>
                </c:pt>
                <c:pt idx="31">
                  <c:v>1.645</c:v>
                </c:pt>
                <c:pt idx="32">
                  <c:v>2.637</c:v>
                </c:pt>
                <c:pt idx="33">
                  <c:v>3.9489999999999998</c:v>
                </c:pt>
                <c:pt idx="34">
                  <c:v>3.06</c:v>
                </c:pt>
                <c:pt idx="35">
                  <c:v>3.7759999999999998</c:v>
                </c:pt>
                <c:pt idx="36">
                  <c:v>3.8580000000000001</c:v>
                </c:pt>
                <c:pt idx="37">
                  <c:v>4.3280000000000003</c:v>
                </c:pt>
                <c:pt idx="38">
                  <c:v>4.2960000000000003</c:v>
                </c:pt>
                <c:pt idx="39">
                  <c:v>2.282</c:v>
                </c:pt>
                <c:pt idx="40">
                  <c:v>4.8959999999999999</c:v>
                </c:pt>
                <c:pt idx="41">
                  <c:v>5.6680000000000001</c:v>
                </c:pt>
                <c:pt idx="42">
                  <c:v>2.6280000000000001</c:v>
                </c:pt>
                <c:pt idx="43">
                  <c:v>4.8479999999999999</c:v>
                </c:pt>
                <c:pt idx="44">
                  <c:v>4.8970000000000002</c:v>
                </c:pt>
                <c:pt idx="45">
                  <c:v>3.0950000000000002</c:v>
                </c:pt>
                <c:pt idx="46">
                  <c:v>2.1389999999999998</c:v>
                </c:pt>
                <c:pt idx="47">
                  <c:v>3.1190000000000002</c:v>
                </c:pt>
                <c:pt idx="48">
                  <c:v>4.5990000000000002</c:v>
                </c:pt>
                <c:pt idx="49">
                  <c:v>3.19</c:v>
                </c:pt>
                <c:pt idx="50">
                  <c:v>5.0110000000000001</c:v>
                </c:pt>
                <c:pt idx="51">
                  <c:v>3.4340000000000002</c:v>
                </c:pt>
                <c:pt idx="52">
                  <c:v>2.3050000000000002</c:v>
                </c:pt>
                <c:pt idx="53">
                  <c:v>4.5490000000000004</c:v>
                </c:pt>
                <c:pt idx="54">
                  <c:v>4.9640000000000004</c:v>
                </c:pt>
                <c:pt idx="55">
                  <c:v>5.008</c:v>
                </c:pt>
                <c:pt idx="56">
                  <c:v>1.8927700000000001</c:v>
                </c:pt>
                <c:pt idx="57">
                  <c:v>4.03409</c:v>
                </c:pt>
                <c:pt idx="58">
                  <c:v>4.9669999999999996</c:v>
                </c:pt>
                <c:pt idx="59">
                  <c:v>4.8865600000000002</c:v>
                </c:pt>
                <c:pt idx="60">
                  <c:v>4.9000200000000005</c:v>
                </c:pt>
                <c:pt idx="61">
                  <c:v>4.9743200000000005</c:v>
                </c:pt>
                <c:pt idx="62">
                  <c:v>4.9970299999999996</c:v>
                </c:pt>
                <c:pt idx="63">
                  <c:v>4.5854699999999999</c:v>
                </c:pt>
                <c:pt idx="64">
                  <c:v>3.4333</c:v>
                </c:pt>
                <c:pt idx="65">
                  <c:v>3.8892100000000003</c:v>
                </c:pt>
                <c:pt idx="66">
                  <c:v>4.9801799999999989</c:v>
                </c:pt>
                <c:pt idx="67">
                  <c:v>4.8320699999999999</c:v>
                </c:pt>
                <c:pt idx="68">
                  <c:v>5.0076499999999999</c:v>
                </c:pt>
                <c:pt idx="69">
                  <c:v>5.4287799999999997</c:v>
                </c:pt>
                <c:pt idx="70">
                  <c:v>5.2640500000000001</c:v>
                </c:pt>
                <c:pt idx="71">
                  <c:v>2.6823500000000005</c:v>
                </c:pt>
                <c:pt idx="72">
                  <c:v>5.383259999999999</c:v>
                </c:pt>
                <c:pt idx="73">
                  <c:v>4.5973499999999996</c:v>
                </c:pt>
                <c:pt idx="74">
                  <c:v>4.0609999999999999</c:v>
                </c:pt>
                <c:pt idx="75">
                  <c:v>3.3109999999999999</c:v>
                </c:pt>
                <c:pt idx="76">
                  <c:v>4.9809999999999999</c:v>
                </c:pt>
                <c:pt idx="77">
                  <c:v>0.70299999999999996</c:v>
                </c:pt>
                <c:pt idx="78">
                  <c:v>2.1520000000000001</c:v>
                </c:pt>
                <c:pt idx="79">
                  <c:v>2.855</c:v>
                </c:pt>
                <c:pt idx="80">
                  <c:v>4.5917682055811992</c:v>
                </c:pt>
                <c:pt idx="81">
                  <c:v>2.0849652717470155</c:v>
                </c:pt>
                <c:pt idx="82">
                  <c:v>4.9847211883353859</c:v>
                </c:pt>
                <c:pt idx="83">
                  <c:v>5.0603124994126603</c:v>
                </c:pt>
                <c:pt idx="84">
                  <c:v>5.0379280314347596</c:v>
                </c:pt>
                <c:pt idx="85">
                  <c:v>4.9339338564169504</c:v>
                </c:pt>
                <c:pt idx="86">
                  <c:v>1.7093996868845749</c:v>
                </c:pt>
                <c:pt idx="87">
                  <c:v>2.5380776630247497</c:v>
                </c:pt>
                <c:pt idx="88">
                  <c:v>0.94459447356644999</c:v>
                </c:pt>
                <c:pt idx="89">
                  <c:v>2.5419475306036001</c:v>
                </c:pt>
                <c:pt idx="90">
                  <c:v>3.4029516369117498</c:v>
                </c:pt>
                <c:pt idx="91">
                  <c:v>3.0410929327425498</c:v>
                </c:pt>
                <c:pt idx="92">
                  <c:v>3.3360652262209998</c:v>
                </c:pt>
                <c:pt idx="93">
                  <c:v>1.3746898990803995</c:v>
                </c:pt>
                <c:pt idx="94">
                  <c:v>5.0060000000000002</c:v>
                </c:pt>
                <c:pt idx="95">
                  <c:v>3.2644637762375104</c:v>
                </c:pt>
                <c:pt idx="96">
                  <c:v>1.948</c:v>
                </c:pt>
              </c:numCache>
            </c:numRef>
          </c:val>
          <c:extLst>
            <c:ext xmlns:c16="http://schemas.microsoft.com/office/drawing/2014/chart" uri="{C3380CC4-5D6E-409C-BE32-E72D297353CC}">
              <c16:uniqueId val="{00000000-A4CB-4BE9-A842-57C02607B044}"/>
            </c:ext>
          </c:extLst>
        </c:ser>
        <c:ser>
          <c:idx val="2"/>
          <c:order val="1"/>
          <c:tx>
            <c:strRef>
              <c:f>'5SourceSummary'!$C$2</c:f>
              <c:strCache>
                <c:ptCount val="1"/>
                <c:pt idx="0">
                  <c:v>Local Groundwater</c:v>
                </c:pt>
              </c:strCache>
            </c:strRef>
          </c:tx>
          <c:spPr>
            <a:solidFill>
              <a:schemeClr val="accent4"/>
            </a:solidFill>
            <a:ln>
              <a:noFill/>
            </a:ln>
            <a:effectLst/>
          </c:spPr>
          <c:cat>
            <c:numRef>
              <c:f>'5SourceSummary'!$A$3:$A$99</c:f>
              <c:numCache>
                <c:formatCode>General</c:formatCode>
                <c:ptCount val="97"/>
                <c:pt idx="0">
                  <c:v>1925</c:v>
                </c:pt>
                <c:pt idx="1">
                  <c:v>1926</c:v>
                </c:pt>
                <c:pt idx="2">
                  <c:v>1927</c:v>
                </c:pt>
                <c:pt idx="3">
                  <c:v>1928</c:v>
                </c:pt>
                <c:pt idx="4">
                  <c:v>1929</c:v>
                </c:pt>
                <c:pt idx="5">
                  <c:v>1930</c:v>
                </c:pt>
                <c:pt idx="6">
                  <c:v>1931</c:v>
                </c:pt>
                <c:pt idx="7">
                  <c:v>1932</c:v>
                </c:pt>
                <c:pt idx="8">
                  <c:v>1933</c:v>
                </c:pt>
                <c:pt idx="9">
                  <c:v>1934</c:v>
                </c:pt>
                <c:pt idx="10">
                  <c:v>1935</c:v>
                </c:pt>
                <c:pt idx="11">
                  <c:v>1936</c:v>
                </c:pt>
                <c:pt idx="12">
                  <c:v>1937</c:v>
                </c:pt>
                <c:pt idx="13">
                  <c:v>1938</c:v>
                </c:pt>
                <c:pt idx="14">
                  <c:v>1939</c:v>
                </c:pt>
                <c:pt idx="15">
                  <c:v>1940</c:v>
                </c:pt>
                <c:pt idx="16">
                  <c:v>1941</c:v>
                </c:pt>
                <c:pt idx="17">
                  <c:v>1942</c:v>
                </c:pt>
                <c:pt idx="18">
                  <c:v>1943</c:v>
                </c:pt>
                <c:pt idx="19">
                  <c:v>1944</c:v>
                </c:pt>
                <c:pt idx="20">
                  <c:v>1945</c:v>
                </c:pt>
                <c:pt idx="21">
                  <c:v>1946</c:v>
                </c:pt>
                <c:pt idx="22">
                  <c:v>1947</c:v>
                </c:pt>
                <c:pt idx="23">
                  <c:v>1948</c:v>
                </c:pt>
                <c:pt idx="24">
                  <c:v>1949</c:v>
                </c:pt>
                <c:pt idx="25">
                  <c:v>1950</c:v>
                </c:pt>
                <c:pt idx="26">
                  <c:v>1951</c:v>
                </c:pt>
                <c:pt idx="27">
                  <c:v>1952</c:v>
                </c:pt>
                <c:pt idx="28">
                  <c:v>1953</c:v>
                </c:pt>
                <c:pt idx="29">
                  <c:v>1954</c:v>
                </c:pt>
                <c:pt idx="30">
                  <c:v>1955</c:v>
                </c:pt>
                <c:pt idx="31">
                  <c:v>1956</c:v>
                </c:pt>
                <c:pt idx="32">
                  <c:v>1957</c:v>
                </c:pt>
                <c:pt idx="33">
                  <c:v>1958</c:v>
                </c:pt>
                <c:pt idx="34">
                  <c:v>1959</c:v>
                </c:pt>
                <c:pt idx="35">
                  <c:v>1960</c:v>
                </c:pt>
                <c:pt idx="36">
                  <c:v>1961</c:v>
                </c:pt>
                <c:pt idx="37">
                  <c:v>1962</c:v>
                </c:pt>
                <c:pt idx="38">
                  <c:v>1963</c:v>
                </c:pt>
                <c:pt idx="39">
                  <c:v>1964</c:v>
                </c:pt>
                <c:pt idx="40">
                  <c:v>1965</c:v>
                </c:pt>
                <c:pt idx="41">
                  <c:v>1966</c:v>
                </c:pt>
                <c:pt idx="42">
                  <c:v>1967</c:v>
                </c:pt>
                <c:pt idx="43">
                  <c:v>1968</c:v>
                </c:pt>
                <c:pt idx="44">
                  <c:v>1969</c:v>
                </c:pt>
                <c:pt idx="45">
                  <c:v>1970</c:v>
                </c:pt>
                <c:pt idx="46">
                  <c:v>1971</c:v>
                </c:pt>
                <c:pt idx="47">
                  <c:v>1972</c:v>
                </c:pt>
                <c:pt idx="48">
                  <c:v>1973</c:v>
                </c:pt>
                <c:pt idx="49">
                  <c:v>1974</c:v>
                </c:pt>
                <c:pt idx="50">
                  <c:v>1975</c:v>
                </c:pt>
                <c:pt idx="51">
                  <c:v>1976</c:v>
                </c:pt>
                <c:pt idx="52">
                  <c:v>1977</c:v>
                </c:pt>
                <c:pt idx="53">
                  <c:v>1978</c:v>
                </c:pt>
                <c:pt idx="54">
                  <c:v>1979</c:v>
                </c:pt>
                <c:pt idx="55">
                  <c:v>1980</c:v>
                </c:pt>
                <c:pt idx="56">
                  <c:v>1981</c:v>
                </c:pt>
                <c:pt idx="57">
                  <c:v>1982</c:v>
                </c:pt>
                <c:pt idx="58">
                  <c:v>1983</c:v>
                </c:pt>
                <c:pt idx="59">
                  <c:v>1984</c:v>
                </c:pt>
                <c:pt idx="60">
                  <c:v>1985</c:v>
                </c:pt>
                <c:pt idx="61">
                  <c:v>1986</c:v>
                </c:pt>
                <c:pt idx="62">
                  <c:v>1987</c:v>
                </c:pt>
                <c:pt idx="63">
                  <c:v>1988</c:v>
                </c:pt>
                <c:pt idx="64">
                  <c:v>1989</c:v>
                </c:pt>
                <c:pt idx="65">
                  <c:v>1990</c:v>
                </c:pt>
                <c:pt idx="66">
                  <c:v>1991</c:v>
                </c:pt>
                <c:pt idx="67">
                  <c:v>1992</c:v>
                </c:pt>
                <c:pt idx="68">
                  <c:v>1993</c:v>
                </c:pt>
                <c:pt idx="69">
                  <c:v>1994</c:v>
                </c:pt>
                <c:pt idx="70">
                  <c:v>1995</c:v>
                </c:pt>
                <c:pt idx="71">
                  <c:v>1996</c:v>
                </c:pt>
                <c:pt idx="72">
                  <c:v>1997</c:v>
                </c:pt>
                <c:pt idx="73">
                  <c:v>1998</c:v>
                </c:pt>
                <c:pt idx="74">
                  <c:v>1999</c:v>
                </c:pt>
                <c:pt idx="75">
                  <c:v>2000</c:v>
                </c:pt>
                <c:pt idx="76">
                  <c:v>2001</c:v>
                </c:pt>
                <c:pt idx="77">
                  <c:v>2002</c:v>
                </c:pt>
                <c:pt idx="78">
                  <c:v>2003</c:v>
                </c:pt>
                <c:pt idx="79">
                  <c:v>2004</c:v>
                </c:pt>
                <c:pt idx="80">
                  <c:v>2005</c:v>
                </c:pt>
                <c:pt idx="81">
                  <c:v>2006</c:v>
                </c:pt>
                <c:pt idx="82">
                  <c:v>2007</c:v>
                </c:pt>
                <c:pt idx="83">
                  <c:v>2008</c:v>
                </c:pt>
                <c:pt idx="84">
                  <c:v>2009</c:v>
                </c:pt>
                <c:pt idx="85">
                  <c:v>2010</c:v>
                </c:pt>
                <c:pt idx="86">
                  <c:v>2011</c:v>
                </c:pt>
                <c:pt idx="87">
                  <c:v>2012</c:v>
                </c:pt>
                <c:pt idx="88">
                  <c:v>2013</c:v>
                </c:pt>
                <c:pt idx="89">
                  <c:v>2014</c:v>
                </c:pt>
                <c:pt idx="90">
                  <c:v>2015</c:v>
                </c:pt>
                <c:pt idx="91">
                  <c:v>2016</c:v>
                </c:pt>
                <c:pt idx="92">
                  <c:v>2017</c:v>
                </c:pt>
                <c:pt idx="93">
                  <c:v>2018</c:v>
                </c:pt>
                <c:pt idx="94">
                  <c:v>2019</c:v>
                </c:pt>
                <c:pt idx="95">
                  <c:v>2020</c:v>
                </c:pt>
                <c:pt idx="96">
                  <c:v>2021</c:v>
                </c:pt>
              </c:numCache>
            </c:numRef>
          </c:cat>
          <c:val>
            <c:numRef>
              <c:f>'5SourceSummary'!$C$3:$C$99</c:f>
              <c:numCache>
                <c:formatCode>0.0</c:formatCode>
                <c:ptCount val="9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0.121</c:v>
                </c:pt>
                <c:pt idx="26">
                  <c:v>2.0099999999999998</c:v>
                </c:pt>
                <c:pt idx="27">
                  <c:v>0.69899999999999995</c:v>
                </c:pt>
                <c:pt idx="28">
                  <c:v>0.59399999999999997</c:v>
                </c:pt>
                <c:pt idx="29">
                  <c:v>1.6180000000000001</c:v>
                </c:pt>
                <c:pt idx="30">
                  <c:v>1.649</c:v>
                </c:pt>
                <c:pt idx="31">
                  <c:v>2.5939999999999999</c:v>
                </c:pt>
                <c:pt idx="32">
                  <c:v>0.99299999999999999</c:v>
                </c:pt>
                <c:pt idx="33">
                  <c:v>0</c:v>
                </c:pt>
                <c:pt idx="34">
                  <c:v>1.2549999999999999</c:v>
                </c:pt>
                <c:pt idx="35">
                  <c:v>0.55000000000000004</c:v>
                </c:pt>
                <c:pt idx="36">
                  <c:v>0.48799999999999999</c:v>
                </c:pt>
                <c:pt idx="37">
                  <c:v>0.60099999999999998</c:v>
                </c:pt>
                <c:pt idx="38">
                  <c:v>0.73399999999999999</c:v>
                </c:pt>
                <c:pt idx="39">
                  <c:v>3.1539999999999999</c:v>
                </c:pt>
                <c:pt idx="40">
                  <c:v>0.19900000000000001</c:v>
                </c:pt>
                <c:pt idx="41">
                  <c:v>0.185</c:v>
                </c:pt>
                <c:pt idx="42">
                  <c:v>3.2570000000000001</c:v>
                </c:pt>
                <c:pt idx="43">
                  <c:v>1.2130000000000001</c:v>
                </c:pt>
                <c:pt idx="44">
                  <c:v>1.3380000000000001</c:v>
                </c:pt>
                <c:pt idx="45">
                  <c:v>3.6305999999999998</c:v>
                </c:pt>
                <c:pt idx="46">
                  <c:v>4.3022999999999998</c:v>
                </c:pt>
                <c:pt idx="47">
                  <c:v>3.7389999999999999</c:v>
                </c:pt>
                <c:pt idx="48">
                  <c:v>0.96199999999999997</c:v>
                </c:pt>
                <c:pt idx="49">
                  <c:v>2.202</c:v>
                </c:pt>
                <c:pt idx="50">
                  <c:v>0.45</c:v>
                </c:pt>
                <c:pt idx="51">
                  <c:v>1.8009999999999999</c:v>
                </c:pt>
                <c:pt idx="52">
                  <c:v>2.0089999999999999</c:v>
                </c:pt>
                <c:pt idx="53">
                  <c:v>0.81</c:v>
                </c:pt>
                <c:pt idx="54">
                  <c:v>1.196</c:v>
                </c:pt>
                <c:pt idx="55">
                  <c:v>1.5649999999999999</c:v>
                </c:pt>
                <c:pt idx="56">
                  <c:v>2.6071800000000005</c:v>
                </c:pt>
                <c:pt idx="57">
                  <c:v>2.1920000000000002</c:v>
                </c:pt>
                <c:pt idx="58">
                  <c:v>2.7722099999999998</c:v>
                </c:pt>
                <c:pt idx="59">
                  <c:v>2.8679399999999999</c:v>
                </c:pt>
                <c:pt idx="60">
                  <c:v>2.2268700000000003</c:v>
                </c:pt>
                <c:pt idx="61">
                  <c:v>2.0950199999999999</c:v>
                </c:pt>
                <c:pt idx="62">
                  <c:v>2.80044</c:v>
                </c:pt>
                <c:pt idx="63">
                  <c:v>2.9093299999999997</c:v>
                </c:pt>
                <c:pt idx="64">
                  <c:v>3.1915399999999998</c:v>
                </c:pt>
                <c:pt idx="65">
                  <c:v>2.9844400000000002</c:v>
                </c:pt>
                <c:pt idx="66">
                  <c:v>2.4274900000000001</c:v>
                </c:pt>
                <c:pt idx="67">
                  <c:v>2.2480000000000002</c:v>
                </c:pt>
                <c:pt idx="68">
                  <c:v>2.0274700000000001</c:v>
                </c:pt>
                <c:pt idx="69">
                  <c:v>2.0537299999999998</c:v>
                </c:pt>
                <c:pt idx="70">
                  <c:v>2.0256699999999999</c:v>
                </c:pt>
                <c:pt idx="71">
                  <c:v>2.57836</c:v>
                </c:pt>
                <c:pt idx="72">
                  <c:v>1.2411650000000001</c:v>
                </c:pt>
                <c:pt idx="73">
                  <c:v>2.2707899999999999</c:v>
                </c:pt>
                <c:pt idx="74">
                  <c:v>2.8012199999999998</c:v>
                </c:pt>
                <c:pt idx="75">
                  <c:v>3.8275299999999999</c:v>
                </c:pt>
                <c:pt idx="76">
                  <c:v>2.8660000000000001</c:v>
                </c:pt>
                <c:pt idx="77">
                  <c:v>3.968</c:v>
                </c:pt>
                <c:pt idx="78">
                  <c:v>3.1309999999999998</c:v>
                </c:pt>
                <c:pt idx="79">
                  <c:v>1.788</c:v>
                </c:pt>
                <c:pt idx="80">
                  <c:v>1.7300272165683503</c:v>
                </c:pt>
                <c:pt idx="81">
                  <c:v>2.8261879232706</c:v>
                </c:pt>
                <c:pt idx="82">
                  <c:v>1.2655418338072999</c:v>
                </c:pt>
                <c:pt idx="83">
                  <c:v>1.3974238761066342</c:v>
                </c:pt>
                <c:pt idx="84">
                  <c:v>1.1381277480509999</c:v>
                </c:pt>
                <c:pt idx="85">
                  <c:v>2.0825104683557996</c:v>
                </c:pt>
                <c:pt idx="86">
                  <c:v>1.9422929824892998</c:v>
                </c:pt>
                <c:pt idx="87">
                  <c:v>1.1556633732258998</c:v>
                </c:pt>
                <c:pt idx="88">
                  <c:v>1.2649280562373</c:v>
                </c:pt>
                <c:pt idx="89">
                  <c:v>0.98611038840124976</c:v>
                </c:pt>
                <c:pt idx="90">
                  <c:v>0.64576458806054993</c:v>
                </c:pt>
                <c:pt idx="91">
                  <c:v>0.90099355632636002</c:v>
                </c:pt>
                <c:pt idx="92">
                  <c:v>0.589301654952325</c:v>
                </c:pt>
                <c:pt idx="93">
                  <c:v>1.7970056938946</c:v>
                </c:pt>
                <c:pt idx="94">
                  <c:v>0.25</c:v>
                </c:pt>
                <c:pt idx="95">
                  <c:v>0.54249652999999998</c:v>
                </c:pt>
                <c:pt idx="96">
                  <c:v>1.2010000000000001</c:v>
                </c:pt>
              </c:numCache>
            </c:numRef>
          </c:val>
          <c:extLst>
            <c:ext xmlns:c16="http://schemas.microsoft.com/office/drawing/2014/chart" uri="{C3380CC4-5D6E-409C-BE32-E72D297353CC}">
              <c16:uniqueId val="{00000001-A4CB-4BE9-A842-57C02607B044}"/>
            </c:ext>
          </c:extLst>
        </c:ser>
        <c:ser>
          <c:idx val="3"/>
          <c:order val="2"/>
          <c:tx>
            <c:strRef>
              <c:f>'5SourceSummary'!$D$2</c:f>
              <c:strCache>
                <c:ptCount val="1"/>
                <c:pt idx="0">
                  <c:v>Buckman Groundwater</c:v>
                </c:pt>
              </c:strCache>
            </c:strRef>
          </c:tx>
          <c:spPr>
            <a:solidFill>
              <a:schemeClr val="accent2"/>
            </a:solidFill>
            <a:ln>
              <a:noFill/>
            </a:ln>
            <a:effectLst/>
          </c:spPr>
          <c:cat>
            <c:numRef>
              <c:f>'5SourceSummary'!$A$3:$A$99</c:f>
              <c:numCache>
                <c:formatCode>General</c:formatCode>
                <c:ptCount val="97"/>
                <c:pt idx="0">
                  <c:v>1925</c:v>
                </c:pt>
                <c:pt idx="1">
                  <c:v>1926</c:v>
                </c:pt>
                <c:pt idx="2">
                  <c:v>1927</c:v>
                </c:pt>
                <c:pt idx="3">
                  <c:v>1928</c:v>
                </c:pt>
                <c:pt idx="4">
                  <c:v>1929</c:v>
                </c:pt>
                <c:pt idx="5">
                  <c:v>1930</c:v>
                </c:pt>
                <c:pt idx="6">
                  <c:v>1931</c:v>
                </c:pt>
                <c:pt idx="7">
                  <c:v>1932</c:v>
                </c:pt>
                <c:pt idx="8">
                  <c:v>1933</c:v>
                </c:pt>
                <c:pt idx="9">
                  <c:v>1934</c:v>
                </c:pt>
                <c:pt idx="10">
                  <c:v>1935</c:v>
                </c:pt>
                <c:pt idx="11">
                  <c:v>1936</c:v>
                </c:pt>
                <c:pt idx="12">
                  <c:v>1937</c:v>
                </c:pt>
                <c:pt idx="13">
                  <c:v>1938</c:v>
                </c:pt>
                <c:pt idx="14">
                  <c:v>1939</c:v>
                </c:pt>
                <c:pt idx="15">
                  <c:v>1940</c:v>
                </c:pt>
                <c:pt idx="16">
                  <c:v>1941</c:v>
                </c:pt>
                <c:pt idx="17">
                  <c:v>1942</c:v>
                </c:pt>
                <c:pt idx="18">
                  <c:v>1943</c:v>
                </c:pt>
                <c:pt idx="19">
                  <c:v>1944</c:v>
                </c:pt>
                <c:pt idx="20">
                  <c:v>1945</c:v>
                </c:pt>
                <c:pt idx="21">
                  <c:v>1946</c:v>
                </c:pt>
                <c:pt idx="22">
                  <c:v>1947</c:v>
                </c:pt>
                <c:pt idx="23">
                  <c:v>1948</c:v>
                </c:pt>
                <c:pt idx="24">
                  <c:v>1949</c:v>
                </c:pt>
                <c:pt idx="25">
                  <c:v>1950</c:v>
                </c:pt>
                <c:pt idx="26">
                  <c:v>1951</c:v>
                </c:pt>
                <c:pt idx="27">
                  <c:v>1952</c:v>
                </c:pt>
                <c:pt idx="28">
                  <c:v>1953</c:v>
                </c:pt>
                <c:pt idx="29">
                  <c:v>1954</c:v>
                </c:pt>
                <c:pt idx="30">
                  <c:v>1955</c:v>
                </c:pt>
                <c:pt idx="31">
                  <c:v>1956</c:v>
                </c:pt>
                <c:pt idx="32">
                  <c:v>1957</c:v>
                </c:pt>
                <c:pt idx="33">
                  <c:v>1958</c:v>
                </c:pt>
                <c:pt idx="34">
                  <c:v>1959</c:v>
                </c:pt>
                <c:pt idx="35">
                  <c:v>1960</c:v>
                </c:pt>
                <c:pt idx="36">
                  <c:v>1961</c:v>
                </c:pt>
                <c:pt idx="37">
                  <c:v>1962</c:v>
                </c:pt>
                <c:pt idx="38">
                  <c:v>1963</c:v>
                </c:pt>
                <c:pt idx="39">
                  <c:v>1964</c:v>
                </c:pt>
                <c:pt idx="40">
                  <c:v>1965</c:v>
                </c:pt>
                <c:pt idx="41">
                  <c:v>1966</c:v>
                </c:pt>
                <c:pt idx="42">
                  <c:v>1967</c:v>
                </c:pt>
                <c:pt idx="43">
                  <c:v>1968</c:v>
                </c:pt>
                <c:pt idx="44">
                  <c:v>1969</c:v>
                </c:pt>
                <c:pt idx="45">
                  <c:v>1970</c:v>
                </c:pt>
                <c:pt idx="46">
                  <c:v>1971</c:v>
                </c:pt>
                <c:pt idx="47">
                  <c:v>1972</c:v>
                </c:pt>
                <c:pt idx="48">
                  <c:v>1973</c:v>
                </c:pt>
                <c:pt idx="49">
                  <c:v>1974</c:v>
                </c:pt>
                <c:pt idx="50">
                  <c:v>1975</c:v>
                </c:pt>
                <c:pt idx="51">
                  <c:v>1976</c:v>
                </c:pt>
                <c:pt idx="52">
                  <c:v>1977</c:v>
                </c:pt>
                <c:pt idx="53">
                  <c:v>1978</c:v>
                </c:pt>
                <c:pt idx="54">
                  <c:v>1979</c:v>
                </c:pt>
                <c:pt idx="55">
                  <c:v>1980</c:v>
                </c:pt>
                <c:pt idx="56">
                  <c:v>1981</c:v>
                </c:pt>
                <c:pt idx="57">
                  <c:v>1982</c:v>
                </c:pt>
                <c:pt idx="58">
                  <c:v>1983</c:v>
                </c:pt>
                <c:pt idx="59">
                  <c:v>1984</c:v>
                </c:pt>
                <c:pt idx="60">
                  <c:v>1985</c:v>
                </c:pt>
                <c:pt idx="61">
                  <c:v>1986</c:v>
                </c:pt>
                <c:pt idx="62">
                  <c:v>1987</c:v>
                </c:pt>
                <c:pt idx="63">
                  <c:v>1988</c:v>
                </c:pt>
                <c:pt idx="64">
                  <c:v>1989</c:v>
                </c:pt>
                <c:pt idx="65">
                  <c:v>1990</c:v>
                </c:pt>
                <c:pt idx="66">
                  <c:v>1991</c:v>
                </c:pt>
                <c:pt idx="67">
                  <c:v>1992</c:v>
                </c:pt>
                <c:pt idx="68">
                  <c:v>1993</c:v>
                </c:pt>
                <c:pt idx="69">
                  <c:v>1994</c:v>
                </c:pt>
                <c:pt idx="70">
                  <c:v>1995</c:v>
                </c:pt>
                <c:pt idx="71">
                  <c:v>1996</c:v>
                </c:pt>
                <c:pt idx="72">
                  <c:v>1997</c:v>
                </c:pt>
                <c:pt idx="73">
                  <c:v>1998</c:v>
                </c:pt>
                <c:pt idx="74">
                  <c:v>1999</c:v>
                </c:pt>
                <c:pt idx="75">
                  <c:v>2000</c:v>
                </c:pt>
                <c:pt idx="76">
                  <c:v>2001</c:v>
                </c:pt>
                <c:pt idx="77">
                  <c:v>2002</c:v>
                </c:pt>
                <c:pt idx="78">
                  <c:v>2003</c:v>
                </c:pt>
                <c:pt idx="79">
                  <c:v>2004</c:v>
                </c:pt>
                <c:pt idx="80">
                  <c:v>2005</c:v>
                </c:pt>
                <c:pt idx="81">
                  <c:v>2006</c:v>
                </c:pt>
                <c:pt idx="82">
                  <c:v>2007</c:v>
                </c:pt>
                <c:pt idx="83">
                  <c:v>2008</c:v>
                </c:pt>
                <c:pt idx="84">
                  <c:v>2009</c:v>
                </c:pt>
                <c:pt idx="85">
                  <c:v>2010</c:v>
                </c:pt>
                <c:pt idx="86">
                  <c:v>2011</c:v>
                </c:pt>
                <c:pt idx="87">
                  <c:v>2012</c:v>
                </c:pt>
                <c:pt idx="88">
                  <c:v>2013</c:v>
                </c:pt>
                <c:pt idx="89">
                  <c:v>2014</c:v>
                </c:pt>
                <c:pt idx="90">
                  <c:v>2015</c:v>
                </c:pt>
                <c:pt idx="91">
                  <c:v>2016</c:v>
                </c:pt>
                <c:pt idx="92">
                  <c:v>2017</c:v>
                </c:pt>
                <c:pt idx="93">
                  <c:v>2018</c:v>
                </c:pt>
                <c:pt idx="94">
                  <c:v>2019</c:v>
                </c:pt>
                <c:pt idx="95">
                  <c:v>2020</c:v>
                </c:pt>
                <c:pt idx="96">
                  <c:v>2021</c:v>
                </c:pt>
              </c:numCache>
            </c:numRef>
          </c:cat>
          <c:val>
            <c:numRef>
              <c:f>'5SourceSummary'!$D$3:$D$99</c:f>
              <c:numCache>
                <c:formatCode>0.0</c:formatCode>
                <c:ptCount val="9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0.84899999999999998</c:v>
                </c:pt>
                <c:pt idx="48">
                  <c:v>2.3250000000000002</c:v>
                </c:pt>
                <c:pt idx="49">
                  <c:v>3.2879999999999998</c:v>
                </c:pt>
                <c:pt idx="50">
                  <c:v>2.3719999999999999</c:v>
                </c:pt>
                <c:pt idx="51">
                  <c:v>2.7</c:v>
                </c:pt>
                <c:pt idx="52">
                  <c:v>3.1</c:v>
                </c:pt>
                <c:pt idx="53">
                  <c:v>1.609</c:v>
                </c:pt>
                <c:pt idx="54">
                  <c:v>0.51100000000000001</c:v>
                </c:pt>
                <c:pt idx="55">
                  <c:v>0.50700000000000001</c:v>
                </c:pt>
                <c:pt idx="56">
                  <c:v>2.4858899999999999</c:v>
                </c:pt>
                <c:pt idx="57">
                  <c:v>1.27403</c:v>
                </c:pt>
                <c:pt idx="58">
                  <c:v>1.5949999999999999E-2</c:v>
                </c:pt>
                <c:pt idx="59">
                  <c:v>0.31197000000000003</c:v>
                </c:pt>
                <c:pt idx="60">
                  <c:v>1.13019</c:v>
                </c:pt>
                <c:pt idx="61">
                  <c:v>1.5479799999999999</c:v>
                </c:pt>
                <c:pt idx="62">
                  <c:v>1.44197</c:v>
                </c:pt>
                <c:pt idx="63">
                  <c:v>2.47031</c:v>
                </c:pt>
                <c:pt idx="64">
                  <c:v>4.5508299999999995</c:v>
                </c:pt>
                <c:pt idx="65">
                  <c:v>3.8235900000000003</c:v>
                </c:pt>
                <c:pt idx="66">
                  <c:v>3.1856900000000001</c:v>
                </c:pt>
                <c:pt idx="67">
                  <c:v>4.7523900000000001</c:v>
                </c:pt>
                <c:pt idx="68">
                  <c:v>5.6103300000000003</c:v>
                </c:pt>
                <c:pt idx="69">
                  <c:v>4.9818899999999999</c:v>
                </c:pt>
                <c:pt idx="70">
                  <c:v>5.8907600000000002</c:v>
                </c:pt>
                <c:pt idx="71">
                  <c:v>5.6560600000000001</c:v>
                </c:pt>
                <c:pt idx="72">
                  <c:v>4.7157</c:v>
                </c:pt>
                <c:pt idx="73">
                  <c:v>5.2158599999999993</c:v>
                </c:pt>
                <c:pt idx="74">
                  <c:v>5.2734300000000003</c:v>
                </c:pt>
                <c:pt idx="75">
                  <c:v>5.0799599999999998</c:v>
                </c:pt>
                <c:pt idx="76">
                  <c:v>4.7439999999999998</c:v>
                </c:pt>
                <c:pt idx="77">
                  <c:v>5.8369999999999997</c:v>
                </c:pt>
                <c:pt idx="78">
                  <c:v>5.8250000000000002</c:v>
                </c:pt>
                <c:pt idx="79">
                  <c:v>5.7370000000000001</c:v>
                </c:pt>
                <c:pt idx="80">
                  <c:v>3.7843438122461999</c:v>
                </c:pt>
                <c:pt idx="81">
                  <c:v>5.1970633695638</c:v>
                </c:pt>
                <c:pt idx="82">
                  <c:v>3.7935780957868497</c:v>
                </c:pt>
                <c:pt idx="83">
                  <c:v>3.7340508781603998</c:v>
                </c:pt>
                <c:pt idx="84">
                  <c:v>3.8023489772621493</c:v>
                </c:pt>
                <c:pt idx="85">
                  <c:v>3.0528529109837499</c:v>
                </c:pt>
                <c:pt idx="86">
                  <c:v>1.7245062873262</c:v>
                </c:pt>
                <c:pt idx="87">
                  <c:v>1.0504250710737</c:v>
                </c:pt>
                <c:pt idx="88">
                  <c:v>2.8904688481767002</c:v>
                </c:pt>
                <c:pt idx="89">
                  <c:v>0.56392962465244989</c:v>
                </c:pt>
                <c:pt idx="90">
                  <c:v>0.62918031811915009</c:v>
                </c:pt>
                <c:pt idx="91">
                  <c:v>0.92482162914890009</c:v>
                </c:pt>
                <c:pt idx="92">
                  <c:v>0.67409656069174995</c:v>
                </c:pt>
                <c:pt idx="93">
                  <c:v>0.83287161138719989</c:v>
                </c:pt>
                <c:pt idx="94">
                  <c:v>0.314</c:v>
                </c:pt>
                <c:pt idx="95">
                  <c:v>0.63259600000000005</c:v>
                </c:pt>
                <c:pt idx="96">
                  <c:v>0.65900000000000003</c:v>
                </c:pt>
              </c:numCache>
            </c:numRef>
          </c:val>
          <c:extLst>
            <c:ext xmlns:c16="http://schemas.microsoft.com/office/drawing/2014/chart" uri="{C3380CC4-5D6E-409C-BE32-E72D297353CC}">
              <c16:uniqueId val="{00000002-A4CB-4BE9-A842-57C02607B044}"/>
            </c:ext>
          </c:extLst>
        </c:ser>
        <c:ser>
          <c:idx val="4"/>
          <c:order val="3"/>
          <c:tx>
            <c:strRef>
              <c:f>'5SourceSummary'!$E$2</c:f>
              <c:strCache>
                <c:ptCount val="1"/>
                <c:pt idx="0">
                  <c:v>San Juan Chama Surface Water</c:v>
                </c:pt>
              </c:strCache>
            </c:strRef>
          </c:tx>
          <c:spPr>
            <a:solidFill>
              <a:schemeClr val="accent5"/>
            </a:solidFill>
            <a:ln>
              <a:noFill/>
            </a:ln>
            <a:effectLst/>
          </c:spPr>
          <c:cat>
            <c:numRef>
              <c:f>'5SourceSummary'!$A$3:$A$99</c:f>
              <c:numCache>
                <c:formatCode>General</c:formatCode>
                <c:ptCount val="97"/>
                <c:pt idx="0">
                  <c:v>1925</c:v>
                </c:pt>
                <c:pt idx="1">
                  <c:v>1926</c:v>
                </c:pt>
                <c:pt idx="2">
                  <c:v>1927</c:v>
                </c:pt>
                <c:pt idx="3">
                  <c:v>1928</c:v>
                </c:pt>
                <c:pt idx="4">
                  <c:v>1929</c:v>
                </c:pt>
                <c:pt idx="5">
                  <c:v>1930</c:v>
                </c:pt>
                <c:pt idx="6">
                  <c:v>1931</c:v>
                </c:pt>
                <c:pt idx="7">
                  <c:v>1932</c:v>
                </c:pt>
                <c:pt idx="8">
                  <c:v>1933</c:v>
                </c:pt>
                <c:pt idx="9">
                  <c:v>1934</c:v>
                </c:pt>
                <c:pt idx="10">
                  <c:v>1935</c:v>
                </c:pt>
                <c:pt idx="11">
                  <c:v>1936</c:v>
                </c:pt>
                <c:pt idx="12">
                  <c:v>1937</c:v>
                </c:pt>
                <c:pt idx="13">
                  <c:v>1938</c:v>
                </c:pt>
                <c:pt idx="14">
                  <c:v>1939</c:v>
                </c:pt>
                <c:pt idx="15">
                  <c:v>1940</c:v>
                </c:pt>
                <c:pt idx="16">
                  <c:v>1941</c:v>
                </c:pt>
                <c:pt idx="17">
                  <c:v>1942</c:v>
                </c:pt>
                <c:pt idx="18">
                  <c:v>1943</c:v>
                </c:pt>
                <c:pt idx="19">
                  <c:v>1944</c:v>
                </c:pt>
                <c:pt idx="20">
                  <c:v>1945</c:v>
                </c:pt>
                <c:pt idx="21">
                  <c:v>1946</c:v>
                </c:pt>
                <c:pt idx="22">
                  <c:v>1947</c:v>
                </c:pt>
                <c:pt idx="23">
                  <c:v>1948</c:v>
                </c:pt>
                <c:pt idx="24">
                  <c:v>1949</c:v>
                </c:pt>
                <c:pt idx="25">
                  <c:v>1950</c:v>
                </c:pt>
                <c:pt idx="26">
                  <c:v>1951</c:v>
                </c:pt>
                <c:pt idx="27">
                  <c:v>1952</c:v>
                </c:pt>
                <c:pt idx="28">
                  <c:v>1953</c:v>
                </c:pt>
                <c:pt idx="29">
                  <c:v>1954</c:v>
                </c:pt>
                <c:pt idx="30">
                  <c:v>1955</c:v>
                </c:pt>
                <c:pt idx="31">
                  <c:v>1956</c:v>
                </c:pt>
                <c:pt idx="32">
                  <c:v>1957</c:v>
                </c:pt>
                <c:pt idx="33">
                  <c:v>1958</c:v>
                </c:pt>
                <c:pt idx="34">
                  <c:v>1959</c:v>
                </c:pt>
                <c:pt idx="35">
                  <c:v>1960</c:v>
                </c:pt>
                <c:pt idx="36">
                  <c:v>1961</c:v>
                </c:pt>
                <c:pt idx="37">
                  <c:v>1962</c:v>
                </c:pt>
                <c:pt idx="38">
                  <c:v>1963</c:v>
                </c:pt>
                <c:pt idx="39">
                  <c:v>1964</c:v>
                </c:pt>
                <c:pt idx="40">
                  <c:v>1965</c:v>
                </c:pt>
                <c:pt idx="41">
                  <c:v>1966</c:v>
                </c:pt>
                <c:pt idx="42">
                  <c:v>1967</c:v>
                </c:pt>
                <c:pt idx="43">
                  <c:v>1968</c:v>
                </c:pt>
                <c:pt idx="44">
                  <c:v>1969</c:v>
                </c:pt>
                <c:pt idx="45">
                  <c:v>1970</c:v>
                </c:pt>
                <c:pt idx="46">
                  <c:v>1971</c:v>
                </c:pt>
                <c:pt idx="47">
                  <c:v>1972</c:v>
                </c:pt>
                <c:pt idx="48">
                  <c:v>1973</c:v>
                </c:pt>
                <c:pt idx="49">
                  <c:v>1974</c:v>
                </c:pt>
                <c:pt idx="50">
                  <c:v>1975</c:v>
                </c:pt>
                <c:pt idx="51">
                  <c:v>1976</c:v>
                </c:pt>
                <c:pt idx="52">
                  <c:v>1977</c:v>
                </c:pt>
                <c:pt idx="53">
                  <c:v>1978</c:v>
                </c:pt>
                <c:pt idx="54">
                  <c:v>1979</c:v>
                </c:pt>
                <c:pt idx="55">
                  <c:v>1980</c:v>
                </c:pt>
                <c:pt idx="56">
                  <c:v>1981</c:v>
                </c:pt>
                <c:pt idx="57">
                  <c:v>1982</c:v>
                </c:pt>
                <c:pt idx="58">
                  <c:v>1983</c:v>
                </c:pt>
                <c:pt idx="59">
                  <c:v>1984</c:v>
                </c:pt>
                <c:pt idx="60">
                  <c:v>1985</c:v>
                </c:pt>
                <c:pt idx="61">
                  <c:v>1986</c:v>
                </c:pt>
                <c:pt idx="62">
                  <c:v>1987</c:v>
                </c:pt>
                <c:pt idx="63">
                  <c:v>1988</c:v>
                </c:pt>
                <c:pt idx="64">
                  <c:v>1989</c:v>
                </c:pt>
                <c:pt idx="65">
                  <c:v>1990</c:v>
                </c:pt>
                <c:pt idx="66">
                  <c:v>1991</c:v>
                </c:pt>
                <c:pt idx="67">
                  <c:v>1992</c:v>
                </c:pt>
                <c:pt idx="68">
                  <c:v>1993</c:v>
                </c:pt>
                <c:pt idx="69">
                  <c:v>1994</c:v>
                </c:pt>
                <c:pt idx="70">
                  <c:v>1995</c:v>
                </c:pt>
                <c:pt idx="71">
                  <c:v>1996</c:v>
                </c:pt>
                <c:pt idx="72">
                  <c:v>1997</c:v>
                </c:pt>
                <c:pt idx="73">
                  <c:v>1998</c:v>
                </c:pt>
                <c:pt idx="74">
                  <c:v>1999</c:v>
                </c:pt>
                <c:pt idx="75">
                  <c:v>2000</c:v>
                </c:pt>
                <c:pt idx="76">
                  <c:v>2001</c:v>
                </c:pt>
                <c:pt idx="77">
                  <c:v>2002</c:v>
                </c:pt>
                <c:pt idx="78">
                  <c:v>2003</c:v>
                </c:pt>
                <c:pt idx="79">
                  <c:v>2004</c:v>
                </c:pt>
                <c:pt idx="80">
                  <c:v>2005</c:v>
                </c:pt>
                <c:pt idx="81">
                  <c:v>2006</c:v>
                </c:pt>
                <c:pt idx="82">
                  <c:v>2007</c:v>
                </c:pt>
                <c:pt idx="83">
                  <c:v>2008</c:v>
                </c:pt>
                <c:pt idx="84">
                  <c:v>2009</c:v>
                </c:pt>
                <c:pt idx="85">
                  <c:v>2010</c:v>
                </c:pt>
                <c:pt idx="86">
                  <c:v>2011</c:v>
                </c:pt>
                <c:pt idx="87">
                  <c:v>2012</c:v>
                </c:pt>
                <c:pt idx="88">
                  <c:v>2013</c:v>
                </c:pt>
                <c:pt idx="89">
                  <c:v>2014</c:v>
                </c:pt>
                <c:pt idx="90">
                  <c:v>2015</c:v>
                </c:pt>
                <c:pt idx="91">
                  <c:v>2016</c:v>
                </c:pt>
                <c:pt idx="92">
                  <c:v>2017</c:v>
                </c:pt>
                <c:pt idx="93">
                  <c:v>2018</c:v>
                </c:pt>
                <c:pt idx="94">
                  <c:v>2019</c:v>
                </c:pt>
                <c:pt idx="95">
                  <c:v>2020</c:v>
                </c:pt>
                <c:pt idx="96">
                  <c:v>2021</c:v>
                </c:pt>
              </c:numCache>
            </c:numRef>
          </c:cat>
          <c:val>
            <c:numRef>
              <c:f>'5SourceSummary'!$E$3:$E$99</c:f>
              <c:numCache>
                <c:formatCode>0.0</c:formatCode>
                <c:ptCount val="9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4.5761803598138773</c:v>
                </c:pt>
                <c:pt idx="87">
                  <c:v>5.2147509589241636</c:v>
                </c:pt>
                <c:pt idx="88">
                  <c:v>4.3019423652978137</c:v>
                </c:pt>
                <c:pt idx="89">
                  <c:v>4.4899363689424998</c:v>
                </c:pt>
                <c:pt idx="90">
                  <c:v>3.4772647561994994</c:v>
                </c:pt>
                <c:pt idx="91">
                  <c:v>3.8247549274550008</c:v>
                </c:pt>
                <c:pt idx="92">
                  <c:v>3.9447484423899999</c:v>
                </c:pt>
                <c:pt idx="93">
                  <c:v>4.9565300776564998</c:v>
                </c:pt>
                <c:pt idx="94">
                  <c:v>2.698</c:v>
                </c:pt>
                <c:pt idx="95">
                  <c:v>4.3363689999999995</c:v>
                </c:pt>
                <c:pt idx="96">
                  <c:v>4.883</c:v>
                </c:pt>
              </c:numCache>
            </c:numRef>
          </c:val>
          <c:extLst>
            <c:ext xmlns:c16="http://schemas.microsoft.com/office/drawing/2014/chart" uri="{C3380CC4-5D6E-409C-BE32-E72D297353CC}">
              <c16:uniqueId val="{00000003-A4CB-4BE9-A842-57C02607B044}"/>
            </c:ext>
          </c:extLst>
        </c:ser>
        <c:dLbls>
          <c:showLegendKey val="0"/>
          <c:showVal val="0"/>
          <c:showCatName val="0"/>
          <c:showSerName val="0"/>
          <c:showPercent val="0"/>
          <c:showBubbleSize val="0"/>
        </c:dLbls>
        <c:axId val="141105840"/>
        <c:axId val="141106256"/>
        <c:extLst>
          <c:ext xmlns:c15="http://schemas.microsoft.com/office/drawing/2012/chart" uri="{02D57815-91ED-43cb-92C2-25804820EDAC}">
            <c15:filteredAreaSeries>
              <c15:ser>
                <c:idx val="0"/>
                <c:order val="7"/>
                <c:tx>
                  <c:strRef>
                    <c:extLst>
                      <c:ext uri="{02D57815-91ED-43cb-92C2-25804820EDAC}">
                        <c15:formulaRef>
                          <c15:sqref>'5SourceSummary'!$G$2</c15:sqref>
                        </c15:formulaRef>
                      </c:ext>
                    </c:extLst>
                    <c:strCache>
                      <c:ptCount val="1"/>
                      <c:pt idx="0">
                        <c:v>Non-Potable Reuse</c:v>
                      </c:pt>
                    </c:strCache>
                  </c:strRef>
                </c:tx>
                <c:spPr>
                  <a:solidFill>
                    <a:srgbClr val="9D7D97"/>
                  </a:solidFill>
                  <a:ln w="25400">
                    <a:noFill/>
                  </a:ln>
                  <a:effectLst/>
                </c:spPr>
                <c:cat>
                  <c:numRef>
                    <c:extLst>
                      <c:ext uri="{02D57815-91ED-43cb-92C2-25804820EDAC}">
                        <c15:formulaRef>
                          <c15:sqref>'5SourceSummary'!$A$3:$A$99</c15:sqref>
                        </c15:formulaRef>
                      </c:ext>
                    </c:extLst>
                    <c:numCache>
                      <c:formatCode>General</c:formatCode>
                      <c:ptCount val="97"/>
                      <c:pt idx="0">
                        <c:v>1925</c:v>
                      </c:pt>
                      <c:pt idx="1">
                        <c:v>1926</c:v>
                      </c:pt>
                      <c:pt idx="2">
                        <c:v>1927</c:v>
                      </c:pt>
                      <c:pt idx="3">
                        <c:v>1928</c:v>
                      </c:pt>
                      <c:pt idx="4">
                        <c:v>1929</c:v>
                      </c:pt>
                      <c:pt idx="5">
                        <c:v>1930</c:v>
                      </c:pt>
                      <c:pt idx="6">
                        <c:v>1931</c:v>
                      </c:pt>
                      <c:pt idx="7">
                        <c:v>1932</c:v>
                      </c:pt>
                      <c:pt idx="8">
                        <c:v>1933</c:v>
                      </c:pt>
                      <c:pt idx="9">
                        <c:v>1934</c:v>
                      </c:pt>
                      <c:pt idx="10">
                        <c:v>1935</c:v>
                      </c:pt>
                      <c:pt idx="11">
                        <c:v>1936</c:v>
                      </c:pt>
                      <c:pt idx="12">
                        <c:v>1937</c:v>
                      </c:pt>
                      <c:pt idx="13">
                        <c:v>1938</c:v>
                      </c:pt>
                      <c:pt idx="14">
                        <c:v>1939</c:v>
                      </c:pt>
                      <c:pt idx="15">
                        <c:v>1940</c:v>
                      </c:pt>
                      <c:pt idx="16">
                        <c:v>1941</c:v>
                      </c:pt>
                      <c:pt idx="17">
                        <c:v>1942</c:v>
                      </c:pt>
                      <c:pt idx="18">
                        <c:v>1943</c:v>
                      </c:pt>
                      <c:pt idx="19">
                        <c:v>1944</c:v>
                      </c:pt>
                      <c:pt idx="20">
                        <c:v>1945</c:v>
                      </c:pt>
                      <c:pt idx="21">
                        <c:v>1946</c:v>
                      </c:pt>
                      <c:pt idx="22">
                        <c:v>1947</c:v>
                      </c:pt>
                      <c:pt idx="23">
                        <c:v>1948</c:v>
                      </c:pt>
                      <c:pt idx="24">
                        <c:v>1949</c:v>
                      </c:pt>
                      <c:pt idx="25">
                        <c:v>1950</c:v>
                      </c:pt>
                      <c:pt idx="26">
                        <c:v>1951</c:v>
                      </c:pt>
                      <c:pt idx="27">
                        <c:v>1952</c:v>
                      </c:pt>
                      <c:pt idx="28">
                        <c:v>1953</c:v>
                      </c:pt>
                      <c:pt idx="29">
                        <c:v>1954</c:v>
                      </c:pt>
                      <c:pt idx="30">
                        <c:v>1955</c:v>
                      </c:pt>
                      <c:pt idx="31">
                        <c:v>1956</c:v>
                      </c:pt>
                      <c:pt idx="32">
                        <c:v>1957</c:v>
                      </c:pt>
                      <c:pt idx="33">
                        <c:v>1958</c:v>
                      </c:pt>
                      <c:pt idx="34">
                        <c:v>1959</c:v>
                      </c:pt>
                      <c:pt idx="35">
                        <c:v>1960</c:v>
                      </c:pt>
                      <c:pt idx="36">
                        <c:v>1961</c:v>
                      </c:pt>
                      <c:pt idx="37">
                        <c:v>1962</c:v>
                      </c:pt>
                      <c:pt idx="38">
                        <c:v>1963</c:v>
                      </c:pt>
                      <c:pt idx="39">
                        <c:v>1964</c:v>
                      </c:pt>
                      <c:pt idx="40">
                        <c:v>1965</c:v>
                      </c:pt>
                      <c:pt idx="41">
                        <c:v>1966</c:v>
                      </c:pt>
                      <c:pt idx="42">
                        <c:v>1967</c:v>
                      </c:pt>
                      <c:pt idx="43">
                        <c:v>1968</c:v>
                      </c:pt>
                      <c:pt idx="44">
                        <c:v>1969</c:v>
                      </c:pt>
                      <c:pt idx="45">
                        <c:v>1970</c:v>
                      </c:pt>
                      <c:pt idx="46">
                        <c:v>1971</c:v>
                      </c:pt>
                      <c:pt idx="47">
                        <c:v>1972</c:v>
                      </c:pt>
                      <c:pt idx="48">
                        <c:v>1973</c:v>
                      </c:pt>
                      <c:pt idx="49">
                        <c:v>1974</c:v>
                      </c:pt>
                      <c:pt idx="50">
                        <c:v>1975</c:v>
                      </c:pt>
                      <c:pt idx="51">
                        <c:v>1976</c:v>
                      </c:pt>
                      <c:pt idx="52">
                        <c:v>1977</c:v>
                      </c:pt>
                      <c:pt idx="53">
                        <c:v>1978</c:v>
                      </c:pt>
                      <c:pt idx="54">
                        <c:v>1979</c:v>
                      </c:pt>
                      <c:pt idx="55">
                        <c:v>1980</c:v>
                      </c:pt>
                      <c:pt idx="56">
                        <c:v>1981</c:v>
                      </c:pt>
                      <c:pt idx="57">
                        <c:v>1982</c:v>
                      </c:pt>
                      <c:pt idx="58">
                        <c:v>1983</c:v>
                      </c:pt>
                      <c:pt idx="59">
                        <c:v>1984</c:v>
                      </c:pt>
                      <c:pt idx="60">
                        <c:v>1985</c:v>
                      </c:pt>
                      <c:pt idx="61">
                        <c:v>1986</c:v>
                      </c:pt>
                      <c:pt idx="62">
                        <c:v>1987</c:v>
                      </c:pt>
                      <c:pt idx="63">
                        <c:v>1988</c:v>
                      </c:pt>
                      <c:pt idx="64">
                        <c:v>1989</c:v>
                      </c:pt>
                      <c:pt idx="65">
                        <c:v>1990</c:v>
                      </c:pt>
                      <c:pt idx="66">
                        <c:v>1991</c:v>
                      </c:pt>
                      <c:pt idx="67">
                        <c:v>1992</c:v>
                      </c:pt>
                      <c:pt idx="68">
                        <c:v>1993</c:v>
                      </c:pt>
                      <c:pt idx="69">
                        <c:v>1994</c:v>
                      </c:pt>
                      <c:pt idx="70">
                        <c:v>1995</c:v>
                      </c:pt>
                      <c:pt idx="71">
                        <c:v>1996</c:v>
                      </c:pt>
                      <c:pt idx="72">
                        <c:v>1997</c:v>
                      </c:pt>
                      <c:pt idx="73">
                        <c:v>1998</c:v>
                      </c:pt>
                      <c:pt idx="74">
                        <c:v>1999</c:v>
                      </c:pt>
                      <c:pt idx="75">
                        <c:v>2000</c:v>
                      </c:pt>
                      <c:pt idx="76">
                        <c:v>2001</c:v>
                      </c:pt>
                      <c:pt idx="77">
                        <c:v>2002</c:v>
                      </c:pt>
                      <c:pt idx="78">
                        <c:v>2003</c:v>
                      </c:pt>
                      <c:pt idx="79">
                        <c:v>2004</c:v>
                      </c:pt>
                      <c:pt idx="80">
                        <c:v>2005</c:v>
                      </c:pt>
                      <c:pt idx="81">
                        <c:v>2006</c:v>
                      </c:pt>
                      <c:pt idx="82">
                        <c:v>2007</c:v>
                      </c:pt>
                      <c:pt idx="83">
                        <c:v>2008</c:v>
                      </c:pt>
                      <c:pt idx="84">
                        <c:v>2009</c:v>
                      </c:pt>
                      <c:pt idx="85">
                        <c:v>2010</c:v>
                      </c:pt>
                      <c:pt idx="86">
                        <c:v>2011</c:v>
                      </c:pt>
                      <c:pt idx="87">
                        <c:v>2012</c:v>
                      </c:pt>
                      <c:pt idx="88">
                        <c:v>2013</c:v>
                      </c:pt>
                      <c:pt idx="89">
                        <c:v>2014</c:v>
                      </c:pt>
                      <c:pt idx="90">
                        <c:v>2015</c:v>
                      </c:pt>
                      <c:pt idx="91">
                        <c:v>2016</c:v>
                      </c:pt>
                      <c:pt idx="92">
                        <c:v>2017</c:v>
                      </c:pt>
                      <c:pt idx="93">
                        <c:v>2018</c:v>
                      </c:pt>
                      <c:pt idx="94">
                        <c:v>2019</c:v>
                      </c:pt>
                      <c:pt idx="95">
                        <c:v>2020</c:v>
                      </c:pt>
                      <c:pt idx="96">
                        <c:v>2021</c:v>
                      </c:pt>
                    </c:numCache>
                  </c:numRef>
                </c:cat>
                <c:val>
                  <c:numRef>
                    <c:extLst>
                      <c:ext uri="{02D57815-91ED-43cb-92C2-25804820EDAC}">
                        <c15:formulaRef>
                          <c15:sqref>'5SourceSummary'!$G$3:$G$99</c15:sqref>
                        </c15:formulaRef>
                      </c:ext>
                    </c:extLst>
                    <c:numCache>
                      <c:formatCode>General</c:formatCode>
                      <c:ptCount val="97"/>
                      <c:pt idx="7" formatCode="0.0">
                        <c:v>0.25124999999999997</c:v>
                      </c:pt>
                      <c:pt idx="8" formatCode="0.0">
                        <c:v>0.26624999999999999</c:v>
                      </c:pt>
                      <c:pt idx="9" formatCode="0.0">
                        <c:v>0.28125</c:v>
                      </c:pt>
                      <c:pt idx="10" formatCode="0.0">
                        <c:v>0.29625000000000001</c:v>
                      </c:pt>
                      <c:pt idx="11" formatCode="0.0">
                        <c:v>0.31125000000000003</c:v>
                      </c:pt>
                      <c:pt idx="12" formatCode="0.0">
                        <c:v>0.32624999999999998</c:v>
                      </c:pt>
                      <c:pt idx="13" formatCode="0.0">
                        <c:v>0.34125</c:v>
                      </c:pt>
                      <c:pt idx="14" formatCode="0.0">
                        <c:v>0.35625000000000001</c:v>
                      </c:pt>
                      <c:pt idx="15" formatCode="0.0">
                        <c:v>0.40250000000000002</c:v>
                      </c:pt>
                      <c:pt idx="16" formatCode="0.0">
                        <c:v>0.38500000000000001</c:v>
                      </c:pt>
                      <c:pt idx="17" formatCode="0.0">
                        <c:v>0.40250000000000002</c:v>
                      </c:pt>
                      <c:pt idx="18" formatCode="0.0">
                        <c:v>0.48499999999999999</c:v>
                      </c:pt>
                      <c:pt idx="19" formatCode="0.0">
                        <c:v>0.51249999999999996</c:v>
                      </c:pt>
                      <c:pt idx="20" formatCode="0.0">
                        <c:v>0.55249999999999999</c:v>
                      </c:pt>
                      <c:pt idx="21" formatCode="0.0">
                        <c:v>0.55500000000000005</c:v>
                      </c:pt>
                      <c:pt idx="22" formatCode="0.0">
                        <c:v>0.63</c:v>
                      </c:pt>
                      <c:pt idx="23" formatCode="0.0">
                        <c:v>0.70474999999999999</c:v>
                      </c:pt>
                      <c:pt idx="24" formatCode="0.0">
                        <c:v>0.70750000000000002</c:v>
                      </c:pt>
                      <c:pt idx="25" formatCode="0.0">
                        <c:v>0.77375000000000005</c:v>
                      </c:pt>
                      <c:pt idx="26" formatCode="0.0">
                        <c:v>0.74099999999999988</c:v>
                      </c:pt>
                      <c:pt idx="27" formatCode="0.0">
                        <c:v>0.77149999999999996</c:v>
                      </c:pt>
                      <c:pt idx="28" formatCode="0.0">
                        <c:v>0.78499999999999992</c:v>
                      </c:pt>
                      <c:pt idx="29" formatCode="0.0">
                        <c:v>0.84450000000000003</c:v>
                      </c:pt>
                      <c:pt idx="30" formatCode="0.0">
                        <c:v>0.86125000000000007</c:v>
                      </c:pt>
                      <c:pt idx="31" formatCode="0.0">
                        <c:v>1.05975</c:v>
                      </c:pt>
                      <c:pt idx="32" formatCode="0.0">
                        <c:v>0.90749999999999997</c:v>
                      </c:pt>
                      <c:pt idx="33" formatCode="0.0">
                        <c:v>0.98724999999999996</c:v>
                      </c:pt>
                      <c:pt idx="34" formatCode="0.0">
                        <c:v>1.0787499999999999</c:v>
                      </c:pt>
                      <c:pt idx="35" formatCode="0.0">
                        <c:v>1.0814999999999999</c:v>
                      </c:pt>
                      <c:pt idx="36" formatCode="0.0">
                        <c:v>1.0865</c:v>
                      </c:pt>
                      <c:pt idx="37" formatCode="0.0">
                        <c:v>1.2322500000000001</c:v>
                      </c:pt>
                      <c:pt idx="38" formatCode="0.0">
                        <c:v>1.2322500000000001</c:v>
                      </c:pt>
                      <c:pt idx="39" formatCode="0.0">
                        <c:v>1.2322500000000001</c:v>
                      </c:pt>
                      <c:pt idx="40" formatCode="0.0">
                        <c:v>1.2322500000000001</c:v>
                      </c:pt>
                      <c:pt idx="41" formatCode="0.0">
                        <c:v>1.2322500000000001</c:v>
                      </c:pt>
                      <c:pt idx="42" formatCode="0.0">
                        <c:v>1.2322500000000001</c:v>
                      </c:pt>
                      <c:pt idx="43" formatCode="0.0">
                        <c:v>1.2322500000000001</c:v>
                      </c:pt>
                      <c:pt idx="44" formatCode="0.0">
                        <c:v>1.2322500000000001</c:v>
                      </c:pt>
                      <c:pt idx="45" formatCode="0.0">
                        <c:v>1.2322500000000001</c:v>
                      </c:pt>
                      <c:pt idx="46" formatCode="0.0">
                        <c:v>1.2322500000000001</c:v>
                      </c:pt>
                      <c:pt idx="47" formatCode="0.0">
                        <c:v>1.2322500000000001</c:v>
                      </c:pt>
                      <c:pt idx="48" formatCode="0.0">
                        <c:v>1.2322500000000001</c:v>
                      </c:pt>
                      <c:pt idx="49" formatCode="0.0">
                        <c:v>1.2322500000000001</c:v>
                      </c:pt>
                      <c:pt idx="50" formatCode="0.0">
                        <c:v>1.2322500000000001</c:v>
                      </c:pt>
                      <c:pt idx="51" formatCode="0.0">
                        <c:v>1.2322500000000001</c:v>
                      </c:pt>
                      <c:pt idx="52" formatCode="0.0">
                        <c:v>1.2322500000000001</c:v>
                      </c:pt>
                      <c:pt idx="53" formatCode="0.0">
                        <c:v>1.2322500000000001</c:v>
                      </c:pt>
                      <c:pt idx="54" formatCode="0.0">
                        <c:v>1.2322500000000001</c:v>
                      </c:pt>
                      <c:pt idx="55" formatCode="0.0">
                        <c:v>1.2322500000000001</c:v>
                      </c:pt>
                      <c:pt idx="56" formatCode="0.0">
                        <c:v>1.2322500000000001</c:v>
                      </c:pt>
                      <c:pt idx="57" formatCode="0.0">
                        <c:v>1.2322500000000001</c:v>
                      </c:pt>
                      <c:pt idx="58" formatCode="0.0">
                        <c:v>1.2322500000000001</c:v>
                      </c:pt>
                      <c:pt idx="59" formatCode="0.0">
                        <c:v>1.2322500000000001</c:v>
                      </c:pt>
                      <c:pt idx="60" formatCode="0.0">
                        <c:v>1.2488937687395458</c:v>
                      </c:pt>
                      <c:pt idx="61" formatCode="0.0">
                        <c:v>1.2655375374790916</c:v>
                      </c:pt>
                      <c:pt idx="62" formatCode="0.0">
                        <c:v>1.2821813062186374</c:v>
                      </c:pt>
                      <c:pt idx="63" formatCode="0.0">
                        <c:v>1.2988250749581831</c:v>
                      </c:pt>
                      <c:pt idx="64" formatCode="0.0">
                        <c:v>1.3154688436977289</c:v>
                      </c:pt>
                      <c:pt idx="65" formatCode="0.0">
                        <c:v>1.3321126124372746</c:v>
                      </c:pt>
                      <c:pt idx="66" formatCode="0.0">
                        <c:v>1.3487563811768204</c:v>
                      </c:pt>
                      <c:pt idx="67" formatCode="0.0">
                        <c:v>1.3654001499163662</c:v>
                      </c:pt>
                      <c:pt idx="68" formatCode="0.0">
                        <c:v>1.3820439186559119</c:v>
                      </c:pt>
                      <c:pt idx="69" formatCode="0.0">
                        <c:v>1.3986876873954577</c:v>
                      </c:pt>
                      <c:pt idx="70" formatCode="0.0">
                        <c:v>1.4153314561350034</c:v>
                      </c:pt>
                      <c:pt idx="71" formatCode="0.0">
                        <c:v>1.4319752248745492</c:v>
                      </c:pt>
                      <c:pt idx="72" formatCode="0.0">
                        <c:v>1.448618993614095</c:v>
                      </c:pt>
                      <c:pt idx="73" formatCode="0.0">
                        <c:v>1.4652627623536407</c:v>
                      </c:pt>
                      <c:pt idx="74" formatCode="0.0">
                        <c:v>1.4819065310931865</c:v>
                      </c:pt>
                      <c:pt idx="75" formatCode="0.0">
                        <c:v>1.4985502998327322</c:v>
                      </c:pt>
                      <c:pt idx="76" formatCode="0.0">
                        <c:v>1.515194068572278</c:v>
                      </c:pt>
                      <c:pt idx="77" formatCode="0.0">
                        <c:v>1.5318378373118238</c:v>
                      </c:pt>
                      <c:pt idx="78" formatCode="0.0">
                        <c:v>1.5484816060513695</c:v>
                      </c:pt>
                      <c:pt idx="79" formatCode="0.0">
                        <c:v>1.5651253747909153</c:v>
                      </c:pt>
                      <c:pt idx="80" formatCode="0.0">
                        <c:v>1.5817691435304611</c:v>
                      </c:pt>
                      <c:pt idx="81" formatCode="0.0">
                        <c:v>1.5984129122700073</c:v>
                      </c:pt>
                      <c:pt idx="82" formatCode="0.0">
                        <c:v>1.6134094426890189</c:v>
                      </c:pt>
                      <c:pt idx="83" formatCode="0.0">
                        <c:v>1.6269279539117794</c:v>
                      </c:pt>
                      <c:pt idx="84" formatCode="0.0">
                        <c:v>1.5395252236335601</c:v>
                      </c:pt>
                      <c:pt idx="85" formatCode="0.0">
                        <c:v>1.5386501960743766</c:v>
                      </c:pt>
                      <c:pt idx="86" formatCode="0.0">
                        <c:v>1.5515706648477863</c:v>
                      </c:pt>
                      <c:pt idx="87" formatCode="0.0">
                        <c:v>1.2850435231696771</c:v>
                      </c:pt>
                      <c:pt idx="88" formatCode="0.0">
                        <c:v>1.1012523601122448</c:v>
                      </c:pt>
                      <c:pt idx="89" formatCode="0.0">
                        <c:v>1.1617639789108907</c:v>
                      </c:pt>
                      <c:pt idx="90" formatCode="0.0">
                        <c:v>1.0400797385799705</c:v>
                      </c:pt>
                      <c:pt idx="91" formatCode="0.0">
                        <c:v>1.3197825472197868</c:v>
                      </c:pt>
                      <c:pt idx="92" formatCode="0.0">
                        <c:v>1.221725589417906</c:v>
                      </c:pt>
                      <c:pt idx="93" formatCode="0.0">
                        <c:v>1.297226500367969</c:v>
                      </c:pt>
                      <c:pt idx="94" formatCode="0.0">
                        <c:v>0.98410682628256463</c:v>
                      </c:pt>
                      <c:pt idx="95" formatCode="0.0">
                        <c:v>1.1094498906560994</c:v>
                      </c:pt>
                      <c:pt idx="96" formatCode="0.0">
                        <c:v>1.4517659087841399</c:v>
                      </c:pt>
                    </c:numCache>
                  </c:numRef>
                </c:val>
                <c:extLst>
                  <c:ext xmlns:c16="http://schemas.microsoft.com/office/drawing/2014/chart" uri="{C3380CC4-5D6E-409C-BE32-E72D297353CC}">
                    <c16:uniqueId val="{00000007-A4CB-4BE9-A842-57C02607B044}"/>
                  </c:ext>
                </c:extLst>
              </c15:ser>
            </c15:filteredAreaSeries>
          </c:ext>
        </c:extLst>
      </c:areaChart>
      <c:lineChart>
        <c:grouping val="standard"/>
        <c:varyColors val="0"/>
        <c:ser>
          <c:idx val="5"/>
          <c:order val="4"/>
          <c:tx>
            <c:strRef>
              <c:f>'5SourceSummary'!$F$2</c:f>
              <c:strCache>
                <c:ptCount val="1"/>
                <c:pt idx="0">
                  <c:v>Potable Production</c:v>
                </c:pt>
              </c:strCache>
            </c:strRef>
          </c:tx>
          <c:spPr>
            <a:ln w="31750" cap="rnd">
              <a:solidFill>
                <a:schemeClr val="tx1">
                  <a:lumMod val="65000"/>
                  <a:lumOff val="35000"/>
                </a:schemeClr>
              </a:solidFill>
              <a:round/>
            </a:ln>
            <a:effectLst/>
          </c:spPr>
          <c:marker>
            <c:symbol val="none"/>
          </c:marker>
          <c:cat>
            <c:numRef>
              <c:f>'5SourceSummary'!$A$3:$A$99</c:f>
              <c:numCache>
                <c:formatCode>General</c:formatCode>
                <c:ptCount val="97"/>
                <c:pt idx="0">
                  <c:v>1925</c:v>
                </c:pt>
                <c:pt idx="1">
                  <c:v>1926</c:v>
                </c:pt>
                <c:pt idx="2">
                  <c:v>1927</c:v>
                </c:pt>
                <c:pt idx="3">
                  <c:v>1928</c:v>
                </c:pt>
                <c:pt idx="4">
                  <c:v>1929</c:v>
                </c:pt>
                <c:pt idx="5">
                  <c:v>1930</c:v>
                </c:pt>
                <c:pt idx="6">
                  <c:v>1931</c:v>
                </c:pt>
                <c:pt idx="7">
                  <c:v>1932</c:v>
                </c:pt>
                <c:pt idx="8">
                  <c:v>1933</c:v>
                </c:pt>
                <c:pt idx="9">
                  <c:v>1934</c:v>
                </c:pt>
                <c:pt idx="10">
                  <c:v>1935</c:v>
                </c:pt>
                <c:pt idx="11">
                  <c:v>1936</c:v>
                </c:pt>
                <c:pt idx="12">
                  <c:v>1937</c:v>
                </c:pt>
                <c:pt idx="13">
                  <c:v>1938</c:v>
                </c:pt>
                <c:pt idx="14">
                  <c:v>1939</c:v>
                </c:pt>
                <c:pt idx="15">
                  <c:v>1940</c:v>
                </c:pt>
                <c:pt idx="16">
                  <c:v>1941</c:v>
                </c:pt>
                <c:pt idx="17">
                  <c:v>1942</c:v>
                </c:pt>
                <c:pt idx="18">
                  <c:v>1943</c:v>
                </c:pt>
                <c:pt idx="19">
                  <c:v>1944</c:v>
                </c:pt>
                <c:pt idx="20">
                  <c:v>1945</c:v>
                </c:pt>
                <c:pt idx="21">
                  <c:v>1946</c:v>
                </c:pt>
                <c:pt idx="22">
                  <c:v>1947</c:v>
                </c:pt>
                <c:pt idx="23">
                  <c:v>1948</c:v>
                </c:pt>
                <c:pt idx="24">
                  <c:v>1949</c:v>
                </c:pt>
                <c:pt idx="25">
                  <c:v>1950</c:v>
                </c:pt>
                <c:pt idx="26">
                  <c:v>1951</c:v>
                </c:pt>
                <c:pt idx="27">
                  <c:v>1952</c:v>
                </c:pt>
                <c:pt idx="28">
                  <c:v>1953</c:v>
                </c:pt>
                <c:pt idx="29">
                  <c:v>1954</c:v>
                </c:pt>
                <c:pt idx="30">
                  <c:v>1955</c:v>
                </c:pt>
                <c:pt idx="31">
                  <c:v>1956</c:v>
                </c:pt>
                <c:pt idx="32">
                  <c:v>1957</c:v>
                </c:pt>
                <c:pt idx="33">
                  <c:v>1958</c:v>
                </c:pt>
                <c:pt idx="34">
                  <c:v>1959</c:v>
                </c:pt>
                <c:pt idx="35">
                  <c:v>1960</c:v>
                </c:pt>
                <c:pt idx="36">
                  <c:v>1961</c:v>
                </c:pt>
                <c:pt idx="37">
                  <c:v>1962</c:v>
                </c:pt>
                <c:pt idx="38">
                  <c:v>1963</c:v>
                </c:pt>
                <c:pt idx="39">
                  <c:v>1964</c:v>
                </c:pt>
                <c:pt idx="40">
                  <c:v>1965</c:v>
                </c:pt>
                <c:pt idx="41">
                  <c:v>1966</c:v>
                </c:pt>
                <c:pt idx="42">
                  <c:v>1967</c:v>
                </c:pt>
                <c:pt idx="43">
                  <c:v>1968</c:v>
                </c:pt>
                <c:pt idx="44">
                  <c:v>1969</c:v>
                </c:pt>
                <c:pt idx="45">
                  <c:v>1970</c:v>
                </c:pt>
                <c:pt idx="46">
                  <c:v>1971</c:v>
                </c:pt>
                <c:pt idx="47">
                  <c:v>1972</c:v>
                </c:pt>
                <c:pt idx="48">
                  <c:v>1973</c:v>
                </c:pt>
                <c:pt idx="49">
                  <c:v>1974</c:v>
                </c:pt>
                <c:pt idx="50">
                  <c:v>1975</c:v>
                </c:pt>
                <c:pt idx="51">
                  <c:v>1976</c:v>
                </c:pt>
                <c:pt idx="52">
                  <c:v>1977</c:v>
                </c:pt>
                <c:pt idx="53">
                  <c:v>1978</c:v>
                </c:pt>
                <c:pt idx="54">
                  <c:v>1979</c:v>
                </c:pt>
                <c:pt idx="55">
                  <c:v>1980</c:v>
                </c:pt>
                <c:pt idx="56">
                  <c:v>1981</c:v>
                </c:pt>
                <c:pt idx="57">
                  <c:v>1982</c:v>
                </c:pt>
                <c:pt idx="58">
                  <c:v>1983</c:v>
                </c:pt>
                <c:pt idx="59">
                  <c:v>1984</c:v>
                </c:pt>
                <c:pt idx="60">
                  <c:v>1985</c:v>
                </c:pt>
                <c:pt idx="61">
                  <c:v>1986</c:v>
                </c:pt>
                <c:pt idx="62">
                  <c:v>1987</c:v>
                </c:pt>
                <c:pt idx="63">
                  <c:v>1988</c:v>
                </c:pt>
                <c:pt idx="64">
                  <c:v>1989</c:v>
                </c:pt>
                <c:pt idx="65">
                  <c:v>1990</c:v>
                </c:pt>
                <c:pt idx="66">
                  <c:v>1991</c:v>
                </c:pt>
                <c:pt idx="67">
                  <c:v>1992</c:v>
                </c:pt>
                <c:pt idx="68">
                  <c:v>1993</c:v>
                </c:pt>
                <c:pt idx="69">
                  <c:v>1994</c:v>
                </c:pt>
                <c:pt idx="70">
                  <c:v>1995</c:v>
                </c:pt>
                <c:pt idx="71">
                  <c:v>1996</c:v>
                </c:pt>
                <c:pt idx="72">
                  <c:v>1997</c:v>
                </c:pt>
                <c:pt idx="73">
                  <c:v>1998</c:v>
                </c:pt>
                <c:pt idx="74">
                  <c:v>1999</c:v>
                </c:pt>
                <c:pt idx="75">
                  <c:v>2000</c:v>
                </c:pt>
                <c:pt idx="76">
                  <c:v>2001</c:v>
                </c:pt>
                <c:pt idx="77">
                  <c:v>2002</c:v>
                </c:pt>
                <c:pt idx="78">
                  <c:v>2003</c:v>
                </c:pt>
                <c:pt idx="79">
                  <c:v>2004</c:v>
                </c:pt>
                <c:pt idx="80">
                  <c:v>2005</c:v>
                </c:pt>
                <c:pt idx="81">
                  <c:v>2006</c:v>
                </c:pt>
                <c:pt idx="82">
                  <c:v>2007</c:v>
                </c:pt>
                <c:pt idx="83">
                  <c:v>2008</c:v>
                </c:pt>
                <c:pt idx="84">
                  <c:v>2009</c:v>
                </c:pt>
                <c:pt idx="85">
                  <c:v>2010</c:v>
                </c:pt>
                <c:pt idx="86">
                  <c:v>2011</c:v>
                </c:pt>
                <c:pt idx="87">
                  <c:v>2012</c:v>
                </c:pt>
                <c:pt idx="88">
                  <c:v>2013</c:v>
                </c:pt>
                <c:pt idx="89">
                  <c:v>2014</c:v>
                </c:pt>
                <c:pt idx="90">
                  <c:v>2015</c:v>
                </c:pt>
                <c:pt idx="91">
                  <c:v>2016</c:v>
                </c:pt>
                <c:pt idx="92">
                  <c:v>2017</c:v>
                </c:pt>
                <c:pt idx="93">
                  <c:v>2018</c:v>
                </c:pt>
                <c:pt idx="94">
                  <c:v>2019</c:v>
                </c:pt>
                <c:pt idx="95">
                  <c:v>2020</c:v>
                </c:pt>
                <c:pt idx="96">
                  <c:v>2021</c:v>
                </c:pt>
              </c:numCache>
            </c:numRef>
          </c:cat>
          <c:val>
            <c:numRef>
              <c:f>'5SourceSummary'!$F$3:$F$99</c:f>
              <c:numCache>
                <c:formatCode>0.0</c:formatCode>
                <c:ptCount val="97"/>
                <c:pt idx="0">
                  <c:v>0.96199999999999997</c:v>
                </c:pt>
                <c:pt idx="1">
                  <c:v>1.8149999999999999</c:v>
                </c:pt>
                <c:pt idx="2">
                  <c:v>0.63</c:v>
                </c:pt>
                <c:pt idx="3">
                  <c:v>0.80300000000000005</c:v>
                </c:pt>
                <c:pt idx="4">
                  <c:v>0.94</c:v>
                </c:pt>
                <c:pt idx="5">
                  <c:v>0.88500000000000001</c:v>
                </c:pt>
                <c:pt idx="6">
                  <c:v>0.94499999999999995</c:v>
                </c:pt>
                <c:pt idx="7">
                  <c:v>1.0049999999999999</c:v>
                </c:pt>
                <c:pt idx="8">
                  <c:v>1.0649999999999999</c:v>
                </c:pt>
                <c:pt idx="9">
                  <c:v>1.125</c:v>
                </c:pt>
                <c:pt idx="10">
                  <c:v>1.1850000000000001</c:v>
                </c:pt>
                <c:pt idx="11">
                  <c:v>1.2450000000000001</c:v>
                </c:pt>
                <c:pt idx="12">
                  <c:v>1.3049999999999999</c:v>
                </c:pt>
                <c:pt idx="13">
                  <c:v>1.365</c:v>
                </c:pt>
                <c:pt idx="14">
                  <c:v>1.425</c:v>
                </c:pt>
                <c:pt idx="15">
                  <c:v>1.61</c:v>
                </c:pt>
                <c:pt idx="16">
                  <c:v>1.54</c:v>
                </c:pt>
                <c:pt idx="17">
                  <c:v>1.61</c:v>
                </c:pt>
                <c:pt idx="18">
                  <c:v>1.94</c:v>
                </c:pt>
                <c:pt idx="19">
                  <c:v>2.0499999999999998</c:v>
                </c:pt>
                <c:pt idx="20">
                  <c:v>2.21</c:v>
                </c:pt>
                <c:pt idx="21">
                  <c:v>2.2200000000000002</c:v>
                </c:pt>
                <c:pt idx="22">
                  <c:v>2.52</c:v>
                </c:pt>
                <c:pt idx="23">
                  <c:v>2.819</c:v>
                </c:pt>
                <c:pt idx="24">
                  <c:v>2.83</c:v>
                </c:pt>
                <c:pt idx="25">
                  <c:v>3.0950000000000002</c:v>
                </c:pt>
                <c:pt idx="26">
                  <c:v>2.9639999999999995</c:v>
                </c:pt>
                <c:pt idx="27">
                  <c:v>3.0859999999999999</c:v>
                </c:pt>
                <c:pt idx="28">
                  <c:v>3.1399999999999997</c:v>
                </c:pt>
                <c:pt idx="29">
                  <c:v>3.3780000000000001</c:v>
                </c:pt>
                <c:pt idx="30">
                  <c:v>3.4450000000000003</c:v>
                </c:pt>
                <c:pt idx="31">
                  <c:v>4.2389999999999999</c:v>
                </c:pt>
                <c:pt idx="32">
                  <c:v>3.63</c:v>
                </c:pt>
                <c:pt idx="33">
                  <c:v>3.9489999999999998</c:v>
                </c:pt>
                <c:pt idx="34">
                  <c:v>4.3149999999999995</c:v>
                </c:pt>
                <c:pt idx="35">
                  <c:v>4.3259999999999996</c:v>
                </c:pt>
                <c:pt idx="36">
                  <c:v>4.3460000000000001</c:v>
                </c:pt>
                <c:pt idx="37">
                  <c:v>4.9290000000000003</c:v>
                </c:pt>
                <c:pt idx="38">
                  <c:v>5.03</c:v>
                </c:pt>
                <c:pt idx="39">
                  <c:v>5.4359999999999999</c:v>
                </c:pt>
                <c:pt idx="40">
                  <c:v>5.0949999999999998</c:v>
                </c:pt>
                <c:pt idx="41">
                  <c:v>5.8529999999999998</c:v>
                </c:pt>
                <c:pt idx="42">
                  <c:v>5.8849999999999998</c:v>
                </c:pt>
                <c:pt idx="43">
                  <c:v>6.0609999999999999</c:v>
                </c:pt>
                <c:pt idx="44">
                  <c:v>6.2350000000000003</c:v>
                </c:pt>
                <c:pt idx="45">
                  <c:v>6.7256</c:v>
                </c:pt>
                <c:pt idx="46">
                  <c:v>6.4413</c:v>
                </c:pt>
                <c:pt idx="47">
                  <c:v>7.7070000000000007</c:v>
                </c:pt>
                <c:pt idx="48">
                  <c:v>7.8860000000000001</c:v>
                </c:pt>
                <c:pt idx="49">
                  <c:v>8.68</c:v>
                </c:pt>
                <c:pt idx="50">
                  <c:v>7.8330000000000002</c:v>
                </c:pt>
                <c:pt idx="51">
                  <c:v>7.9350000000000005</c:v>
                </c:pt>
                <c:pt idx="52">
                  <c:v>7.4139999999999997</c:v>
                </c:pt>
                <c:pt idx="53">
                  <c:v>6.968</c:v>
                </c:pt>
                <c:pt idx="54">
                  <c:v>6.6710000000000003</c:v>
                </c:pt>
                <c:pt idx="55">
                  <c:v>7.08</c:v>
                </c:pt>
                <c:pt idx="56">
                  <c:v>6.9858399999999996</c:v>
                </c:pt>
                <c:pt idx="57">
                  <c:v>7.5001199999999999</c:v>
                </c:pt>
                <c:pt idx="58">
                  <c:v>7.7551600000000001</c:v>
                </c:pt>
                <c:pt idx="59">
                  <c:v>8.0664700000000007</c:v>
                </c:pt>
                <c:pt idx="60">
                  <c:v>8.257080000000002</c:v>
                </c:pt>
                <c:pt idx="61">
                  <c:v>8.6173199999999994</c:v>
                </c:pt>
                <c:pt idx="62">
                  <c:v>9.2394400000000001</c:v>
                </c:pt>
                <c:pt idx="63">
                  <c:v>9.9651099999999992</c:v>
                </c:pt>
                <c:pt idx="64">
                  <c:v>11.17567</c:v>
                </c:pt>
                <c:pt idx="65">
                  <c:v>10.697240000000001</c:v>
                </c:pt>
                <c:pt idx="66">
                  <c:v>10.593360000000001</c:v>
                </c:pt>
                <c:pt idx="67">
                  <c:v>11.832460000000001</c:v>
                </c:pt>
                <c:pt idx="68">
                  <c:v>12.64545</c:v>
                </c:pt>
                <c:pt idx="69">
                  <c:v>12.464399999999999</c:v>
                </c:pt>
                <c:pt idx="70">
                  <c:v>13.180479999999999</c:v>
                </c:pt>
                <c:pt idx="71">
                  <c:v>10.91677</c:v>
                </c:pt>
                <c:pt idx="72">
                  <c:v>11.340124999999999</c:v>
                </c:pt>
                <c:pt idx="73">
                  <c:v>12.084</c:v>
                </c:pt>
                <c:pt idx="74">
                  <c:v>12.13565</c:v>
                </c:pt>
                <c:pt idx="75">
                  <c:v>12.218489999999999</c:v>
                </c:pt>
                <c:pt idx="76">
                  <c:v>12.590999999999999</c:v>
                </c:pt>
                <c:pt idx="77">
                  <c:v>10.507999999999999</c:v>
                </c:pt>
                <c:pt idx="78">
                  <c:v>11.108000000000001</c:v>
                </c:pt>
                <c:pt idx="79">
                  <c:v>10.379999999999999</c:v>
                </c:pt>
                <c:pt idx="80">
                  <c:v>10.10613923439575</c:v>
                </c:pt>
                <c:pt idx="81">
                  <c:v>10.108216564581415</c:v>
                </c:pt>
                <c:pt idx="82">
                  <c:v>10.043841117929535</c:v>
                </c:pt>
                <c:pt idx="83">
                  <c:v>10.191787253679694</c:v>
                </c:pt>
                <c:pt idx="84">
                  <c:v>9.9784047567479082</c:v>
                </c:pt>
                <c:pt idx="85">
                  <c:v>10.069297235756499</c:v>
                </c:pt>
                <c:pt idx="86">
                  <c:v>9.9523793165139516</c:v>
                </c:pt>
                <c:pt idx="87">
                  <c:v>9.9589170662485138</c:v>
                </c:pt>
                <c:pt idx="88">
                  <c:v>9.4019337432782635</c:v>
                </c:pt>
                <c:pt idx="89">
                  <c:v>8.5819239125997999</c:v>
                </c:pt>
                <c:pt idx="90">
                  <c:v>8.155161299290949</c:v>
                </c:pt>
                <c:pt idx="91">
                  <c:v>8.6916630456728097</c:v>
                </c:pt>
                <c:pt idx="92">
                  <c:v>8.5442118842550734</c:v>
                </c:pt>
                <c:pt idx="93">
                  <c:v>8.9610972820186987</c:v>
                </c:pt>
                <c:pt idx="94">
                  <c:v>8.2680000000000007</c:v>
                </c:pt>
                <c:pt idx="95">
                  <c:v>8.7759253062375109</c:v>
                </c:pt>
                <c:pt idx="96">
                  <c:v>8.6909999999999989</c:v>
                </c:pt>
              </c:numCache>
            </c:numRef>
          </c:val>
          <c:smooth val="0"/>
          <c:extLst>
            <c:ext xmlns:c16="http://schemas.microsoft.com/office/drawing/2014/chart" uri="{C3380CC4-5D6E-409C-BE32-E72D297353CC}">
              <c16:uniqueId val="{00000004-A4CB-4BE9-A842-57C02607B044}"/>
            </c:ext>
          </c:extLst>
        </c:ser>
        <c:dLbls>
          <c:showLegendKey val="0"/>
          <c:showVal val="0"/>
          <c:showCatName val="0"/>
          <c:showSerName val="0"/>
          <c:showPercent val="0"/>
          <c:showBubbleSize val="0"/>
        </c:dLbls>
        <c:marker val="1"/>
        <c:smooth val="0"/>
        <c:axId val="141105840"/>
        <c:axId val="141106256"/>
        <c:extLst>
          <c:ext xmlns:c15="http://schemas.microsoft.com/office/drawing/2012/chart" uri="{02D57815-91ED-43cb-92C2-25804820EDAC}">
            <c15:filteredLineSeries>
              <c15:ser>
                <c:idx val="7"/>
                <c:order val="5"/>
                <c:tx>
                  <c:v>Depletion</c:v>
                </c:tx>
                <c:spPr>
                  <a:ln w="12700" cap="rnd">
                    <a:solidFill>
                      <a:schemeClr val="tx1"/>
                    </a:solidFill>
                    <a:round/>
                  </a:ln>
                  <a:effectLst/>
                </c:spPr>
                <c:marker>
                  <c:symbol val="none"/>
                </c:marker>
                <c:cat>
                  <c:numRef>
                    <c:extLst>
                      <c:ext uri="{02D57815-91ED-43cb-92C2-25804820EDAC}">
                        <c15:formulaRef>
                          <c15:sqref>'5SourceSummary'!$A$3:$A$99</c15:sqref>
                        </c15:formulaRef>
                      </c:ext>
                    </c:extLst>
                    <c:numCache>
                      <c:formatCode>General</c:formatCode>
                      <c:ptCount val="97"/>
                      <c:pt idx="0">
                        <c:v>1925</c:v>
                      </c:pt>
                      <c:pt idx="1">
                        <c:v>1926</c:v>
                      </c:pt>
                      <c:pt idx="2">
                        <c:v>1927</c:v>
                      </c:pt>
                      <c:pt idx="3">
                        <c:v>1928</c:v>
                      </c:pt>
                      <c:pt idx="4">
                        <c:v>1929</c:v>
                      </c:pt>
                      <c:pt idx="5">
                        <c:v>1930</c:v>
                      </c:pt>
                      <c:pt idx="6">
                        <c:v>1931</c:v>
                      </c:pt>
                      <c:pt idx="7">
                        <c:v>1932</c:v>
                      </c:pt>
                      <c:pt idx="8">
                        <c:v>1933</c:v>
                      </c:pt>
                      <c:pt idx="9">
                        <c:v>1934</c:v>
                      </c:pt>
                      <c:pt idx="10">
                        <c:v>1935</c:v>
                      </c:pt>
                      <c:pt idx="11">
                        <c:v>1936</c:v>
                      </c:pt>
                      <c:pt idx="12">
                        <c:v>1937</c:v>
                      </c:pt>
                      <c:pt idx="13">
                        <c:v>1938</c:v>
                      </c:pt>
                      <c:pt idx="14">
                        <c:v>1939</c:v>
                      </c:pt>
                      <c:pt idx="15">
                        <c:v>1940</c:v>
                      </c:pt>
                      <c:pt idx="16">
                        <c:v>1941</c:v>
                      </c:pt>
                      <c:pt idx="17">
                        <c:v>1942</c:v>
                      </c:pt>
                      <c:pt idx="18">
                        <c:v>1943</c:v>
                      </c:pt>
                      <c:pt idx="19">
                        <c:v>1944</c:v>
                      </c:pt>
                      <c:pt idx="20">
                        <c:v>1945</c:v>
                      </c:pt>
                      <c:pt idx="21">
                        <c:v>1946</c:v>
                      </c:pt>
                      <c:pt idx="22">
                        <c:v>1947</c:v>
                      </c:pt>
                      <c:pt idx="23">
                        <c:v>1948</c:v>
                      </c:pt>
                      <c:pt idx="24">
                        <c:v>1949</c:v>
                      </c:pt>
                      <c:pt idx="25">
                        <c:v>1950</c:v>
                      </c:pt>
                      <c:pt idx="26">
                        <c:v>1951</c:v>
                      </c:pt>
                      <c:pt idx="27">
                        <c:v>1952</c:v>
                      </c:pt>
                      <c:pt idx="28">
                        <c:v>1953</c:v>
                      </c:pt>
                      <c:pt idx="29">
                        <c:v>1954</c:v>
                      </c:pt>
                      <c:pt idx="30">
                        <c:v>1955</c:v>
                      </c:pt>
                      <c:pt idx="31">
                        <c:v>1956</c:v>
                      </c:pt>
                      <c:pt idx="32">
                        <c:v>1957</c:v>
                      </c:pt>
                      <c:pt idx="33">
                        <c:v>1958</c:v>
                      </c:pt>
                      <c:pt idx="34">
                        <c:v>1959</c:v>
                      </c:pt>
                      <c:pt idx="35">
                        <c:v>1960</c:v>
                      </c:pt>
                      <c:pt idx="36">
                        <c:v>1961</c:v>
                      </c:pt>
                      <c:pt idx="37">
                        <c:v>1962</c:v>
                      </c:pt>
                      <c:pt idx="38">
                        <c:v>1963</c:v>
                      </c:pt>
                      <c:pt idx="39">
                        <c:v>1964</c:v>
                      </c:pt>
                      <c:pt idx="40">
                        <c:v>1965</c:v>
                      </c:pt>
                      <c:pt idx="41">
                        <c:v>1966</c:v>
                      </c:pt>
                      <c:pt idx="42">
                        <c:v>1967</c:v>
                      </c:pt>
                      <c:pt idx="43">
                        <c:v>1968</c:v>
                      </c:pt>
                      <c:pt idx="44">
                        <c:v>1969</c:v>
                      </c:pt>
                      <c:pt idx="45">
                        <c:v>1970</c:v>
                      </c:pt>
                      <c:pt idx="46">
                        <c:v>1971</c:v>
                      </c:pt>
                      <c:pt idx="47">
                        <c:v>1972</c:v>
                      </c:pt>
                      <c:pt idx="48">
                        <c:v>1973</c:v>
                      </c:pt>
                      <c:pt idx="49">
                        <c:v>1974</c:v>
                      </c:pt>
                      <c:pt idx="50">
                        <c:v>1975</c:v>
                      </c:pt>
                      <c:pt idx="51">
                        <c:v>1976</c:v>
                      </c:pt>
                      <c:pt idx="52">
                        <c:v>1977</c:v>
                      </c:pt>
                      <c:pt idx="53">
                        <c:v>1978</c:v>
                      </c:pt>
                      <c:pt idx="54">
                        <c:v>1979</c:v>
                      </c:pt>
                      <c:pt idx="55">
                        <c:v>1980</c:v>
                      </c:pt>
                      <c:pt idx="56">
                        <c:v>1981</c:v>
                      </c:pt>
                      <c:pt idx="57">
                        <c:v>1982</c:v>
                      </c:pt>
                      <c:pt idx="58">
                        <c:v>1983</c:v>
                      </c:pt>
                      <c:pt idx="59">
                        <c:v>1984</c:v>
                      </c:pt>
                      <c:pt idx="60">
                        <c:v>1985</c:v>
                      </c:pt>
                      <c:pt idx="61">
                        <c:v>1986</c:v>
                      </c:pt>
                      <c:pt idx="62">
                        <c:v>1987</c:v>
                      </c:pt>
                      <c:pt idx="63">
                        <c:v>1988</c:v>
                      </c:pt>
                      <c:pt idx="64">
                        <c:v>1989</c:v>
                      </c:pt>
                      <c:pt idx="65">
                        <c:v>1990</c:v>
                      </c:pt>
                      <c:pt idx="66">
                        <c:v>1991</c:v>
                      </c:pt>
                      <c:pt idx="67">
                        <c:v>1992</c:v>
                      </c:pt>
                      <c:pt idx="68">
                        <c:v>1993</c:v>
                      </c:pt>
                      <c:pt idx="69">
                        <c:v>1994</c:v>
                      </c:pt>
                      <c:pt idx="70">
                        <c:v>1995</c:v>
                      </c:pt>
                      <c:pt idx="71">
                        <c:v>1996</c:v>
                      </c:pt>
                      <c:pt idx="72">
                        <c:v>1997</c:v>
                      </c:pt>
                      <c:pt idx="73">
                        <c:v>1998</c:v>
                      </c:pt>
                      <c:pt idx="74">
                        <c:v>1999</c:v>
                      </c:pt>
                      <c:pt idx="75">
                        <c:v>2000</c:v>
                      </c:pt>
                      <c:pt idx="76">
                        <c:v>2001</c:v>
                      </c:pt>
                      <c:pt idx="77">
                        <c:v>2002</c:v>
                      </c:pt>
                      <c:pt idx="78">
                        <c:v>2003</c:v>
                      </c:pt>
                      <c:pt idx="79">
                        <c:v>2004</c:v>
                      </c:pt>
                      <c:pt idx="80">
                        <c:v>2005</c:v>
                      </c:pt>
                      <c:pt idx="81">
                        <c:v>2006</c:v>
                      </c:pt>
                      <c:pt idx="82">
                        <c:v>2007</c:v>
                      </c:pt>
                      <c:pt idx="83">
                        <c:v>2008</c:v>
                      </c:pt>
                      <c:pt idx="84">
                        <c:v>2009</c:v>
                      </c:pt>
                      <c:pt idx="85">
                        <c:v>2010</c:v>
                      </c:pt>
                      <c:pt idx="86">
                        <c:v>2011</c:v>
                      </c:pt>
                      <c:pt idx="87">
                        <c:v>2012</c:v>
                      </c:pt>
                      <c:pt idx="88">
                        <c:v>2013</c:v>
                      </c:pt>
                      <c:pt idx="89">
                        <c:v>2014</c:v>
                      </c:pt>
                      <c:pt idx="90">
                        <c:v>2015</c:v>
                      </c:pt>
                      <c:pt idx="91">
                        <c:v>2016</c:v>
                      </c:pt>
                      <c:pt idx="92">
                        <c:v>2017</c:v>
                      </c:pt>
                      <c:pt idx="93">
                        <c:v>2018</c:v>
                      </c:pt>
                      <c:pt idx="94">
                        <c:v>2019</c:v>
                      </c:pt>
                      <c:pt idx="95">
                        <c:v>2020</c:v>
                      </c:pt>
                      <c:pt idx="96">
                        <c:v>2021</c:v>
                      </c:pt>
                    </c:numCache>
                  </c:numRef>
                </c:cat>
                <c:val>
                  <c:numRef>
                    <c:extLst>
                      <c:ext uri="{02D57815-91ED-43cb-92C2-25804820EDAC}">
                        <c15:formulaRef>
                          <c15:sqref>'5SourceSummary'!$F$3:$F$99</c15:sqref>
                        </c15:formulaRef>
                      </c:ext>
                    </c:extLst>
                    <c:numCache>
                      <c:formatCode>0.0</c:formatCode>
                      <c:ptCount val="97"/>
                      <c:pt idx="0">
                        <c:v>0.96199999999999997</c:v>
                      </c:pt>
                      <c:pt idx="1">
                        <c:v>1.8149999999999999</c:v>
                      </c:pt>
                      <c:pt idx="2">
                        <c:v>0.63</c:v>
                      </c:pt>
                      <c:pt idx="3">
                        <c:v>0.80300000000000005</c:v>
                      </c:pt>
                      <c:pt idx="4">
                        <c:v>0.94</c:v>
                      </c:pt>
                      <c:pt idx="5">
                        <c:v>0.88500000000000001</c:v>
                      </c:pt>
                      <c:pt idx="6">
                        <c:v>0.94499999999999995</c:v>
                      </c:pt>
                      <c:pt idx="7">
                        <c:v>1.0049999999999999</c:v>
                      </c:pt>
                      <c:pt idx="8">
                        <c:v>1.0649999999999999</c:v>
                      </c:pt>
                      <c:pt idx="9">
                        <c:v>1.125</c:v>
                      </c:pt>
                      <c:pt idx="10">
                        <c:v>1.1850000000000001</c:v>
                      </c:pt>
                      <c:pt idx="11">
                        <c:v>1.2450000000000001</c:v>
                      </c:pt>
                      <c:pt idx="12">
                        <c:v>1.3049999999999999</c:v>
                      </c:pt>
                      <c:pt idx="13">
                        <c:v>1.365</c:v>
                      </c:pt>
                      <c:pt idx="14">
                        <c:v>1.425</c:v>
                      </c:pt>
                      <c:pt idx="15">
                        <c:v>1.61</c:v>
                      </c:pt>
                      <c:pt idx="16">
                        <c:v>1.54</c:v>
                      </c:pt>
                      <c:pt idx="17">
                        <c:v>1.61</c:v>
                      </c:pt>
                      <c:pt idx="18">
                        <c:v>1.94</c:v>
                      </c:pt>
                      <c:pt idx="19">
                        <c:v>2.0499999999999998</c:v>
                      </c:pt>
                      <c:pt idx="20">
                        <c:v>2.21</c:v>
                      </c:pt>
                      <c:pt idx="21">
                        <c:v>2.2200000000000002</c:v>
                      </c:pt>
                      <c:pt idx="22">
                        <c:v>2.52</c:v>
                      </c:pt>
                      <c:pt idx="23">
                        <c:v>2.819</c:v>
                      </c:pt>
                      <c:pt idx="24">
                        <c:v>2.83</c:v>
                      </c:pt>
                      <c:pt idx="25">
                        <c:v>3.0950000000000002</c:v>
                      </c:pt>
                      <c:pt idx="26">
                        <c:v>2.9639999999999995</c:v>
                      </c:pt>
                      <c:pt idx="27">
                        <c:v>3.0859999999999999</c:v>
                      </c:pt>
                      <c:pt idx="28">
                        <c:v>3.1399999999999997</c:v>
                      </c:pt>
                      <c:pt idx="29">
                        <c:v>3.3780000000000001</c:v>
                      </c:pt>
                      <c:pt idx="30">
                        <c:v>3.4450000000000003</c:v>
                      </c:pt>
                      <c:pt idx="31">
                        <c:v>4.2389999999999999</c:v>
                      </c:pt>
                      <c:pt idx="32">
                        <c:v>3.63</c:v>
                      </c:pt>
                      <c:pt idx="33">
                        <c:v>3.9489999999999998</c:v>
                      </c:pt>
                      <c:pt idx="34">
                        <c:v>4.3149999999999995</c:v>
                      </c:pt>
                      <c:pt idx="35">
                        <c:v>4.3259999999999996</c:v>
                      </c:pt>
                      <c:pt idx="36">
                        <c:v>4.3460000000000001</c:v>
                      </c:pt>
                      <c:pt idx="37">
                        <c:v>4.9290000000000003</c:v>
                      </c:pt>
                      <c:pt idx="38">
                        <c:v>5.03</c:v>
                      </c:pt>
                      <c:pt idx="39">
                        <c:v>5.4359999999999999</c:v>
                      </c:pt>
                      <c:pt idx="40">
                        <c:v>5.0949999999999998</c:v>
                      </c:pt>
                      <c:pt idx="41">
                        <c:v>5.8529999999999998</c:v>
                      </c:pt>
                      <c:pt idx="42">
                        <c:v>5.8849999999999998</c:v>
                      </c:pt>
                      <c:pt idx="43">
                        <c:v>6.0609999999999999</c:v>
                      </c:pt>
                      <c:pt idx="44">
                        <c:v>6.2350000000000003</c:v>
                      </c:pt>
                      <c:pt idx="45">
                        <c:v>6.7256</c:v>
                      </c:pt>
                      <c:pt idx="46">
                        <c:v>6.4413</c:v>
                      </c:pt>
                      <c:pt idx="47">
                        <c:v>7.7070000000000007</c:v>
                      </c:pt>
                      <c:pt idx="48">
                        <c:v>7.8860000000000001</c:v>
                      </c:pt>
                      <c:pt idx="49">
                        <c:v>8.68</c:v>
                      </c:pt>
                      <c:pt idx="50">
                        <c:v>7.8330000000000002</c:v>
                      </c:pt>
                      <c:pt idx="51">
                        <c:v>7.9350000000000005</c:v>
                      </c:pt>
                      <c:pt idx="52">
                        <c:v>7.4139999999999997</c:v>
                      </c:pt>
                      <c:pt idx="53">
                        <c:v>6.968</c:v>
                      </c:pt>
                      <c:pt idx="54">
                        <c:v>6.6710000000000003</c:v>
                      </c:pt>
                      <c:pt idx="55">
                        <c:v>7.08</c:v>
                      </c:pt>
                      <c:pt idx="56">
                        <c:v>6.9858399999999996</c:v>
                      </c:pt>
                      <c:pt idx="57">
                        <c:v>7.5001199999999999</c:v>
                      </c:pt>
                      <c:pt idx="58">
                        <c:v>7.7551600000000001</c:v>
                      </c:pt>
                      <c:pt idx="59">
                        <c:v>8.0664700000000007</c:v>
                      </c:pt>
                      <c:pt idx="60">
                        <c:v>8.257080000000002</c:v>
                      </c:pt>
                      <c:pt idx="61">
                        <c:v>8.6173199999999994</c:v>
                      </c:pt>
                      <c:pt idx="62">
                        <c:v>9.2394400000000001</c:v>
                      </c:pt>
                      <c:pt idx="63">
                        <c:v>9.9651099999999992</c:v>
                      </c:pt>
                      <c:pt idx="64">
                        <c:v>11.17567</c:v>
                      </c:pt>
                      <c:pt idx="65">
                        <c:v>10.697240000000001</c:v>
                      </c:pt>
                      <c:pt idx="66">
                        <c:v>10.593360000000001</c:v>
                      </c:pt>
                      <c:pt idx="67">
                        <c:v>11.832460000000001</c:v>
                      </c:pt>
                      <c:pt idx="68">
                        <c:v>12.64545</c:v>
                      </c:pt>
                      <c:pt idx="69">
                        <c:v>12.464399999999999</c:v>
                      </c:pt>
                      <c:pt idx="70">
                        <c:v>13.180479999999999</c:v>
                      </c:pt>
                      <c:pt idx="71">
                        <c:v>10.91677</c:v>
                      </c:pt>
                      <c:pt idx="72">
                        <c:v>11.340124999999999</c:v>
                      </c:pt>
                      <c:pt idx="73">
                        <c:v>12.084</c:v>
                      </c:pt>
                      <c:pt idx="74">
                        <c:v>12.13565</c:v>
                      </c:pt>
                      <c:pt idx="75">
                        <c:v>12.218489999999999</c:v>
                      </c:pt>
                      <c:pt idx="76">
                        <c:v>12.590999999999999</c:v>
                      </c:pt>
                      <c:pt idx="77">
                        <c:v>10.507999999999999</c:v>
                      </c:pt>
                      <c:pt idx="78">
                        <c:v>11.108000000000001</c:v>
                      </c:pt>
                      <c:pt idx="79">
                        <c:v>10.379999999999999</c:v>
                      </c:pt>
                      <c:pt idx="80">
                        <c:v>10.10613923439575</c:v>
                      </c:pt>
                      <c:pt idx="81">
                        <c:v>10.108216564581415</c:v>
                      </c:pt>
                      <c:pt idx="82">
                        <c:v>10.043841117929535</c:v>
                      </c:pt>
                      <c:pt idx="83">
                        <c:v>10.191787253679694</c:v>
                      </c:pt>
                      <c:pt idx="84">
                        <c:v>9.9784047567479082</c:v>
                      </c:pt>
                      <c:pt idx="85">
                        <c:v>10.069297235756499</c:v>
                      </c:pt>
                      <c:pt idx="86">
                        <c:v>9.9523793165139516</c:v>
                      </c:pt>
                      <c:pt idx="87">
                        <c:v>9.9589170662485138</c:v>
                      </c:pt>
                      <c:pt idx="88">
                        <c:v>9.4019337432782635</c:v>
                      </c:pt>
                      <c:pt idx="89">
                        <c:v>8.5819239125997999</c:v>
                      </c:pt>
                      <c:pt idx="90">
                        <c:v>8.155161299290949</c:v>
                      </c:pt>
                      <c:pt idx="91">
                        <c:v>8.6916630456728097</c:v>
                      </c:pt>
                      <c:pt idx="92">
                        <c:v>8.5442118842550734</c:v>
                      </c:pt>
                      <c:pt idx="93">
                        <c:v>8.9610972820186987</c:v>
                      </c:pt>
                      <c:pt idx="94">
                        <c:v>8.2680000000000007</c:v>
                      </c:pt>
                      <c:pt idx="95">
                        <c:v>8.7759253062375109</c:v>
                      </c:pt>
                      <c:pt idx="96">
                        <c:v>8.6909999999999989</c:v>
                      </c:pt>
                    </c:numCache>
                  </c:numRef>
                </c:val>
                <c:smooth val="0"/>
                <c:extLst>
                  <c:ext xmlns:c16="http://schemas.microsoft.com/office/drawing/2014/chart" uri="{C3380CC4-5D6E-409C-BE32-E72D297353CC}">
                    <c16:uniqueId val="{00000005-A4CB-4BE9-A842-57C02607B044}"/>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'5SourceSummary'!$I$2</c15:sqref>
                        </c15:formulaRef>
                      </c:ext>
                    </c:extLst>
                    <c:strCache>
                      <c:ptCount val="1"/>
                      <c:pt idx="0">
                        <c:v>Demand</c:v>
                      </c:pt>
                    </c:strCache>
                  </c:strRef>
                </c:tx>
                <c:spPr>
                  <a:ln w="28575" cap="rnd">
                    <a:solidFill>
                      <a:schemeClr val="tx1"/>
                    </a:solidFill>
                    <a:prstDash val="sysDash"/>
                    <a:round/>
                  </a:ln>
                  <a:effectLst/>
                </c:spPr>
                <c:marker>
                  <c:symbol val="none"/>
                </c:marker>
                <c:cat>
                  <c:numRef>
                    <c:extLst xmlns:c15="http://schemas.microsoft.com/office/drawing/2012/chart">
                      <c:ext xmlns:c15="http://schemas.microsoft.com/office/drawing/2012/chart" uri="{02D57815-91ED-43cb-92C2-25804820EDAC}">
                        <c15:formulaRef>
                          <c15:sqref>'5SourceSummary'!$A$3:$A$99</c15:sqref>
                        </c15:formulaRef>
                      </c:ext>
                    </c:extLst>
                    <c:numCache>
                      <c:formatCode>General</c:formatCode>
                      <c:ptCount val="97"/>
                      <c:pt idx="0">
                        <c:v>1925</c:v>
                      </c:pt>
                      <c:pt idx="1">
                        <c:v>1926</c:v>
                      </c:pt>
                      <c:pt idx="2">
                        <c:v>1927</c:v>
                      </c:pt>
                      <c:pt idx="3">
                        <c:v>1928</c:v>
                      </c:pt>
                      <c:pt idx="4">
                        <c:v>1929</c:v>
                      </c:pt>
                      <c:pt idx="5">
                        <c:v>1930</c:v>
                      </c:pt>
                      <c:pt idx="6">
                        <c:v>1931</c:v>
                      </c:pt>
                      <c:pt idx="7">
                        <c:v>1932</c:v>
                      </c:pt>
                      <c:pt idx="8">
                        <c:v>1933</c:v>
                      </c:pt>
                      <c:pt idx="9">
                        <c:v>1934</c:v>
                      </c:pt>
                      <c:pt idx="10">
                        <c:v>1935</c:v>
                      </c:pt>
                      <c:pt idx="11">
                        <c:v>1936</c:v>
                      </c:pt>
                      <c:pt idx="12">
                        <c:v>1937</c:v>
                      </c:pt>
                      <c:pt idx="13">
                        <c:v>1938</c:v>
                      </c:pt>
                      <c:pt idx="14">
                        <c:v>1939</c:v>
                      </c:pt>
                      <c:pt idx="15">
                        <c:v>1940</c:v>
                      </c:pt>
                      <c:pt idx="16">
                        <c:v>1941</c:v>
                      </c:pt>
                      <c:pt idx="17">
                        <c:v>1942</c:v>
                      </c:pt>
                      <c:pt idx="18">
                        <c:v>1943</c:v>
                      </c:pt>
                      <c:pt idx="19">
                        <c:v>1944</c:v>
                      </c:pt>
                      <c:pt idx="20">
                        <c:v>1945</c:v>
                      </c:pt>
                      <c:pt idx="21">
                        <c:v>1946</c:v>
                      </c:pt>
                      <c:pt idx="22">
                        <c:v>1947</c:v>
                      </c:pt>
                      <c:pt idx="23">
                        <c:v>1948</c:v>
                      </c:pt>
                      <c:pt idx="24">
                        <c:v>1949</c:v>
                      </c:pt>
                      <c:pt idx="25">
                        <c:v>1950</c:v>
                      </c:pt>
                      <c:pt idx="26">
                        <c:v>1951</c:v>
                      </c:pt>
                      <c:pt idx="27">
                        <c:v>1952</c:v>
                      </c:pt>
                      <c:pt idx="28">
                        <c:v>1953</c:v>
                      </c:pt>
                      <c:pt idx="29">
                        <c:v>1954</c:v>
                      </c:pt>
                      <c:pt idx="30">
                        <c:v>1955</c:v>
                      </c:pt>
                      <c:pt idx="31">
                        <c:v>1956</c:v>
                      </c:pt>
                      <c:pt idx="32">
                        <c:v>1957</c:v>
                      </c:pt>
                      <c:pt idx="33">
                        <c:v>1958</c:v>
                      </c:pt>
                      <c:pt idx="34">
                        <c:v>1959</c:v>
                      </c:pt>
                      <c:pt idx="35">
                        <c:v>1960</c:v>
                      </c:pt>
                      <c:pt idx="36">
                        <c:v>1961</c:v>
                      </c:pt>
                      <c:pt idx="37">
                        <c:v>1962</c:v>
                      </c:pt>
                      <c:pt idx="38">
                        <c:v>1963</c:v>
                      </c:pt>
                      <c:pt idx="39">
                        <c:v>1964</c:v>
                      </c:pt>
                      <c:pt idx="40">
                        <c:v>1965</c:v>
                      </c:pt>
                      <c:pt idx="41">
                        <c:v>1966</c:v>
                      </c:pt>
                      <c:pt idx="42">
                        <c:v>1967</c:v>
                      </c:pt>
                      <c:pt idx="43">
                        <c:v>1968</c:v>
                      </c:pt>
                      <c:pt idx="44">
                        <c:v>1969</c:v>
                      </c:pt>
                      <c:pt idx="45">
                        <c:v>1970</c:v>
                      </c:pt>
                      <c:pt idx="46">
                        <c:v>1971</c:v>
                      </c:pt>
                      <c:pt idx="47">
                        <c:v>1972</c:v>
                      </c:pt>
                      <c:pt idx="48">
                        <c:v>1973</c:v>
                      </c:pt>
                      <c:pt idx="49">
                        <c:v>1974</c:v>
                      </c:pt>
                      <c:pt idx="50">
                        <c:v>1975</c:v>
                      </c:pt>
                      <c:pt idx="51">
                        <c:v>1976</c:v>
                      </c:pt>
                      <c:pt idx="52">
                        <c:v>1977</c:v>
                      </c:pt>
                      <c:pt idx="53">
                        <c:v>1978</c:v>
                      </c:pt>
                      <c:pt idx="54">
                        <c:v>1979</c:v>
                      </c:pt>
                      <c:pt idx="55">
                        <c:v>1980</c:v>
                      </c:pt>
                      <c:pt idx="56">
                        <c:v>1981</c:v>
                      </c:pt>
                      <c:pt idx="57">
                        <c:v>1982</c:v>
                      </c:pt>
                      <c:pt idx="58">
                        <c:v>1983</c:v>
                      </c:pt>
                      <c:pt idx="59">
                        <c:v>1984</c:v>
                      </c:pt>
                      <c:pt idx="60">
                        <c:v>1985</c:v>
                      </c:pt>
                      <c:pt idx="61">
                        <c:v>1986</c:v>
                      </c:pt>
                      <c:pt idx="62">
                        <c:v>1987</c:v>
                      </c:pt>
                      <c:pt idx="63">
                        <c:v>1988</c:v>
                      </c:pt>
                      <c:pt idx="64">
                        <c:v>1989</c:v>
                      </c:pt>
                      <c:pt idx="65">
                        <c:v>1990</c:v>
                      </c:pt>
                      <c:pt idx="66">
                        <c:v>1991</c:v>
                      </c:pt>
                      <c:pt idx="67">
                        <c:v>1992</c:v>
                      </c:pt>
                      <c:pt idx="68">
                        <c:v>1993</c:v>
                      </c:pt>
                      <c:pt idx="69">
                        <c:v>1994</c:v>
                      </c:pt>
                      <c:pt idx="70">
                        <c:v>1995</c:v>
                      </c:pt>
                      <c:pt idx="71">
                        <c:v>1996</c:v>
                      </c:pt>
                      <c:pt idx="72">
                        <c:v>1997</c:v>
                      </c:pt>
                      <c:pt idx="73">
                        <c:v>1998</c:v>
                      </c:pt>
                      <c:pt idx="74">
                        <c:v>1999</c:v>
                      </c:pt>
                      <c:pt idx="75">
                        <c:v>2000</c:v>
                      </c:pt>
                      <c:pt idx="76">
                        <c:v>2001</c:v>
                      </c:pt>
                      <c:pt idx="77">
                        <c:v>2002</c:v>
                      </c:pt>
                      <c:pt idx="78">
                        <c:v>2003</c:v>
                      </c:pt>
                      <c:pt idx="79">
                        <c:v>2004</c:v>
                      </c:pt>
                      <c:pt idx="80">
                        <c:v>2005</c:v>
                      </c:pt>
                      <c:pt idx="81">
                        <c:v>2006</c:v>
                      </c:pt>
                      <c:pt idx="82">
                        <c:v>2007</c:v>
                      </c:pt>
                      <c:pt idx="83">
                        <c:v>2008</c:v>
                      </c:pt>
                      <c:pt idx="84">
                        <c:v>2009</c:v>
                      </c:pt>
                      <c:pt idx="85">
                        <c:v>2010</c:v>
                      </c:pt>
                      <c:pt idx="86">
                        <c:v>2011</c:v>
                      </c:pt>
                      <c:pt idx="87">
                        <c:v>2012</c:v>
                      </c:pt>
                      <c:pt idx="88">
                        <c:v>2013</c:v>
                      </c:pt>
                      <c:pt idx="89">
                        <c:v>2014</c:v>
                      </c:pt>
                      <c:pt idx="90">
                        <c:v>2015</c:v>
                      </c:pt>
                      <c:pt idx="91">
                        <c:v>2016</c:v>
                      </c:pt>
                      <c:pt idx="92">
                        <c:v>2017</c:v>
                      </c:pt>
                      <c:pt idx="93">
                        <c:v>2018</c:v>
                      </c:pt>
                      <c:pt idx="94">
                        <c:v>2019</c:v>
                      </c:pt>
                      <c:pt idx="95">
                        <c:v>2020</c:v>
                      </c:pt>
                      <c:pt idx="96">
                        <c:v>2021</c:v>
                      </c:pt>
                    </c:numCache>
                  </c:numRef>
                </c:cat>
                <c:val>
                  <c:numRef>
                    <c:extLst xmlns:c15="http://schemas.microsoft.com/office/drawing/2012/chart">
                      <c:ext xmlns:c15="http://schemas.microsoft.com/office/drawing/2012/chart" uri="{02D57815-91ED-43cb-92C2-25804820EDAC}">
                        <c15:formulaRef>
                          <c15:sqref>'5SourceSummary'!$I$3:$I$99</c15:sqref>
                        </c15:formulaRef>
                      </c:ext>
                    </c:extLst>
                    <c:numCache>
                      <c:formatCode>0.0</c:formatCode>
                      <c:ptCount val="97"/>
                      <c:pt idx="0">
                        <c:v>0.96199999999999997</c:v>
                      </c:pt>
                      <c:pt idx="1">
                        <c:v>1.8149999999999999</c:v>
                      </c:pt>
                      <c:pt idx="2">
                        <c:v>0.63</c:v>
                      </c:pt>
                      <c:pt idx="3">
                        <c:v>0.80300000000000005</c:v>
                      </c:pt>
                      <c:pt idx="4">
                        <c:v>0.94</c:v>
                      </c:pt>
                      <c:pt idx="5">
                        <c:v>0.88500000000000001</c:v>
                      </c:pt>
                      <c:pt idx="6">
                        <c:v>0.94499999999999995</c:v>
                      </c:pt>
                      <c:pt idx="7">
                        <c:v>1.2562499999999999</c:v>
                      </c:pt>
                      <c:pt idx="8">
                        <c:v>1.3312499999999998</c:v>
                      </c:pt>
                      <c:pt idx="9">
                        <c:v>1.40625</c:v>
                      </c:pt>
                      <c:pt idx="10">
                        <c:v>1.4812500000000002</c:v>
                      </c:pt>
                      <c:pt idx="11">
                        <c:v>1.5562500000000001</c:v>
                      </c:pt>
                      <c:pt idx="12">
                        <c:v>1.6312499999999999</c:v>
                      </c:pt>
                      <c:pt idx="13">
                        <c:v>1.70625</c:v>
                      </c:pt>
                      <c:pt idx="14">
                        <c:v>1.78125</c:v>
                      </c:pt>
                      <c:pt idx="15">
                        <c:v>2.0125000000000002</c:v>
                      </c:pt>
                      <c:pt idx="16">
                        <c:v>1.925</c:v>
                      </c:pt>
                      <c:pt idx="17">
                        <c:v>2.0125000000000002</c:v>
                      </c:pt>
                      <c:pt idx="18">
                        <c:v>2.4249999999999998</c:v>
                      </c:pt>
                      <c:pt idx="19">
                        <c:v>2.5625</c:v>
                      </c:pt>
                      <c:pt idx="20">
                        <c:v>2.7625000000000002</c:v>
                      </c:pt>
                      <c:pt idx="21">
                        <c:v>2.7750000000000004</c:v>
                      </c:pt>
                      <c:pt idx="22">
                        <c:v>3.15</c:v>
                      </c:pt>
                      <c:pt idx="23">
                        <c:v>3.5237499999999997</c:v>
                      </c:pt>
                      <c:pt idx="24">
                        <c:v>3.5375000000000001</c:v>
                      </c:pt>
                      <c:pt idx="25">
                        <c:v>3.8687500000000004</c:v>
                      </c:pt>
                      <c:pt idx="26">
                        <c:v>3.7049999999999992</c:v>
                      </c:pt>
                      <c:pt idx="27">
                        <c:v>3.8574999999999999</c:v>
                      </c:pt>
                      <c:pt idx="28">
                        <c:v>3.9249999999999998</c:v>
                      </c:pt>
                      <c:pt idx="29">
                        <c:v>4.2225000000000001</c:v>
                      </c:pt>
                      <c:pt idx="30">
                        <c:v>4.3062500000000004</c:v>
                      </c:pt>
                      <c:pt idx="31">
                        <c:v>5.2987500000000001</c:v>
                      </c:pt>
                      <c:pt idx="32">
                        <c:v>4.5374999999999996</c:v>
                      </c:pt>
                      <c:pt idx="33">
                        <c:v>4.9362499999999994</c:v>
                      </c:pt>
                      <c:pt idx="34">
                        <c:v>5.3937499999999989</c:v>
                      </c:pt>
                      <c:pt idx="35">
                        <c:v>5.4074999999999998</c:v>
                      </c:pt>
                      <c:pt idx="36">
                        <c:v>5.4325000000000001</c:v>
                      </c:pt>
                      <c:pt idx="37">
                        <c:v>6.1612500000000008</c:v>
                      </c:pt>
                      <c:pt idx="38">
                        <c:v>6.2622499999999999</c:v>
                      </c:pt>
                      <c:pt idx="39">
                        <c:v>6.6682500000000005</c:v>
                      </c:pt>
                      <c:pt idx="40">
                        <c:v>6.3272499999999994</c:v>
                      </c:pt>
                      <c:pt idx="41">
                        <c:v>7.0852500000000003</c:v>
                      </c:pt>
                      <c:pt idx="42">
                        <c:v>7.1172500000000003</c:v>
                      </c:pt>
                      <c:pt idx="43">
                        <c:v>7.2932500000000005</c:v>
                      </c:pt>
                      <c:pt idx="44">
                        <c:v>7.4672499999999999</c:v>
                      </c:pt>
                      <c:pt idx="45">
                        <c:v>7.9578500000000005</c:v>
                      </c:pt>
                      <c:pt idx="46">
                        <c:v>7.6735500000000005</c:v>
                      </c:pt>
                      <c:pt idx="47">
                        <c:v>8.9392500000000013</c:v>
                      </c:pt>
                      <c:pt idx="48">
                        <c:v>9.1182499999999997</c:v>
                      </c:pt>
                      <c:pt idx="49">
                        <c:v>9.9122500000000002</c:v>
                      </c:pt>
                      <c:pt idx="50">
                        <c:v>9.0652500000000007</c:v>
                      </c:pt>
                      <c:pt idx="51">
                        <c:v>9.167250000000001</c:v>
                      </c:pt>
                      <c:pt idx="52">
                        <c:v>8.6462500000000002</c:v>
                      </c:pt>
                      <c:pt idx="53">
                        <c:v>8.2002500000000005</c:v>
                      </c:pt>
                      <c:pt idx="54">
                        <c:v>7.9032499999999999</c:v>
                      </c:pt>
                      <c:pt idx="55">
                        <c:v>8.3122500000000006</c:v>
                      </c:pt>
                      <c:pt idx="56">
                        <c:v>8.2180900000000001</c:v>
                      </c:pt>
                      <c:pt idx="57">
                        <c:v>8.7323699999999995</c:v>
                      </c:pt>
                      <c:pt idx="58">
                        <c:v>8.9874100000000006</c:v>
                      </c:pt>
                      <c:pt idx="59">
                        <c:v>9.2987200000000012</c:v>
                      </c:pt>
                      <c:pt idx="60">
                        <c:v>9.5059737687395476</c:v>
                      </c:pt>
                      <c:pt idx="61">
                        <c:v>9.8828575374790901</c:v>
                      </c:pt>
                      <c:pt idx="62">
                        <c:v>10.521621306218638</c:v>
                      </c:pt>
                      <c:pt idx="63">
                        <c:v>11.263935074958182</c:v>
                      </c:pt>
                      <c:pt idx="64">
                        <c:v>12.49113884369773</c:v>
                      </c:pt>
                      <c:pt idx="65">
                        <c:v>12.029352612437275</c:v>
                      </c:pt>
                      <c:pt idx="66">
                        <c:v>11.94211638117682</c:v>
                      </c:pt>
                      <c:pt idx="67">
                        <c:v>13.197860149916368</c:v>
                      </c:pt>
                      <c:pt idx="68">
                        <c:v>14.027493918655912</c:v>
                      </c:pt>
                      <c:pt idx="69">
                        <c:v>13.863087687395456</c:v>
                      </c:pt>
                      <c:pt idx="70">
                        <c:v>14.595811456135003</c:v>
                      </c:pt>
                      <c:pt idx="71">
                        <c:v>12.348745224874548</c:v>
                      </c:pt>
                      <c:pt idx="72">
                        <c:v>12.788743993614094</c:v>
                      </c:pt>
                      <c:pt idx="73">
                        <c:v>13.54926276235364</c:v>
                      </c:pt>
                      <c:pt idx="74">
                        <c:v>13.617556531093186</c:v>
                      </c:pt>
                      <c:pt idx="75">
                        <c:v>13.717040299832732</c:v>
                      </c:pt>
                      <c:pt idx="76">
                        <c:v>14.106194068572277</c:v>
                      </c:pt>
                      <c:pt idx="77">
                        <c:v>12.039837837311822</c:v>
                      </c:pt>
                      <c:pt idx="78">
                        <c:v>12.65648160605137</c:v>
                      </c:pt>
                      <c:pt idx="79">
                        <c:v>11.945125374790914</c:v>
                      </c:pt>
                      <c:pt idx="80">
                        <c:v>11.687908377926211</c:v>
                      </c:pt>
                      <c:pt idx="81">
                        <c:v>11.706629476851422</c:v>
                      </c:pt>
                      <c:pt idx="82">
                        <c:v>11.657250560618554</c:v>
                      </c:pt>
                      <c:pt idx="83">
                        <c:v>11.818715207591474</c:v>
                      </c:pt>
                      <c:pt idx="84">
                        <c:v>11.517929980381469</c:v>
                      </c:pt>
                      <c:pt idx="85">
                        <c:v>11.607947431830876</c:v>
                      </c:pt>
                      <c:pt idx="86">
                        <c:v>11.503949981361737</c:v>
                      </c:pt>
                      <c:pt idx="87">
                        <c:v>11.24396058941819</c:v>
                      </c:pt>
                      <c:pt idx="88">
                        <c:v>10.503186103390508</c:v>
                      </c:pt>
                      <c:pt idx="89">
                        <c:v>9.7436878915106906</c:v>
                      </c:pt>
                      <c:pt idx="90">
                        <c:v>9.19524103787092</c:v>
                      </c:pt>
                      <c:pt idx="91">
                        <c:v>10.011445592892596</c:v>
                      </c:pt>
                      <c:pt idx="92">
                        <c:v>9.7659374736729792</c:v>
                      </c:pt>
                      <c:pt idx="93">
                        <c:v>10.258323782386668</c:v>
                      </c:pt>
                      <c:pt idx="94">
                        <c:v>9.2521068262825654</c:v>
                      </c:pt>
                      <c:pt idx="95">
                        <c:v>9.8853751968936105</c:v>
                      </c:pt>
                      <c:pt idx="96">
                        <c:v>10.142765908784138</c:v>
                      </c:pt>
                    </c:numCache>
                  </c:numRef>
                </c:val>
                <c:smooth val="0"/>
                <c:extLst xmlns:c15="http://schemas.microsoft.com/office/drawing/2012/chart">
                  <c:ext xmlns:c16="http://schemas.microsoft.com/office/drawing/2014/chart" uri="{C3380CC4-5D6E-409C-BE32-E72D297353CC}">
                    <c16:uniqueId val="{00000006-A4CB-4BE9-A842-57C02607B044}"/>
                  </c:ext>
                </c:extLst>
              </c15:ser>
            </c15:filteredLineSeries>
          </c:ext>
        </c:extLst>
      </c:lineChart>
      <c:catAx>
        <c:axId val="141105840"/>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Year</a:t>
                </a:r>
              </a:p>
            </c:rich>
          </c:tx>
          <c:layout>
            <c:manualLayout>
              <c:xMode val="edge"/>
              <c:yMode val="edge"/>
              <c:x val="0.48787890390117084"/>
              <c:y val="0.9448200438934352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1106256"/>
        <c:crosses val="autoZero"/>
        <c:auto val="1"/>
        <c:lblAlgn val="ctr"/>
        <c:lblOffset val="100"/>
        <c:tickLblSkip val="5"/>
        <c:noMultiLvlLbl val="0"/>
      </c:catAx>
      <c:valAx>
        <c:axId val="141106256"/>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Annual Water Production (1000's of Acre-Feet</a:t>
                </a:r>
                <a:r>
                  <a:rPr lang="en-US" sz="1100" baseline="0"/>
                  <a:t>)</a:t>
                </a:r>
                <a:endParaRPr lang="en-US" sz="1100"/>
              </a:p>
            </c:rich>
          </c:tx>
          <c:layout>
            <c:manualLayout>
              <c:xMode val="edge"/>
              <c:yMode val="edge"/>
              <c:x val="5.8634497610875564E-3"/>
              <c:y val="0.15630239273402619"/>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1105840"/>
        <c:crosses val="autoZero"/>
        <c:crossBetween val="between"/>
      </c:valAx>
      <c:spPr>
        <a:noFill/>
        <a:ln>
          <a:noFill/>
        </a:ln>
        <a:effectLst/>
      </c:spPr>
    </c:plotArea>
    <c:legend>
      <c:legendPos val="b"/>
      <c:layout>
        <c:manualLayout>
          <c:xMode val="edge"/>
          <c:yMode val="edge"/>
          <c:x val="0.1187834779257526"/>
          <c:y val="0.10829283321414289"/>
          <c:w val="0.26455768026140869"/>
          <c:h val="0.2155831270099902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477B409-0069-4981-ACC8-A24E7F4923B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F2CF88E-F9C7-4D84-925A-D5A2A2C85340}">
      <dgm:prSet/>
      <dgm:spPr/>
      <dgm:t>
        <a:bodyPr/>
        <a:lstStyle/>
        <a:p>
          <a:r>
            <a:rPr lang="en-US"/>
            <a:t>1946	NM Power Company, Las Vegas Light and Power, Deming Ice and Electric merged w Albuquerque Gas &amp; Electric to form PNM.</a:t>
          </a:r>
        </a:p>
      </dgm:t>
    </dgm:pt>
    <dgm:pt modelId="{DA9D68D2-D543-46CE-9B6D-9AB6D72DB423}" type="parTrans" cxnId="{960F6802-5EDF-458E-88AB-E3AE40E74F20}">
      <dgm:prSet/>
      <dgm:spPr/>
      <dgm:t>
        <a:bodyPr/>
        <a:lstStyle/>
        <a:p>
          <a:endParaRPr lang="en-US"/>
        </a:p>
      </dgm:t>
    </dgm:pt>
    <dgm:pt modelId="{7822498C-5E75-4691-A207-BC1A55FBAF8C}" type="sibTrans" cxnId="{960F6802-5EDF-458E-88AB-E3AE40E74F20}">
      <dgm:prSet/>
      <dgm:spPr/>
      <dgm:t>
        <a:bodyPr/>
        <a:lstStyle/>
        <a:p>
          <a:endParaRPr lang="en-US"/>
        </a:p>
      </dgm:t>
    </dgm:pt>
    <dgm:pt modelId="{A288EB92-096D-406C-92D7-CBECFD8D5980}">
      <dgm:prSet/>
      <dgm:spPr/>
      <dgm:t>
        <a:bodyPr/>
        <a:lstStyle/>
        <a:p>
          <a:r>
            <a:rPr lang="en-US"/>
            <a:t>1946	First well in City Wellfield completed (RG-1113)</a:t>
          </a:r>
        </a:p>
      </dgm:t>
    </dgm:pt>
    <dgm:pt modelId="{4457B3D5-CD97-4132-BCCF-3459960B2E81}" type="parTrans" cxnId="{2D85B3F1-3334-483F-9E1C-5DD45BF31BC1}">
      <dgm:prSet/>
      <dgm:spPr/>
      <dgm:t>
        <a:bodyPr/>
        <a:lstStyle/>
        <a:p>
          <a:endParaRPr lang="en-US"/>
        </a:p>
      </dgm:t>
    </dgm:pt>
    <dgm:pt modelId="{7B57FC9C-6F59-43A8-953E-9F2CD8517A37}" type="sibTrans" cxnId="{2D85B3F1-3334-483F-9E1C-5DD45BF31BC1}">
      <dgm:prSet/>
      <dgm:spPr/>
      <dgm:t>
        <a:bodyPr/>
        <a:lstStyle/>
        <a:p>
          <a:endParaRPr lang="en-US"/>
        </a:p>
      </dgm:t>
    </dgm:pt>
    <dgm:pt modelId="{FD7F8151-71DD-4DAE-BFA2-98EC6591757F}">
      <dgm:prSet/>
      <dgm:spPr/>
      <dgm:t>
        <a:bodyPr/>
        <a:lstStyle/>
        <a:p>
          <a:r>
            <a:rPr lang="en-US"/>
            <a:t>1950	Second well in City Wellfield completed (RG-1114)</a:t>
          </a:r>
        </a:p>
      </dgm:t>
    </dgm:pt>
    <dgm:pt modelId="{A60C5250-120E-4045-8E27-9F482C753FB3}" type="parTrans" cxnId="{58461533-90A4-48F0-9774-F3F78DE666BD}">
      <dgm:prSet/>
      <dgm:spPr/>
      <dgm:t>
        <a:bodyPr/>
        <a:lstStyle/>
        <a:p>
          <a:endParaRPr lang="en-US"/>
        </a:p>
      </dgm:t>
    </dgm:pt>
    <dgm:pt modelId="{235F8E90-EAD6-4C31-B051-2F61964888B5}" type="sibTrans" cxnId="{58461533-90A4-48F0-9774-F3F78DE666BD}">
      <dgm:prSet/>
      <dgm:spPr/>
      <dgm:t>
        <a:bodyPr/>
        <a:lstStyle/>
        <a:p>
          <a:endParaRPr lang="en-US"/>
        </a:p>
      </dgm:t>
    </dgm:pt>
    <dgm:pt modelId="{B40821BC-B5C9-413D-B14A-245069049DB9}">
      <dgm:prSet/>
      <dgm:spPr/>
      <dgm:t>
        <a:bodyPr/>
        <a:lstStyle/>
        <a:p>
          <a:r>
            <a:rPr lang="en-US"/>
            <a:t>1951	Third, fourth, fifth, and sixth wells in City Wellfield completed (RG-1115-1118)</a:t>
          </a:r>
        </a:p>
      </dgm:t>
    </dgm:pt>
    <dgm:pt modelId="{0FF8F225-8A3A-4DBE-8ACE-455A904170EA}" type="parTrans" cxnId="{EDED1704-FA44-4DE8-8BE6-1A3B9ADB6385}">
      <dgm:prSet/>
      <dgm:spPr/>
      <dgm:t>
        <a:bodyPr/>
        <a:lstStyle/>
        <a:p>
          <a:endParaRPr lang="en-US"/>
        </a:p>
      </dgm:t>
    </dgm:pt>
    <dgm:pt modelId="{8C89DA65-6929-4C13-AC64-8F82925579D2}" type="sibTrans" cxnId="{EDED1704-FA44-4DE8-8BE6-1A3B9ADB6385}">
      <dgm:prSet/>
      <dgm:spPr/>
      <dgm:t>
        <a:bodyPr/>
        <a:lstStyle/>
        <a:p>
          <a:endParaRPr lang="en-US"/>
        </a:p>
      </dgm:t>
    </dgm:pt>
    <dgm:pt modelId="{BA904254-5B96-4389-92FC-73CC77F73F93}" type="pres">
      <dgm:prSet presAssocID="{4477B409-0069-4981-ACC8-A24E7F4923B8}" presName="root" presStyleCnt="0">
        <dgm:presLayoutVars>
          <dgm:dir/>
          <dgm:resizeHandles val="exact"/>
        </dgm:presLayoutVars>
      </dgm:prSet>
      <dgm:spPr/>
    </dgm:pt>
    <dgm:pt modelId="{5EA828CF-513C-402D-9DA3-B6DB73B7E1B9}" type="pres">
      <dgm:prSet presAssocID="{0F2CF88E-F9C7-4D84-925A-D5A2A2C85340}" presName="compNode" presStyleCnt="0"/>
      <dgm:spPr/>
    </dgm:pt>
    <dgm:pt modelId="{494F3DAD-CB0C-4BC2-A1A3-06203545D30B}" type="pres">
      <dgm:prSet presAssocID="{0F2CF88E-F9C7-4D84-925A-D5A2A2C85340}" presName="bgRect" presStyleLbl="bgShp" presStyleIdx="0" presStyleCnt="4"/>
      <dgm:spPr/>
    </dgm:pt>
    <dgm:pt modelId="{CD54FC3D-6A70-4BAD-A674-DACA92780A97}" type="pres">
      <dgm:prSet presAssocID="{0F2CF88E-F9C7-4D84-925A-D5A2A2C85340}"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ning"/>
        </a:ext>
      </dgm:extLst>
    </dgm:pt>
    <dgm:pt modelId="{657D332F-61B0-483A-A263-37E5435315CE}" type="pres">
      <dgm:prSet presAssocID="{0F2CF88E-F9C7-4D84-925A-D5A2A2C85340}" presName="spaceRect" presStyleCnt="0"/>
      <dgm:spPr/>
    </dgm:pt>
    <dgm:pt modelId="{C7C48BC1-D6BE-48C2-8D90-017ADB508A5F}" type="pres">
      <dgm:prSet presAssocID="{0F2CF88E-F9C7-4D84-925A-D5A2A2C85340}" presName="parTx" presStyleLbl="revTx" presStyleIdx="0" presStyleCnt="4">
        <dgm:presLayoutVars>
          <dgm:chMax val="0"/>
          <dgm:chPref val="0"/>
        </dgm:presLayoutVars>
      </dgm:prSet>
      <dgm:spPr/>
    </dgm:pt>
    <dgm:pt modelId="{40B58DEA-98BE-407F-A3E0-18FF12DAF76B}" type="pres">
      <dgm:prSet presAssocID="{7822498C-5E75-4691-A207-BC1A55FBAF8C}" presName="sibTrans" presStyleCnt="0"/>
      <dgm:spPr/>
    </dgm:pt>
    <dgm:pt modelId="{9A5C2490-B26E-49C8-8036-A2DDA192EB9A}" type="pres">
      <dgm:prSet presAssocID="{A288EB92-096D-406C-92D7-CBECFD8D5980}" presName="compNode" presStyleCnt="0"/>
      <dgm:spPr/>
    </dgm:pt>
    <dgm:pt modelId="{EFE00924-4171-44D9-9F73-17F28910AFD8}" type="pres">
      <dgm:prSet presAssocID="{A288EB92-096D-406C-92D7-CBECFD8D5980}" presName="bgRect" presStyleLbl="bgShp" presStyleIdx="1" presStyleCnt="4"/>
      <dgm:spPr/>
    </dgm:pt>
    <dgm:pt modelId="{E4AFF579-BDC6-4D97-828B-77CB5BE61571}" type="pres">
      <dgm:prSet presAssocID="{A288EB92-096D-406C-92D7-CBECFD8D5980}" presName="iconRect" presStyleLbl="node1" presStyleIdx="1" presStyleCnt="4"/>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A1F6BE60-B64B-45C5-B1F2-9CE283A43038}" type="pres">
      <dgm:prSet presAssocID="{A288EB92-096D-406C-92D7-CBECFD8D5980}" presName="spaceRect" presStyleCnt="0"/>
      <dgm:spPr/>
    </dgm:pt>
    <dgm:pt modelId="{BFFAC1F7-712A-4194-B022-7A723C97BF4A}" type="pres">
      <dgm:prSet presAssocID="{A288EB92-096D-406C-92D7-CBECFD8D5980}" presName="parTx" presStyleLbl="revTx" presStyleIdx="1" presStyleCnt="4">
        <dgm:presLayoutVars>
          <dgm:chMax val="0"/>
          <dgm:chPref val="0"/>
        </dgm:presLayoutVars>
      </dgm:prSet>
      <dgm:spPr/>
    </dgm:pt>
    <dgm:pt modelId="{F369C7A3-D6A9-49B8-BA2C-BAA870F128A3}" type="pres">
      <dgm:prSet presAssocID="{7B57FC9C-6F59-43A8-953E-9F2CD8517A37}" presName="sibTrans" presStyleCnt="0"/>
      <dgm:spPr/>
    </dgm:pt>
    <dgm:pt modelId="{230EF4C4-2DF8-44E3-A01D-9F7D5CA63B33}" type="pres">
      <dgm:prSet presAssocID="{FD7F8151-71DD-4DAE-BFA2-98EC6591757F}" presName="compNode" presStyleCnt="0"/>
      <dgm:spPr/>
    </dgm:pt>
    <dgm:pt modelId="{C63E1596-7052-4CED-B6D7-D11843C1D1B6}" type="pres">
      <dgm:prSet presAssocID="{FD7F8151-71DD-4DAE-BFA2-98EC6591757F}" presName="bgRect" presStyleLbl="bgShp" presStyleIdx="2" presStyleCnt="4"/>
      <dgm:spPr/>
    </dgm:pt>
    <dgm:pt modelId="{F036D143-6191-474E-8C4D-63BDFA7EBE49}" type="pres">
      <dgm:prSet presAssocID="{FD7F8151-71DD-4DAE-BFA2-98EC6591757F}" presName="iconRect" presStyleLbl="node1" presStyleIdx="2" presStyleCnt="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0D3C6D1B-2CAD-44BB-99BD-084C2EDA6760}" type="pres">
      <dgm:prSet presAssocID="{FD7F8151-71DD-4DAE-BFA2-98EC6591757F}" presName="spaceRect" presStyleCnt="0"/>
      <dgm:spPr/>
    </dgm:pt>
    <dgm:pt modelId="{7E54DC22-1580-473B-A130-ECB23D45E629}" type="pres">
      <dgm:prSet presAssocID="{FD7F8151-71DD-4DAE-BFA2-98EC6591757F}" presName="parTx" presStyleLbl="revTx" presStyleIdx="2" presStyleCnt="4">
        <dgm:presLayoutVars>
          <dgm:chMax val="0"/>
          <dgm:chPref val="0"/>
        </dgm:presLayoutVars>
      </dgm:prSet>
      <dgm:spPr/>
    </dgm:pt>
    <dgm:pt modelId="{09B0C980-4BF9-4BC6-B097-EFE0472A6C09}" type="pres">
      <dgm:prSet presAssocID="{235F8E90-EAD6-4C31-B051-2F61964888B5}" presName="sibTrans" presStyleCnt="0"/>
      <dgm:spPr/>
    </dgm:pt>
    <dgm:pt modelId="{D21DC693-BDD2-4AD5-830A-D5CBC4B9CBE9}" type="pres">
      <dgm:prSet presAssocID="{B40821BC-B5C9-413D-B14A-245069049DB9}" presName="compNode" presStyleCnt="0"/>
      <dgm:spPr/>
    </dgm:pt>
    <dgm:pt modelId="{031354D2-B2D6-4E95-81D0-B0B79385E9CD}" type="pres">
      <dgm:prSet presAssocID="{B40821BC-B5C9-413D-B14A-245069049DB9}" presName="bgRect" presStyleLbl="bgShp" presStyleIdx="3" presStyleCnt="4"/>
      <dgm:spPr/>
    </dgm:pt>
    <dgm:pt modelId="{E54ACE8F-3736-46A2-B2E6-D4A9383A0803}" type="pres">
      <dgm:prSet presAssocID="{B40821BC-B5C9-413D-B14A-245069049DB9}" presName="iconRect" presStyleLbl="node1" presStyleIdx="3" presStyleCnt="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ctory"/>
        </a:ext>
      </dgm:extLst>
    </dgm:pt>
    <dgm:pt modelId="{D45E8E9D-EF44-4579-B0FC-DF558F54BC62}" type="pres">
      <dgm:prSet presAssocID="{B40821BC-B5C9-413D-B14A-245069049DB9}" presName="spaceRect" presStyleCnt="0"/>
      <dgm:spPr/>
    </dgm:pt>
    <dgm:pt modelId="{CC00344A-2F1E-4158-B5E7-F3F235BEBFE4}" type="pres">
      <dgm:prSet presAssocID="{B40821BC-B5C9-413D-B14A-245069049DB9}" presName="parTx" presStyleLbl="revTx" presStyleIdx="3" presStyleCnt="4">
        <dgm:presLayoutVars>
          <dgm:chMax val="0"/>
          <dgm:chPref val="0"/>
        </dgm:presLayoutVars>
      </dgm:prSet>
      <dgm:spPr/>
    </dgm:pt>
  </dgm:ptLst>
  <dgm:cxnLst>
    <dgm:cxn modelId="{960F6802-5EDF-458E-88AB-E3AE40E74F20}" srcId="{4477B409-0069-4981-ACC8-A24E7F4923B8}" destId="{0F2CF88E-F9C7-4D84-925A-D5A2A2C85340}" srcOrd="0" destOrd="0" parTransId="{DA9D68D2-D543-46CE-9B6D-9AB6D72DB423}" sibTransId="{7822498C-5E75-4691-A207-BC1A55FBAF8C}"/>
    <dgm:cxn modelId="{EDED1704-FA44-4DE8-8BE6-1A3B9ADB6385}" srcId="{4477B409-0069-4981-ACC8-A24E7F4923B8}" destId="{B40821BC-B5C9-413D-B14A-245069049DB9}" srcOrd="3" destOrd="0" parTransId="{0FF8F225-8A3A-4DBE-8ACE-455A904170EA}" sibTransId="{8C89DA65-6929-4C13-AC64-8F82925579D2}"/>
    <dgm:cxn modelId="{AC98FF22-E446-4312-A2F3-7EBB9F33996C}" type="presOf" srcId="{B40821BC-B5C9-413D-B14A-245069049DB9}" destId="{CC00344A-2F1E-4158-B5E7-F3F235BEBFE4}" srcOrd="0" destOrd="0" presId="urn:microsoft.com/office/officeart/2018/2/layout/IconVerticalSolidList"/>
    <dgm:cxn modelId="{58461533-90A4-48F0-9774-F3F78DE666BD}" srcId="{4477B409-0069-4981-ACC8-A24E7F4923B8}" destId="{FD7F8151-71DD-4DAE-BFA2-98EC6591757F}" srcOrd="2" destOrd="0" parTransId="{A60C5250-120E-4045-8E27-9F482C753FB3}" sibTransId="{235F8E90-EAD6-4C31-B051-2F61964888B5}"/>
    <dgm:cxn modelId="{D8C88A3D-D2C3-46C1-A923-DC41C979762A}" type="presOf" srcId="{FD7F8151-71DD-4DAE-BFA2-98EC6591757F}" destId="{7E54DC22-1580-473B-A130-ECB23D45E629}" srcOrd="0" destOrd="0" presId="urn:microsoft.com/office/officeart/2018/2/layout/IconVerticalSolidList"/>
    <dgm:cxn modelId="{A28FBF82-85A7-4A30-BEBC-1A9CE16B93B5}" type="presOf" srcId="{4477B409-0069-4981-ACC8-A24E7F4923B8}" destId="{BA904254-5B96-4389-92FC-73CC77F73F93}" srcOrd="0" destOrd="0" presId="urn:microsoft.com/office/officeart/2018/2/layout/IconVerticalSolidList"/>
    <dgm:cxn modelId="{8E5692A5-A51A-413A-843D-CE65277BAE47}" type="presOf" srcId="{0F2CF88E-F9C7-4D84-925A-D5A2A2C85340}" destId="{C7C48BC1-D6BE-48C2-8D90-017ADB508A5F}" srcOrd="0" destOrd="0" presId="urn:microsoft.com/office/officeart/2018/2/layout/IconVerticalSolidList"/>
    <dgm:cxn modelId="{A6B0BEDC-DF02-4842-AA52-44D252CCCE6D}" type="presOf" srcId="{A288EB92-096D-406C-92D7-CBECFD8D5980}" destId="{BFFAC1F7-712A-4194-B022-7A723C97BF4A}" srcOrd="0" destOrd="0" presId="urn:microsoft.com/office/officeart/2018/2/layout/IconVerticalSolidList"/>
    <dgm:cxn modelId="{2D85B3F1-3334-483F-9E1C-5DD45BF31BC1}" srcId="{4477B409-0069-4981-ACC8-A24E7F4923B8}" destId="{A288EB92-096D-406C-92D7-CBECFD8D5980}" srcOrd="1" destOrd="0" parTransId="{4457B3D5-CD97-4132-BCCF-3459960B2E81}" sibTransId="{7B57FC9C-6F59-43A8-953E-9F2CD8517A37}"/>
    <dgm:cxn modelId="{676036E6-729A-412B-96F0-D4761F99091D}" type="presParOf" srcId="{BA904254-5B96-4389-92FC-73CC77F73F93}" destId="{5EA828CF-513C-402D-9DA3-B6DB73B7E1B9}" srcOrd="0" destOrd="0" presId="urn:microsoft.com/office/officeart/2018/2/layout/IconVerticalSolidList"/>
    <dgm:cxn modelId="{F5140610-88CD-4DAA-9E3E-CC08900B9876}" type="presParOf" srcId="{5EA828CF-513C-402D-9DA3-B6DB73B7E1B9}" destId="{494F3DAD-CB0C-4BC2-A1A3-06203545D30B}" srcOrd="0" destOrd="0" presId="urn:microsoft.com/office/officeart/2018/2/layout/IconVerticalSolidList"/>
    <dgm:cxn modelId="{1005307D-FDDE-4C76-B88C-06D31FB63893}" type="presParOf" srcId="{5EA828CF-513C-402D-9DA3-B6DB73B7E1B9}" destId="{CD54FC3D-6A70-4BAD-A674-DACA92780A97}" srcOrd="1" destOrd="0" presId="urn:microsoft.com/office/officeart/2018/2/layout/IconVerticalSolidList"/>
    <dgm:cxn modelId="{73F33F25-9832-40B4-8EE6-70910C8B3231}" type="presParOf" srcId="{5EA828CF-513C-402D-9DA3-B6DB73B7E1B9}" destId="{657D332F-61B0-483A-A263-37E5435315CE}" srcOrd="2" destOrd="0" presId="urn:microsoft.com/office/officeart/2018/2/layout/IconVerticalSolidList"/>
    <dgm:cxn modelId="{60B0FF68-14FF-4E66-8537-0AD875A67864}" type="presParOf" srcId="{5EA828CF-513C-402D-9DA3-B6DB73B7E1B9}" destId="{C7C48BC1-D6BE-48C2-8D90-017ADB508A5F}" srcOrd="3" destOrd="0" presId="urn:microsoft.com/office/officeart/2018/2/layout/IconVerticalSolidList"/>
    <dgm:cxn modelId="{88A04526-7631-49F6-96F6-29906F3C9C8A}" type="presParOf" srcId="{BA904254-5B96-4389-92FC-73CC77F73F93}" destId="{40B58DEA-98BE-407F-A3E0-18FF12DAF76B}" srcOrd="1" destOrd="0" presId="urn:microsoft.com/office/officeart/2018/2/layout/IconVerticalSolidList"/>
    <dgm:cxn modelId="{1A50EB4A-D987-435B-BBFE-D51439CC7A73}" type="presParOf" srcId="{BA904254-5B96-4389-92FC-73CC77F73F93}" destId="{9A5C2490-B26E-49C8-8036-A2DDA192EB9A}" srcOrd="2" destOrd="0" presId="urn:microsoft.com/office/officeart/2018/2/layout/IconVerticalSolidList"/>
    <dgm:cxn modelId="{EED972E9-6B5B-4E90-AB5A-71E39171E278}" type="presParOf" srcId="{9A5C2490-B26E-49C8-8036-A2DDA192EB9A}" destId="{EFE00924-4171-44D9-9F73-17F28910AFD8}" srcOrd="0" destOrd="0" presId="urn:microsoft.com/office/officeart/2018/2/layout/IconVerticalSolidList"/>
    <dgm:cxn modelId="{EEAF15AB-8D7E-4636-97A2-2E23232D81AD}" type="presParOf" srcId="{9A5C2490-B26E-49C8-8036-A2DDA192EB9A}" destId="{E4AFF579-BDC6-4D97-828B-77CB5BE61571}" srcOrd="1" destOrd="0" presId="urn:microsoft.com/office/officeart/2018/2/layout/IconVerticalSolidList"/>
    <dgm:cxn modelId="{BD9F2A9D-38BC-4626-9336-821B13774551}" type="presParOf" srcId="{9A5C2490-B26E-49C8-8036-A2DDA192EB9A}" destId="{A1F6BE60-B64B-45C5-B1F2-9CE283A43038}" srcOrd="2" destOrd="0" presId="urn:microsoft.com/office/officeart/2018/2/layout/IconVerticalSolidList"/>
    <dgm:cxn modelId="{41B6391A-6353-4ED1-B3BA-A0E9FB532D08}" type="presParOf" srcId="{9A5C2490-B26E-49C8-8036-A2DDA192EB9A}" destId="{BFFAC1F7-712A-4194-B022-7A723C97BF4A}" srcOrd="3" destOrd="0" presId="urn:microsoft.com/office/officeart/2018/2/layout/IconVerticalSolidList"/>
    <dgm:cxn modelId="{23A54FDB-C1D2-4B81-BE82-89FE3F58E276}" type="presParOf" srcId="{BA904254-5B96-4389-92FC-73CC77F73F93}" destId="{F369C7A3-D6A9-49B8-BA2C-BAA870F128A3}" srcOrd="3" destOrd="0" presId="urn:microsoft.com/office/officeart/2018/2/layout/IconVerticalSolidList"/>
    <dgm:cxn modelId="{106EDD07-0589-4A1A-BC8F-A042D1357AB8}" type="presParOf" srcId="{BA904254-5B96-4389-92FC-73CC77F73F93}" destId="{230EF4C4-2DF8-44E3-A01D-9F7D5CA63B33}" srcOrd="4" destOrd="0" presId="urn:microsoft.com/office/officeart/2018/2/layout/IconVerticalSolidList"/>
    <dgm:cxn modelId="{D242E7E8-6063-444C-B1A8-41A885FD1BA5}" type="presParOf" srcId="{230EF4C4-2DF8-44E3-A01D-9F7D5CA63B33}" destId="{C63E1596-7052-4CED-B6D7-D11843C1D1B6}" srcOrd="0" destOrd="0" presId="urn:microsoft.com/office/officeart/2018/2/layout/IconVerticalSolidList"/>
    <dgm:cxn modelId="{6F2DA7F0-594E-4C99-8C8C-77A9AAE8A87A}" type="presParOf" srcId="{230EF4C4-2DF8-44E3-A01D-9F7D5CA63B33}" destId="{F036D143-6191-474E-8C4D-63BDFA7EBE49}" srcOrd="1" destOrd="0" presId="urn:microsoft.com/office/officeart/2018/2/layout/IconVerticalSolidList"/>
    <dgm:cxn modelId="{5E5DA2D2-D453-4A4E-8559-F711F3172DA4}" type="presParOf" srcId="{230EF4C4-2DF8-44E3-A01D-9F7D5CA63B33}" destId="{0D3C6D1B-2CAD-44BB-99BD-084C2EDA6760}" srcOrd="2" destOrd="0" presId="urn:microsoft.com/office/officeart/2018/2/layout/IconVerticalSolidList"/>
    <dgm:cxn modelId="{2FC9A6DA-B016-4568-A461-C04FC00691F8}" type="presParOf" srcId="{230EF4C4-2DF8-44E3-A01D-9F7D5CA63B33}" destId="{7E54DC22-1580-473B-A130-ECB23D45E629}" srcOrd="3" destOrd="0" presId="urn:microsoft.com/office/officeart/2018/2/layout/IconVerticalSolidList"/>
    <dgm:cxn modelId="{350494DD-677C-4BEA-B67E-3F05C15A0F7F}" type="presParOf" srcId="{BA904254-5B96-4389-92FC-73CC77F73F93}" destId="{09B0C980-4BF9-4BC6-B097-EFE0472A6C09}" srcOrd="5" destOrd="0" presId="urn:microsoft.com/office/officeart/2018/2/layout/IconVerticalSolidList"/>
    <dgm:cxn modelId="{87ECAE86-1CA9-4267-BB1C-922C40B68D0F}" type="presParOf" srcId="{BA904254-5B96-4389-92FC-73CC77F73F93}" destId="{D21DC693-BDD2-4AD5-830A-D5CBC4B9CBE9}" srcOrd="6" destOrd="0" presId="urn:microsoft.com/office/officeart/2018/2/layout/IconVerticalSolidList"/>
    <dgm:cxn modelId="{DC2D8D8F-057F-48EF-8590-D96184B717F4}" type="presParOf" srcId="{D21DC693-BDD2-4AD5-830A-D5CBC4B9CBE9}" destId="{031354D2-B2D6-4E95-81D0-B0B79385E9CD}" srcOrd="0" destOrd="0" presId="urn:microsoft.com/office/officeart/2018/2/layout/IconVerticalSolidList"/>
    <dgm:cxn modelId="{045960A6-954F-4DE3-952A-0CE90894C4A4}" type="presParOf" srcId="{D21DC693-BDD2-4AD5-830A-D5CBC4B9CBE9}" destId="{E54ACE8F-3736-46A2-B2E6-D4A9383A0803}" srcOrd="1" destOrd="0" presId="urn:microsoft.com/office/officeart/2018/2/layout/IconVerticalSolidList"/>
    <dgm:cxn modelId="{5CAFA143-6046-4032-90B5-02546FA3EB71}" type="presParOf" srcId="{D21DC693-BDD2-4AD5-830A-D5CBC4B9CBE9}" destId="{D45E8E9D-EF44-4579-B0FC-DF558F54BC62}" srcOrd="2" destOrd="0" presId="urn:microsoft.com/office/officeart/2018/2/layout/IconVerticalSolidList"/>
    <dgm:cxn modelId="{959334F1-608E-4F46-AD69-41F7677FFF61}" type="presParOf" srcId="{D21DC693-BDD2-4AD5-830A-D5CBC4B9CBE9}" destId="{CC00344A-2F1E-4158-B5E7-F3F235BEBFE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F3DAD-CB0C-4BC2-A1A3-06203545D30B}">
      <dsp:nvSpPr>
        <dsp:cNvPr id="0" name=""/>
        <dsp:cNvSpPr/>
      </dsp:nvSpPr>
      <dsp:spPr>
        <a:xfrm>
          <a:off x="0" y="1669"/>
          <a:ext cx="9720262" cy="84618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54FC3D-6A70-4BAD-A674-DACA92780A97}">
      <dsp:nvSpPr>
        <dsp:cNvPr id="0" name=""/>
        <dsp:cNvSpPr/>
      </dsp:nvSpPr>
      <dsp:spPr>
        <a:xfrm>
          <a:off x="255971" y="192061"/>
          <a:ext cx="465402" cy="465402"/>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C48BC1-D6BE-48C2-8D90-017ADB508A5F}">
      <dsp:nvSpPr>
        <dsp:cNvPr id="0" name=""/>
        <dsp:cNvSpPr/>
      </dsp:nvSpPr>
      <dsp:spPr>
        <a:xfrm>
          <a:off x="977345" y="1669"/>
          <a:ext cx="8742916" cy="84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5" tIns="89555" rIns="89555" bIns="89555" numCol="1" spcCol="1270" anchor="ctr" anchorCtr="0">
          <a:noAutofit/>
        </a:bodyPr>
        <a:lstStyle/>
        <a:p>
          <a:pPr marL="0" lvl="0" indent="0" algn="l" defTabSz="977900">
            <a:lnSpc>
              <a:spcPct val="90000"/>
            </a:lnSpc>
            <a:spcBef>
              <a:spcPct val="0"/>
            </a:spcBef>
            <a:spcAft>
              <a:spcPct val="35000"/>
            </a:spcAft>
            <a:buNone/>
          </a:pPr>
          <a:r>
            <a:rPr lang="en-US" sz="2200" kern="1200"/>
            <a:t>1946	NM Power Company, Las Vegas Light and Power, Deming Ice and Electric merged w Albuquerque Gas &amp; Electric to form PNM.</a:t>
          </a:r>
        </a:p>
      </dsp:txBody>
      <dsp:txXfrm>
        <a:off x="977345" y="1669"/>
        <a:ext cx="8742916" cy="846186"/>
      </dsp:txXfrm>
    </dsp:sp>
    <dsp:sp modelId="{EFE00924-4171-44D9-9F73-17F28910AFD8}">
      <dsp:nvSpPr>
        <dsp:cNvPr id="0" name=""/>
        <dsp:cNvSpPr/>
      </dsp:nvSpPr>
      <dsp:spPr>
        <a:xfrm>
          <a:off x="0" y="1059402"/>
          <a:ext cx="9720262" cy="84618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AFF579-BDC6-4D97-828B-77CB5BE61571}">
      <dsp:nvSpPr>
        <dsp:cNvPr id="0" name=""/>
        <dsp:cNvSpPr/>
      </dsp:nvSpPr>
      <dsp:spPr>
        <a:xfrm>
          <a:off x="255971" y="1249794"/>
          <a:ext cx="465402" cy="465402"/>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FAC1F7-712A-4194-B022-7A723C97BF4A}">
      <dsp:nvSpPr>
        <dsp:cNvPr id="0" name=""/>
        <dsp:cNvSpPr/>
      </dsp:nvSpPr>
      <dsp:spPr>
        <a:xfrm>
          <a:off x="977345" y="1059402"/>
          <a:ext cx="8742916" cy="84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5" tIns="89555" rIns="89555" bIns="89555" numCol="1" spcCol="1270" anchor="ctr" anchorCtr="0">
          <a:noAutofit/>
        </a:bodyPr>
        <a:lstStyle/>
        <a:p>
          <a:pPr marL="0" lvl="0" indent="0" algn="l" defTabSz="977900">
            <a:lnSpc>
              <a:spcPct val="90000"/>
            </a:lnSpc>
            <a:spcBef>
              <a:spcPct val="0"/>
            </a:spcBef>
            <a:spcAft>
              <a:spcPct val="35000"/>
            </a:spcAft>
            <a:buNone/>
          </a:pPr>
          <a:r>
            <a:rPr lang="en-US" sz="2200" kern="1200"/>
            <a:t>1946	First well in City Wellfield completed (RG-1113)</a:t>
          </a:r>
        </a:p>
      </dsp:txBody>
      <dsp:txXfrm>
        <a:off x="977345" y="1059402"/>
        <a:ext cx="8742916" cy="846186"/>
      </dsp:txXfrm>
    </dsp:sp>
    <dsp:sp modelId="{C63E1596-7052-4CED-B6D7-D11843C1D1B6}">
      <dsp:nvSpPr>
        <dsp:cNvPr id="0" name=""/>
        <dsp:cNvSpPr/>
      </dsp:nvSpPr>
      <dsp:spPr>
        <a:xfrm>
          <a:off x="0" y="2117135"/>
          <a:ext cx="9720262" cy="84618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36D143-6191-474E-8C4D-63BDFA7EBE49}">
      <dsp:nvSpPr>
        <dsp:cNvPr id="0" name=""/>
        <dsp:cNvSpPr/>
      </dsp:nvSpPr>
      <dsp:spPr>
        <a:xfrm>
          <a:off x="255971" y="2307527"/>
          <a:ext cx="465402" cy="465402"/>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54DC22-1580-473B-A130-ECB23D45E629}">
      <dsp:nvSpPr>
        <dsp:cNvPr id="0" name=""/>
        <dsp:cNvSpPr/>
      </dsp:nvSpPr>
      <dsp:spPr>
        <a:xfrm>
          <a:off x="977345" y="2117135"/>
          <a:ext cx="8742916" cy="84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5" tIns="89555" rIns="89555" bIns="89555" numCol="1" spcCol="1270" anchor="ctr" anchorCtr="0">
          <a:noAutofit/>
        </a:bodyPr>
        <a:lstStyle/>
        <a:p>
          <a:pPr marL="0" lvl="0" indent="0" algn="l" defTabSz="977900">
            <a:lnSpc>
              <a:spcPct val="90000"/>
            </a:lnSpc>
            <a:spcBef>
              <a:spcPct val="0"/>
            </a:spcBef>
            <a:spcAft>
              <a:spcPct val="35000"/>
            </a:spcAft>
            <a:buNone/>
          </a:pPr>
          <a:r>
            <a:rPr lang="en-US" sz="2200" kern="1200"/>
            <a:t>1950	Second well in City Wellfield completed (RG-1114)</a:t>
          </a:r>
        </a:p>
      </dsp:txBody>
      <dsp:txXfrm>
        <a:off x="977345" y="2117135"/>
        <a:ext cx="8742916" cy="846186"/>
      </dsp:txXfrm>
    </dsp:sp>
    <dsp:sp modelId="{031354D2-B2D6-4E95-81D0-B0B79385E9CD}">
      <dsp:nvSpPr>
        <dsp:cNvPr id="0" name=""/>
        <dsp:cNvSpPr/>
      </dsp:nvSpPr>
      <dsp:spPr>
        <a:xfrm>
          <a:off x="0" y="3174868"/>
          <a:ext cx="9720262" cy="84618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4ACE8F-3736-46A2-B2E6-D4A9383A0803}">
      <dsp:nvSpPr>
        <dsp:cNvPr id="0" name=""/>
        <dsp:cNvSpPr/>
      </dsp:nvSpPr>
      <dsp:spPr>
        <a:xfrm>
          <a:off x="255971" y="3365260"/>
          <a:ext cx="465402" cy="465402"/>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00344A-2F1E-4158-B5E7-F3F235BEBFE4}">
      <dsp:nvSpPr>
        <dsp:cNvPr id="0" name=""/>
        <dsp:cNvSpPr/>
      </dsp:nvSpPr>
      <dsp:spPr>
        <a:xfrm>
          <a:off x="977345" y="3174868"/>
          <a:ext cx="8742916" cy="84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55" tIns="89555" rIns="89555" bIns="89555" numCol="1" spcCol="1270" anchor="ctr" anchorCtr="0">
          <a:noAutofit/>
        </a:bodyPr>
        <a:lstStyle/>
        <a:p>
          <a:pPr marL="0" lvl="0" indent="0" algn="l" defTabSz="977900">
            <a:lnSpc>
              <a:spcPct val="90000"/>
            </a:lnSpc>
            <a:spcBef>
              <a:spcPct val="0"/>
            </a:spcBef>
            <a:spcAft>
              <a:spcPct val="35000"/>
            </a:spcAft>
            <a:buNone/>
          </a:pPr>
          <a:r>
            <a:rPr lang="en-US" sz="2200" kern="1200"/>
            <a:t>1951	Third, fourth, fifth, and sixth wells in City Wellfield completed (RG-1115-1118)</a:t>
          </a:r>
        </a:p>
      </dsp:txBody>
      <dsp:txXfrm>
        <a:off x="977345" y="3174868"/>
        <a:ext cx="8742916" cy="8461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0.20571</cdr:x>
      <cdr:y>0.51719</cdr:y>
    </cdr:from>
    <cdr:to>
      <cdr:x>0.41858</cdr:x>
      <cdr:y>0.66523</cdr:y>
    </cdr:to>
    <cdr:sp macro="" textlink="">
      <cdr:nvSpPr>
        <cdr:cNvPr id="2" name="TextBox 1">
          <a:extLst xmlns:a="http://schemas.openxmlformats.org/drawingml/2006/main">
            <a:ext uri="{FF2B5EF4-FFF2-40B4-BE49-F238E27FC236}">
              <a16:creationId xmlns:a16="http://schemas.microsoft.com/office/drawing/2014/main" id="{EBC06ADA-BE84-41FD-8B12-105EC38CC806}"/>
            </a:ext>
          </a:extLst>
        </cdr:cNvPr>
        <cdr:cNvSpPr txBox="1"/>
      </cdr:nvSpPr>
      <cdr:spPr>
        <a:xfrm xmlns:a="http://schemas.openxmlformats.org/drawingml/2006/main">
          <a:off x="1966407" y="2445906"/>
          <a:ext cx="2034891" cy="700069"/>
        </a:xfrm>
        <a:prstGeom xmlns:a="http://schemas.openxmlformats.org/drawingml/2006/main" prst="rect">
          <a:avLst/>
        </a:prstGeom>
      </cdr:spPr>
      <cdr:txBody>
        <a:bodyPr xmlns:a="http://schemas.openxmlformats.org/drawingml/2006/main" vertOverflow="clip" horzOverflow="clip" wrap="square" rtlCol="0">
          <a:noAutofit/>
        </a:bodyPr>
        <a:lstStyle xmlns:a="http://schemas.openxmlformats.org/drawingml/2006/main"/>
        <a:p xmlns:a="http://schemas.openxmlformats.org/drawingml/2006/main">
          <a:r>
            <a:rPr lang="en-US" sz="1100" b="1" baseline="0" dirty="0"/>
            <a:t>1925-1995: </a:t>
          </a:r>
          <a:r>
            <a:rPr lang="en-US" sz="1100" baseline="0" dirty="0"/>
            <a:t>Exponential demand growth, 20th Century solution: increase supply</a:t>
          </a:r>
        </a:p>
      </cdr:txBody>
    </cdr:sp>
  </cdr:relSizeAnchor>
  <cdr:relSizeAnchor xmlns:cdr="http://schemas.openxmlformats.org/drawingml/2006/chartDrawing">
    <cdr:from>
      <cdr:x>0.71636</cdr:x>
      <cdr:y>0</cdr:y>
    </cdr:from>
    <cdr:to>
      <cdr:x>1</cdr:x>
      <cdr:y>0.13891</cdr:y>
    </cdr:to>
    <cdr:sp macro="" textlink="">
      <cdr:nvSpPr>
        <cdr:cNvPr id="3" name="TextBox 1"/>
        <cdr:cNvSpPr txBox="1"/>
      </cdr:nvSpPr>
      <cdr:spPr>
        <a:xfrm xmlns:a="http://schemas.openxmlformats.org/drawingml/2006/main">
          <a:off x="6968625" y="-389614"/>
          <a:ext cx="2759234" cy="700069"/>
        </a:xfrm>
        <a:prstGeom xmlns:a="http://schemas.openxmlformats.org/drawingml/2006/main" prst="rect">
          <a:avLst/>
        </a:prstGeom>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baseline="0" dirty="0"/>
            <a:t>1995 to present:</a:t>
          </a:r>
          <a:r>
            <a:rPr lang="en-US" sz="1100" baseline="0" dirty="0"/>
            <a:t> City ownership of utility, reduced demand through conservation. 33% decrease in demand despite 25% increase in </a:t>
          </a:r>
        </a:p>
        <a:p xmlns:a="http://schemas.openxmlformats.org/drawingml/2006/main">
          <a:r>
            <a:rPr lang="en-US" dirty="0"/>
            <a:t>       </a:t>
          </a:r>
          <a:r>
            <a:rPr lang="en-US" sz="1100" baseline="0" dirty="0"/>
            <a:t>population served.</a:t>
          </a:r>
        </a:p>
      </cdr:txBody>
    </cdr:sp>
  </cdr:relSizeAnchor>
  <cdr:relSizeAnchor xmlns:cdr="http://schemas.openxmlformats.org/drawingml/2006/chartDrawing">
    <cdr:from>
      <cdr:x>0.87689</cdr:x>
      <cdr:y>0.16587</cdr:y>
    </cdr:from>
    <cdr:to>
      <cdr:x>1</cdr:x>
      <cdr:y>0.30313</cdr:y>
    </cdr:to>
    <cdr:sp macro="" textlink="">
      <cdr:nvSpPr>
        <cdr:cNvPr id="4" name="TextBox 1"/>
        <cdr:cNvSpPr txBox="1"/>
      </cdr:nvSpPr>
      <cdr:spPr>
        <a:xfrm xmlns:a="http://schemas.openxmlformats.org/drawingml/2006/main">
          <a:off x="8382466" y="784452"/>
          <a:ext cx="1176818" cy="649127"/>
        </a:xfrm>
        <a:prstGeom xmlns:a="http://schemas.openxmlformats.org/drawingml/2006/main" prst="rect">
          <a:avLst/>
        </a:prstGeom>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baseline="0" dirty="0"/>
            <a:t>2011 to present</a:t>
          </a:r>
          <a:r>
            <a:rPr lang="en-US" sz="1100" baseline="0" dirty="0"/>
            <a:t>: Surface water dominated.</a:t>
          </a:r>
          <a:endParaRPr lang="en-US" sz="1100"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3CADBD16-5BFB-4D9F-9646-C75D1B53BBB6}"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773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192470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662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71630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DBD16-5BFB-4D9F-9646-C75D1B53BBB6}"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19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ADBD16-5BFB-4D9F-9646-C75D1B53BBB6}"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77791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ADBD16-5BFB-4D9F-9646-C75D1B53BBB6}" type="datetimeFigureOut">
              <a:rPr lang="en-US" smtClean="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492595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ADBD16-5BFB-4D9F-9646-C75D1B53BBB6}" type="datetimeFigureOut">
              <a:rPr lang="en-US" smtClean="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006030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DBD16-5BFB-4D9F-9646-C75D1B53BBB6}" type="datetimeFigureOut">
              <a:rPr lang="en-US" smtClean="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467373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877084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453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ADBD16-5BFB-4D9F-9646-C75D1B53BBB6}" type="datetimeFigureOut">
              <a:rPr lang="en-US" smtClean="0"/>
              <a:pPr/>
              <a:t>9/30/2022</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0722274-0FAA-4649-AA4E-4210F4F32167}"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7210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3" descr="Rippled water patterns">
            <a:extLst>
              <a:ext uri="{FF2B5EF4-FFF2-40B4-BE49-F238E27FC236}">
                <a16:creationId xmlns:a16="http://schemas.microsoft.com/office/drawing/2014/main" id="{99614D82-C841-C742-9A31-9B6054B394B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975"/>
            <a:ext cx="12191980" cy="6858000"/>
          </a:xfrm>
          <a:prstGeom prst="rect">
            <a:avLst/>
          </a:prstGeom>
        </p:spPr>
      </p:pic>
      <p:sp>
        <p:nvSpPr>
          <p:cNvPr id="28" name="Rectangle 27">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C24BB-1A9F-4320-4623-79D1BE3AA3EC}"/>
              </a:ext>
            </a:extLst>
          </p:cNvPr>
          <p:cNvSpPr>
            <a:spLocks noGrp="1"/>
          </p:cNvSpPr>
          <p:nvPr>
            <p:ph type="ctrTitle"/>
          </p:nvPr>
        </p:nvSpPr>
        <p:spPr>
          <a:xfrm>
            <a:off x="853439" y="1475234"/>
            <a:ext cx="3214307" cy="2901694"/>
          </a:xfrm>
        </p:spPr>
        <p:txBody>
          <a:bodyPr anchor="b">
            <a:normAutofit/>
          </a:bodyPr>
          <a:lstStyle/>
          <a:p>
            <a:r>
              <a:rPr lang="en-US" sz="4000">
                <a:solidFill>
                  <a:srgbClr val="FFFFFF"/>
                </a:solidFill>
              </a:rPr>
              <a:t>Water Management History </a:t>
            </a:r>
          </a:p>
        </p:txBody>
      </p:sp>
      <p:sp>
        <p:nvSpPr>
          <p:cNvPr id="3" name="Subtitle 2">
            <a:extLst>
              <a:ext uri="{FF2B5EF4-FFF2-40B4-BE49-F238E27FC236}">
                <a16:creationId xmlns:a16="http://schemas.microsoft.com/office/drawing/2014/main" id="{5285B71C-A55E-8737-69E3-839F5F2FDAAE}"/>
              </a:ext>
            </a:extLst>
          </p:cNvPr>
          <p:cNvSpPr>
            <a:spLocks noGrp="1"/>
          </p:cNvSpPr>
          <p:nvPr>
            <p:ph type="subTitle" idx="1"/>
          </p:nvPr>
        </p:nvSpPr>
        <p:spPr>
          <a:xfrm>
            <a:off x="853440" y="4608576"/>
            <a:ext cx="3205640" cy="774186"/>
          </a:xfrm>
        </p:spPr>
        <p:txBody>
          <a:bodyPr anchor="t">
            <a:normAutofit/>
          </a:bodyPr>
          <a:lstStyle/>
          <a:p>
            <a:pPr algn="r"/>
            <a:r>
              <a:rPr lang="en-US" sz="1600">
                <a:solidFill>
                  <a:srgbClr val="FFFFFF"/>
                </a:solidFill>
              </a:rPr>
              <a:t>Relating to Santa Fe, New Mexico </a:t>
            </a:r>
          </a:p>
        </p:txBody>
      </p:sp>
      <p:cxnSp>
        <p:nvCxnSpPr>
          <p:cNvPr id="30" name="Straight Connector 29">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5829" y="4508519"/>
            <a:ext cx="2926080" cy="0"/>
          </a:xfrm>
          <a:prstGeom prst="line">
            <a:avLst/>
          </a:prstGeom>
          <a:ln w="19050">
            <a:solidFill>
              <a:srgbClr val="679C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129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846Diagram">
            <a:extLst>
              <a:ext uri="{FF2B5EF4-FFF2-40B4-BE49-F238E27FC236}">
                <a16:creationId xmlns:a16="http://schemas.microsoft.com/office/drawing/2014/main" id="{346CD056-99A8-42C5-37AD-5918A76A0B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1214" y="0"/>
            <a:ext cx="8469571" cy="6858000"/>
          </a:xfrm>
          <a:prstGeom prst="rect">
            <a:avLst/>
          </a:prstGeom>
        </p:spPr>
      </p:pic>
    </p:spTree>
    <p:extLst>
      <p:ext uri="{BB962C8B-B14F-4D97-AF65-F5344CB8AC3E}">
        <p14:creationId xmlns:p14="http://schemas.microsoft.com/office/powerpoint/2010/main" val="2335545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ngineering drawing&#10;&#10;Description automatically generated with low confidence">
            <a:extLst>
              <a:ext uri="{FF2B5EF4-FFF2-40B4-BE49-F238E27FC236}">
                <a16:creationId xmlns:a16="http://schemas.microsoft.com/office/drawing/2014/main" id="{5E412409-AFD2-73EA-1A26-8D76822279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956" y="0"/>
            <a:ext cx="10796088" cy="6858000"/>
          </a:xfrm>
          <a:prstGeom prst="rect">
            <a:avLst/>
          </a:prstGeom>
        </p:spPr>
      </p:pic>
    </p:spTree>
    <p:extLst>
      <p:ext uri="{BB962C8B-B14F-4D97-AF65-F5344CB8AC3E}">
        <p14:creationId xmlns:p14="http://schemas.microsoft.com/office/powerpoint/2010/main" val="1165849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Fire and smoke">
            <a:extLst>
              <a:ext uri="{FF2B5EF4-FFF2-40B4-BE49-F238E27FC236}">
                <a16:creationId xmlns:a16="http://schemas.microsoft.com/office/drawing/2014/main" id="{ED091767-7213-077A-3C5F-781F0F009201}"/>
              </a:ext>
            </a:extLst>
          </p:cNvPr>
          <p:cNvPicPr>
            <a:picLocks noChangeAspect="1"/>
          </p:cNvPicPr>
          <p:nvPr/>
        </p:nvPicPr>
        <p:blipFill rotWithShape="1">
          <a:blip r:embed="rId2" cstate="email">
            <a:duotone>
              <a:schemeClr val="bg2">
                <a:shade val="45000"/>
                <a:satMod val="135000"/>
              </a:schemeClr>
              <a:prstClr val="white"/>
            </a:duotone>
            <a:alphaModFix amt="35000"/>
            <a:extLst>
              <a:ext uri="{28A0092B-C50C-407E-A947-70E740481C1C}">
                <a14:useLocalDpi xmlns:a14="http://schemas.microsoft.com/office/drawing/2010/main"/>
              </a:ext>
            </a:extLst>
          </a:blip>
          <a:srcRect r="-1"/>
          <a:stretch/>
        </p:blipFill>
        <p:spPr>
          <a:xfrm>
            <a:off x="20" y="-1"/>
            <a:ext cx="12188932" cy="6858000"/>
          </a:xfrm>
          <a:prstGeom prst="rect">
            <a:avLst/>
          </a:prstGeom>
        </p:spPr>
      </p:pic>
      <p:sp>
        <p:nvSpPr>
          <p:cNvPr id="2" name="Title 1">
            <a:extLst>
              <a:ext uri="{FF2B5EF4-FFF2-40B4-BE49-F238E27FC236}">
                <a16:creationId xmlns:a16="http://schemas.microsoft.com/office/drawing/2014/main" id="{4947D3B3-0BD9-49FD-FFF3-93F7B22E704C}"/>
              </a:ext>
            </a:extLst>
          </p:cNvPr>
          <p:cNvSpPr>
            <a:spLocks noGrp="1"/>
          </p:cNvSpPr>
          <p:nvPr>
            <p:ph type="title"/>
          </p:nvPr>
        </p:nvSpPr>
        <p:spPr>
          <a:xfrm>
            <a:off x="643467" y="643467"/>
            <a:ext cx="3684437" cy="5571066"/>
          </a:xfrm>
        </p:spPr>
        <p:txBody>
          <a:bodyPr vert="horz" lIns="91440" tIns="45720" rIns="91440" bIns="45720" rtlCol="0" anchor="ctr">
            <a:normAutofit/>
          </a:bodyPr>
          <a:lstStyle/>
          <a:p>
            <a:r>
              <a:rPr lang="en-US" spc="100" dirty="0"/>
              <a:t>Then we start worrying about fire</a:t>
            </a:r>
          </a:p>
        </p:txBody>
      </p:sp>
      <p:cxnSp>
        <p:nvCxnSpPr>
          <p:cNvPr id="23" name="Straight Connector 22">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45"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7223A1E-2202-1CCE-52A1-BC02D80CAD45}"/>
              </a:ext>
            </a:extLst>
          </p:cNvPr>
          <p:cNvSpPr>
            <a:spLocks noGrp="1"/>
          </p:cNvSpPr>
          <p:nvPr>
            <p:ph type="body" sz="half" idx="2"/>
          </p:nvPr>
        </p:nvSpPr>
        <p:spPr>
          <a:xfrm>
            <a:off x="4971371" y="643467"/>
            <a:ext cx="6574112" cy="5571066"/>
          </a:xfrm>
        </p:spPr>
        <p:txBody>
          <a:bodyPr vert="horz" lIns="45720" tIns="45720" rIns="45720" bIns="45720" rtlCol="0" anchor="ctr">
            <a:normAutofit/>
          </a:bodyPr>
          <a:lstStyle/>
          <a:p>
            <a:pPr>
              <a:lnSpc>
                <a:spcPct val="90000"/>
              </a:lnSpc>
            </a:pPr>
            <a:r>
              <a:rPr lang="en-US" dirty="0">
                <a:solidFill>
                  <a:schemeClr val="tx1"/>
                </a:solidFill>
              </a:rPr>
              <a:t>In 1861 a large fire swept through Las Vegas leaving Santa </a:t>
            </a:r>
            <a:r>
              <a:rPr lang="en-US" dirty="0" err="1">
                <a:solidFill>
                  <a:schemeClr val="tx1"/>
                </a:solidFill>
              </a:rPr>
              <a:t>Feans</a:t>
            </a:r>
            <a:r>
              <a:rPr lang="en-US" dirty="0">
                <a:solidFill>
                  <a:schemeClr val="tx1"/>
                </a:solidFill>
              </a:rPr>
              <a:t> to deal with the fact that without water they could face the same fate. </a:t>
            </a:r>
          </a:p>
        </p:txBody>
      </p:sp>
    </p:spTree>
    <p:extLst>
      <p:ext uri="{BB962C8B-B14F-4D97-AF65-F5344CB8AC3E}">
        <p14:creationId xmlns:p14="http://schemas.microsoft.com/office/powerpoint/2010/main" val="308590237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47F247E-B679-44E9-93C2-B2DD5EFB2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EE15661-B0F2-42AE-A75B-0999B2CF5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2744" y="484632"/>
            <a:ext cx="8948150" cy="588091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6652B5-7A48-DF95-9EE2-05EFE9CC050E}"/>
              </a:ext>
            </a:extLst>
          </p:cNvPr>
          <p:cNvSpPr>
            <a:spLocks noGrp="1"/>
          </p:cNvSpPr>
          <p:nvPr>
            <p:ph type="title"/>
          </p:nvPr>
        </p:nvSpPr>
        <p:spPr>
          <a:xfrm>
            <a:off x="3469327" y="788416"/>
            <a:ext cx="7923264" cy="1499616"/>
          </a:xfrm>
        </p:spPr>
        <p:txBody>
          <a:bodyPr vert="horz" lIns="91440" tIns="45720" rIns="91440" bIns="45720" rtlCol="0" anchor="ctr">
            <a:normAutofit/>
          </a:bodyPr>
          <a:lstStyle/>
          <a:p>
            <a:pPr algn="l"/>
            <a:r>
              <a:rPr lang="en-US" spc="100" dirty="0">
                <a:solidFill>
                  <a:srgbClr val="FFFFFF"/>
                </a:solidFill>
              </a:rPr>
              <a:t>December 29, 1879 it all changes</a:t>
            </a:r>
          </a:p>
        </p:txBody>
      </p:sp>
      <p:sp>
        <p:nvSpPr>
          <p:cNvPr id="15" name="Rectangle 14">
            <a:extLst>
              <a:ext uri="{FF2B5EF4-FFF2-40B4-BE49-F238E27FC236}">
                <a16:creationId xmlns:a16="http://schemas.microsoft.com/office/drawing/2014/main" id="{354706C1-38B7-4C23-8749-906CB0DC8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152" y="484632"/>
            <a:ext cx="2128933"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CD161189-7A5B-4B2B-93DC-7771029947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07198" y="1029524"/>
            <a:ext cx="0" cy="914400"/>
          </a:xfrm>
          <a:prstGeom prst="line">
            <a:avLst/>
          </a:prstGeom>
          <a:ln w="19050">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9E5AD3C-C2D2-0B1C-5BE4-A9267CE93EC4}"/>
              </a:ext>
            </a:extLst>
          </p:cNvPr>
          <p:cNvSpPr>
            <a:spLocks noGrp="1"/>
          </p:cNvSpPr>
          <p:nvPr>
            <p:ph type="body" sz="half" idx="2"/>
          </p:nvPr>
        </p:nvSpPr>
        <p:spPr>
          <a:xfrm>
            <a:off x="3469327" y="2489202"/>
            <a:ext cx="7923264" cy="3554614"/>
          </a:xfrm>
        </p:spPr>
        <p:txBody>
          <a:bodyPr vert="horz" lIns="45720" tIns="45720" rIns="45720" bIns="45720" rtlCol="0">
            <a:normAutofit/>
          </a:bodyPr>
          <a:lstStyle/>
          <a:p>
            <a:pPr>
              <a:lnSpc>
                <a:spcPct val="90000"/>
              </a:lnSpc>
            </a:pPr>
            <a:r>
              <a:rPr lang="en-US" dirty="0">
                <a:solidFill>
                  <a:srgbClr val="FFFFFF"/>
                </a:solidFill>
              </a:rPr>
              <a:t>On this day in 1879 the very first water company in Santa Fe was incorporated. The company intended to supply water to Santa Fe and its vicinity. The Santa Fe Commissioners gave the new water co. “exclusive right… of erecting dams, reservoirs and impounding” Santa Fe River Water.</a:t>
            </a:r>
          </a:p>
          <a:p>
            <a:pPr>
              <a:lnSpc>
                <a:spcPct val="90000"/>
              </a:lnSpc>
            </a:pPr>
            <a:endParaRPr lang="en-US" dirty="0">
              <a:solidFill>
                <a:srgbClr val="FFFFFF"/>
              </a:solidFill>
            </a:endParaRPr>
          </a:p>
          <a:p>
            <a:pPr>
              <a:lnSpc>
                <a:spcPct val="90000"/>
              </a:lnSpc>
            </a:pPr>
            <a:r>
              <a:rPr lang="en-US" dirty="0">
                <a:solidFill>
                  <a:srgbClr val="FFFFFF"/>
                </a:solidFill>
              </a:rPr>
              <a:t>Pop: 6,635</a:t>
            </a:r>
          </a:p>
          <a:p>
            <a:pPr>
              <a:lnSpc>
                <a:spcPct val="90000"/>
              </a:lnSpc>
            </a:pPr>
            <a:endParaRPr lang="en-US" dirty="0">
              <a:solidFill>
                <a:srgbClr val="FFFFFF"/>
              </a:solidFill>
            </a:endParaRPr>
          </a:p>
          <a:p>
            <a:pPr>
              <a:lnSpc>
                <a:spcPct val="90000"/>
              </a:lnSpc>
            </a:pPr>
            <a:r>
              <a:rPr lang="en-US" dirty="0">
                <a:solidFill>
                  <a:srgbClr val="FFFFFF"/>
                </a:solidFill>
              </a:rPr>
              <a:t>The following year the company failed, and the SF City Water Works Corp bought the assets. This is interestingly enough the same year that the railroad arrives in greater Santa Fe. AT&amp;SF 1879 Lamy. </a:t>
            </a:r>
          </a:p>
          <a:p>
            <a:pPr>
              <a:lnSpc>
                <a:spcPct val="90000"/>
              </a:lnSpc>
            </a:pPr>
            <a:endParaRPr lang="en-US" dirty="0">
              <a:solidFill>
                <a:srgbClr val="FFFFFF"/>
              </a:solidFill>
            </a:endParaRPr>
          </a:p>
        </p:txBody>
      </p:sp>
    </p:spTree>
    <p:extLst>
      <p:ext uri="{BB962C8B-B14F-4D97-AF65-F5344CB8AC3E}">
        <p14:creationId xmlns:p14="http://schemas.microsoft.com/office/powerpoint/2010/main" val="4100522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oldstonedam-santaferiver.jpg">
            <a:extLst>
              <a:ext uri="{FF2B5EF4-FFF2-40B4-BE49-F238E27FC236}">
                <a16:creationId xmlns:a16="http://schemas.microsoft.com/office/drawing/2014/main" id="{C1ED4E5E-8385-E24A-A0F7-51283978E0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22036" y="10"/>
            <a:ext cx="5117461" cy="6857990"/>
          </a:xfrm>
          <a:prstGeom prst="rect">
            <a:avLst/>
          </a:prstGeom>
        </p:spPr>
      </p:pic>
      <p:sp>
        <p:nvSpPr>
          <p:cNvPr id="19" name="Rectangle 18">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5"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itle 4">
            <a:extLst>
              <a:ext uri="{FF2B5EF4-FFF2-40B4-BE49-F238E27FC236}">
                <a16:creationId xmlns:a16="http://schemas.microsoft.com/office/drawing/2014/main" id="{0436D2FA-4179-A07B-0EDF-F896FE89EE81}"/>
              </a:ext>
            </a:extLst>
          </p:cNvPr>
          <p:cNvSpPr>
            <a:spLocks noGrp="1"/>
          </p:cNvSpPr>
          <p:nvPr>
            <p:ph type="title"/>
          </p:nvPr>
        </p:nvSpPr>
        <p:spPr>
          <a:xfrm>
            <a:off x="1024128" y="585216"/>
            <a:ext cx="6066816" cy="1499616"/>
          </a:xfrm>
        </p:spPr>
        <p:txBody>
          <a:bodyPr>
            <a:normAutofit/>
          </a:bodyPr>
          <a:lstStyle/>
          <a:p>
            <a:r>
              <a:rPr lang="en-US" dirty="0">
                <a:solidFill>
                  <a:srgbClr val="000000"/>
                </a:solidFill>
              </a:rPr>
              <a:t>OLD Stone Dam</a:t>
            </a:r>
          </a:p>
        </p:txBody>
      </p:sp>
      <p:cxnSp>
        <p:nvCxnSpPr>
          <p:cNvPr id="21" name="Straight Connector 20">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8B6DC97E-94CD-2361-ACE3-2B52312A47E6}"/>
              </a:ext>
            </a:extLst>
          </p:cNvPr>
          <p:cNvSpPr>
            <a:spLocks noGrp="1"/>
          </p:cNvSpPr>
          <p:nvPr>
            <p:ph idx="1"/>
          </p:nvPr>
        </p:nvSpPr>
        <p:spPr>
          <a:xfrm>
            <a:off x="1024128" y="2286000"/>
            <a:ext cx="6066816" cy="4023360"/>
          </a:xfrm>
        </p:spPr>
        <p:txBody>
          <a:bodyPr vert="horz" lIns="45720" tIns="45720" rIns="45720" bIns="45720" rtlCol="0" anchor="t">
            <a:normAutofit/>
          </a:bodyPr>
          <a:lstStyle/>
          <a:p>
            <a:r>
              <a:rPr lang="en-US" dirty="0">
                <a:solidFill>
                  <a:srgbClr val="000000"/>
                </a:solidFill>
              </a:rPr>
              <a:t>The new City Water Works builds first dam roughly two miles upstream from the plaza </a:t>
            </a:r>
          </a:p>
          <a:p>
            <a:r>
              <a:rPr lang="en-US" dirty="0">
                <a:solidFill>
                  <a:srgbClr val="000000"/>
                </a:solidFill>
              </a:rPr>
              <a:t>The dam held about 25 acre feet of water and was transported to the city via a 10-inch cast pipe (1881). </a:t>
            </a:r>
          </a:p>
          <a:p>
            <a:r>
              <a:rPr lang="en-US" dirty="0">
                <a:ea typeface="+mn-lt"/>
                <a:cs typeface="+mn-lt"/>
              </a:rPr>
              <a:t>It filled with sediment in a single storm in 1904, and never again stored water. Two-Mile Dam (named for its distance from the plaza) was constructed in 1893 and stored 387 acre-feet. It was decommissioned and breached in 1994 due to safety concerns.</a:t>
            </a:r>
            <a:endParaRPr lang="en-US" dirty="0">
              <a:solidFill>
                <a:srgbClr val="000000"/>
              </a:solidFill>
            </a:endParaRPr>
          </a:p>
        </p:txBody>
      </p:sp>
      <p:sp>
        <p:nvSpPr>
          <p:cNvPr id="2" name="TextBox 1">
            <a:extLst>
              <a:ext uri="{FF2B5EF4-FFF2-40B4-BE49-F238E27FC236}">
                <a16:creationId xmlns:a16="http://schemas.microsoft.com/office/drawing/2014/main" id="{33A71BD5-2C23-59C2-2946-F87900563AC0}"/>
              </a:ext>
            </a:extLst>
          </p:cNvPr>
          <p:cNvSpPr txBox="1"/>
          <p:nvPr/>
        </p:nvSpPr>
        <p:spPr>
          <a:xfrm>
            <a:off x="1971413" y="4865615"/>
            <a:ext cx="2701255" cy="369332"/>
          </a:xfrm>
          <a:prstGeom prst="rect">
            <a:avLst/>
          </a:prstGeom>
          <a:noFill/>
        </p:spPr>
        <p:txBody>
          <a:bodyPr wrap="square" lIns="91440" tIns="45720" rIns="91440" bIns="45720" rtlCol="0" anchor="t">
            <a:spAutoFit/>
          </a:bodyPr>
          <a:lstStyle/>
          <a:p>
            <a:endParaRPr lang="en-US" dirty="0">
              <a:solidFill>
                <a:srgbClr val="FF0000"/>
              </a:solidFill>
            </a:endParaRPr>
          </a:p>
        </p:txBody>
      </p:sp>
      <p:sp>
        <p:nvSpPr>
          <p:cNvPr id="3" name="TextBox 2">
            <a:extLst>
              <a:ext uri="{FF2B5EF4-FFF2-40B4-BE49-F238E27FC236}">
                <a16:creationId xmlns:a16="http://schemas.microsoft.com/office/drawing/2014/main" id="{C8448CDD-7AC4-B30F-94AC-1860C5195D2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Tree>
    <p:extLst>
      <p:ext uri="{BB962C8B-B14F-4D97-AF65-F5344CB8AC3E}">
        <p14:creationId xmlns:p14="http://schemas.microsoft.com/office/powerpoint/2010/main" val="2461484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BB0581-DA93-909E-A8E4-6E965F167E62}"/>
              </a:ext>
            </a:extLst>
          </p:cNvPr>
          <p:cNvSpPr>
            <a:spLocks noGrp="1"/>
          </p:cNvSpPr>
          <p:nvPr>
            <p:ph type="title"/>
          </p:nvPr>
        </p:nvSpPr>
        <p:spPr>
          <a:xfrm>
            <a:off x="964788" y="804333"/>
            <a:ext cx="3391900" cy="5249334"/>
          </a:xfrm>
        </p:spPr>
        <p:txBody>
          <a:bodyPr>
            <a:normAutofit/>
          </a:bodyPr>
          <a:lstStyle/>
          <a:p>
            <a:pPr algn="r"/>
            <a:r>
              <a:rPr lang="en-US">
                <a:solidFill>
                  <a:srgbClr val="FFFFFF"/>
                </a:solidFill>
              </a:rPr>
              <a:t>Water</a:t>
            </a:r>
          </a:p>
        </p:txBody>
      </p:sp>
      <p:sp>
        <p:nvSpPr>
          <p:cNvPr id="3" name="Content Placeholder 2">
            <a:extLst>
              <a:ext uri="{FF2B5EF4-FFF2-40B4-BE49-F238E27FC236}">
                <a16:creationId xmlns:a16="http://schemas.microsoft.com/office/drawing/2014/main" id="{5E194024-CFB0-9955-9D7B-C27B83442E5F}"/>
              </a:ext>
            </a:extLst>
          </p:cNvPr>
          <p:cNvSpPr>
            <a:spLocks noGrp="1"/>
          </p:cNvSpPr>
          <p:nvPr>
            <p:ph idx="1"/>
          </p:nvPr>
        </p:nvSpPr>
        <p:spPr>
          <a:xfrm>
            <a:off x="4951048" y="804333"/>
            <a:ext cx="6306003" cy="5249334"/>
          </a:xfrm>
        </p:spPr>
        <p:txBody>
          <a:bodyPr anchor="ctr">
            <a:normAutofit/>
          </a:bodyPr>
          <a:lstStyle/>
          <a:p>
            <a:r>
              <a:rPr lang="en-US"/>
              <a:t>In June 1881 the Daily New Mexican reported that Hispanics in town had stopped the pipe laying work and had to be disarmed by the sheriff.</a:t>
            </a:r>
          </a:p>
          <a:p>
            <a:r>
              <a:rPr lang="en-US"/>
              <a:t>This is the first transition from water being public to being private.</a:t>
            </a:r>
          </a:p>
          <a:p>
            <a:r>
              <a:rPr lang="en-US"/>
              <a:t>Protests continued until at least 1883 when protesters reportedly smashed pipes and diverted water to the river</a:t>
            </a:r>
            <a:endParaRPr lang="en-US" dirty="0"/>
          </a:p>
        </p:txBody>
      </p:sp>
    </p:spTree>
    <p:extLst>
      <p:ext uri="{BB962C8B-B14F-4D97-AF65-F5344CB8AC3E}">
        <p14:creationId xmlns:p14="http://schemas.microsoft.com/office/powerpoint/2010/main" val="2077782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D05CCBB5-918E-BE7E-F8A4-34A3541C66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4333" y="1232957"/>
            <a:ext cx="10583331" cy="4392082"/>
          </a:xfrm>
          <a:prstGeom prst="rect">
            <a:avLst/>
          </a:prstGeom>
        </p:spPr>
      </p:pic>
    </p:spTree>
    <p:extLst>
      <p:ext uri="{BB962C8B-B14F-4D97-AF65-F5344CB8AC3E}">
        <p14:creationId xmlns:p14="http://schemas.microsoft.com/office/powerpoint/2010/main" val="3923080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B76196E-4524-31DE-1411-3310F2B30899}"/>
              </a:ext>
            </a:extLst>
          </p:cNvPr>
          <p:cNvPicPr>
            <a:picLocks noChangeAspect="1"/>
          </p:cNvPicPr>
          <p:nvPr/>
        </p:nvPicPr>
        <p:blipFill>
          <a:blip r:embed="rId2"/>
          <a:stretch>
            <a:fillRect/>
          </a:stretch>
        </p:blipFill>
        <p:spPr>
          <a:xfrm>
            <a:off x="3717" y="46034"/>
            <a:ext cx="7621858" cy="2166055"/>
          </a:xfrm>
          <a:prstGeom prst="rect">
            <a:avLst/>
          </a:prstGeom>
        </p:spPr>
      </p:pic>
      <p:pic>
        <p:nvPicPr>
          <p:cNvPr id="3" name="Picture 3" descr="115GoatsCompactingTwoMileDam1893.png">
            <a:extLst>
              <a:ext uri="{FF2B5EF4-FFF2-40B4-BE49-F238E27FC236}">
                <a16:creationId xmlns:a16="http://schemas.microsoft.com/office/drawing/2014/main" id="{FF0EDBF8-1C32-6448-E4B9-7E3637FA5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523" y="2244387"/>
            <a:ext cx="5540297" cy="4478666"/>
          </a:xfrm>
          <a:prstGeom prst="rect">
            <a:avLst/>
          </a:prstGeom>
        </p:spPr>
      </p:pic>
      <p:pic>
        <p:nvPicPr>
          <p:cNvPr id="4" name="Picture 4" descr="Final Report.jpg">
            <a:extLst>
              <a:ext uri="{FF2B5EF4-FFF2-40B4-BE49-F238E27FC236}">
                <a16:creationId xmlns:a16="http://schemas.microsoft.com/office/drawing/2014/main" id="{65D73D09-762F-9ED5-4A54-6FFF8051D9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9620" y="2622642"/>
            <a:ext cx="6088565" cy="3768618"/>
          </a:xfrm>
          <a:prstGeom prst="rect">
            <a:avLst/>
          </a:prstGeom>
        </p:spPr>
      </p:pic>
    </p:spTree>
    <p:extLst>
      <p:ext uri="{BB962C8B-B14F-4D97-AF65-F5344CB8AC3E}">
        <p14:creationId xmlns:p14="http://schemas.microsoft.com/office/powerpoint/2010/main" val="2112347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FA6DF24-8945-EC4D-422E-F2B826DB1CB5}"/>
              </a:ext>
            </a:extLst>
          </p:cNvPr>
          <p:cNvSpPr txBox="1"/>
          <p:nvPr/>
        </p:nvSpPr>
        <p:spPr>
          <a:xfrm>
            <a:off x="457200" y="4960137"/>
            <a:ext cx="7772400" cy="146304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defTabSz="914400">
              <a:lnSpc>
                <a:spcPct val="80000"/>
              </a:lnSpc>
              <a:spcBef>
                <a:spcPct val="0"/>
              </a:spcBef>
              <a:spcAft>
                <a:spcPts val="600"/>
              </a:spcAft>
            </a:pPr>
            <a:r>
              <a:rPr lang="en-US" sz="5000" kern="1200" cap="all" spc="200" baseline="0" dirty="0">
                <a:solidFill>
                  <a:schemeClr val="tx1">
                    <a:lumMod val="95000"/>
                    <a:lumOff val="5000"/>
                  </a:schemeClr>
                </a:solidFill>
                <a:latin typeface="+mj-lt"/>
                <a:ea typeface="+mj-ea"/>
                <a:cs typeface="+mj-cs"/>
              </a:rPr>
              <a:t>Two-Mile from Atayala Peak</a:t>
            </a:r>
          </a:p>
        </p:txBody>
      </p:sp>
      <p:pic>
        <p:nvPicPr>
          <p:cNvPr id="2" name="Picture 2" descr="Final Report1.jpg">
            <a:extLst>
              <a:ext uri="{FF2B5EF4-FFF2-40B4-BE49-F238E27FC236}">
                <a16:creationId xmlns:a16="http://schemas.microsoft.com/office/drawing/2014/main" id="{0ED510B9-668B-D758-F4AD-BA6A5027D7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4571990"/>
          </a:xfrm>
          <a:prstGeom prst="rect">
            <a:avLst/>
          </a:prstGeom>
        </p:spPr>
      </p:pic>
    </p:spTree>
    <p:extLst>
      <p:ext uri="{BB962C8B-B14F-4D97-AF65-F5344CB8AC3E}">
        <p14:creationId xmlns:p14="http://schemas.microsoft.com/office/powerpoint/2010/main" val="3642631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ngineering drawing&#10;&#10;Description automatically generated with low confidence">
            <a:extLst>
              <a:ext uri="{FF2B5EF4-FFF2-40B4-BE49-F238E27FC236}">
                <a16:creationId xmlns:a16="http://schemas.microsoft.com/office/drawing/2014/main" id="{DF96FB22-B4F6-286D-3AB6-6E923A8DE9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377833" cy="6857990"/>
          </a:xfrm>
          <a:prstGeom prst="rect">
            <a:avLst/>
          </a:prstGeom>
        </p:spPr>
      </p:pic>
    </p:spTree>
    <p:extLst>
      <p:ext uri="{BB962C8B-B14F-4D97-AF65-F5344CB8AC3E}">
        <p14:creationId xmlns:p14="http://schemas.microsoft.com/office/powerpoint/2010/main" val="569829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D929C2-5F3C-F90C-F36B-EA133AF362E7}"/>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Earliest evidence of Humans in NM </a:t>
            </a:r>
          </a:p>
        </p:txBody>
      </p:sp>
      <p:pic>
        <p:nvPicPr>
          <p:cNvPr id="5" name="Content Placeholder 4">
            <a:extLst>
              <a:ext uri="{FF2B5EF4-FFF2-40B4-BE49-F238E27FC236}">
                <a16:creationId xmlns:a16="http://schemas.microsoft.com/office/drawing/2014/main" id="{5CE37596-475C-2D8D-B20F-F3FE38F34E7B}"/>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C6AB332B-C819-5461-3402-347CD64FE37E}"/>
              </a:ext>
            </a:extLst>
          </p:cNvPr>
          <p:cNvSpPr>
            <a:spLocks noGrp="1"/>
          </p:cNvSpPr>
          <p:nvPr>
            <p:ph sz="half" idx="2"/>
          </p:nvPr>
        </p:nvSpPr>
        <p:spPr>
          <a:xfrm>
            <a:off x="8029319" y="917725"/>
            <a:ext cx="3424739" cy="4852362"/>
          </a:xfrm>
        </p:spPr>
        <p:txBody>
          <a:bodyPr vert="horz" lIns="45720" tIns="45720" rIns="45720" bIns="45720" rtlCol="0" anchor="ctr">
            <a:normAutofit/>
          </a:bodyPr>
          <a:lstStyle/>
          <a:p>
            <a:r>
              <a:rPr lang="en-US" b="0" i="0">
                <a:solidFill>
                  <a:srgbClr val="FFFFFF"/>
                </a:solidFill>
                <a:effectLst/>
              </a:rPr>
              <a:t>made between 23,000 and 21,000 years ago along the shores of an ice age lake that once filled the Tularosa Basin in south-central New Mexico, in what is now White Sands National Park. This finding fundamentally changes the timeline on North American human habitation – turning back the clock of human arrival in the Americas nearly 10,000 years. </a:t>
            </a:r>
            <a:endParaRPr lang="en-US">
              <a:solidFill>
                <a:srgbClr val="FFFFFF"/>
              </a:solidFill>
            </a:endParaRPr>
          </a:p>
        </p:txBody>
      </p:sp>
    </p:spTree>
    <p:extLst>
      <p:ext uri="{BB962C8B-B14F-4D97-AF65-F5344CB8AC3E}">
        <p14:creationId xmlns:p14="http://schemas.microsoft.com/office/powerpoint/2010/main" val="117090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EE4C78-E7A8-43E0-9EE4-A34FF4D7F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6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3626AA-8939-3AB3-F611-04B434A105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FF431D5F-69CA-49D3-9F7E-5B0001226F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344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F5165F-8ADF-D87E-2AB8-3674A306E0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6875" b="6594"/>
          <a:stretch/>
        </p:blipFill>
        <p:spPr>
          <a:xfrm>
            <a:off x="20" y="10"/>
            <a:ext cx="12191980" cy="6857990"/>
          </a:xfrm>
          <a:prstGeom prst="rect">
            <a:avLst/>
          </a:prstGeom>
        </p:spPr>
      </p:pic>
    </p:spTree>
    <p:extLst>
      <p:ext uri="{BB962C8B-B14F-4D97-AF65-F5344CB8AC3E}">
        <p14:creationId xmlns:p14="http://schemas.microsoft.com/office/powerpoint/2010/main" val="33128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d building">
            <a:extLst>
              <a:ext uri="{FF2B5EF4-FFF2-40B4-BE49-F238E27FC236}">
                <a16:creationId xmlns:a16="http://schemas.microsoft.com/office/drawing/2014/main" id="{348C418A-9D6F-1341-E160-FE6747EE08FB}"/>
              </a:ext>
            </a:extLst>
          </p:cNvPr>
          <p:cNvPicPr>
            <a:picLocks noChangeAspect="1"/>
          </p:cNvPicPr>
          <p:nvPr/>
        </p:nvPicPr>
        <p:blipFill rotWithShape="1">
          <a:blip r:embed="rId2" cstate="email">
            <a:duotone>
              <a:schemeClr val="bg2">
                <a:shade val="45000"/>
                <a:satMod val="135000"/>
              </a:schemeClr>
              <a:prstClr val="white"/>
            </a:duotone>
            <a:alphaModFix amt="35000"/>
            <a:extLst>
              <a:ext uri="{28A0092B-C50C-407E-A947-70E740481C1C}">
                <a14:useLocalDpi xmlns:a14="http://schemas.microsoft.com/office/drawing/2010/main"/>
              </a:ext>
            </a:extLst>
          </a:blip>
          <a:srcRect r="-1" b="-1"/>
          <a:stretch/>
        </p:blipFill>
        <p:spPr>
          <a:xfrm>
            <a:off x="20" y="-1"/>
            <a:ext cx="12188932" cy="6858000"/>
          </a:xfrm>
          <a:prstGeom prst="rect">
            <a:avLst/>
          </a:prstGeom>
        </p:spPr>
      </p:pic>
      <p:sp>
        <p:nvSpPr>
          <p:cNvPr id="2" name="Title 1">
            <a:extLst>
              <a:ext uri="{FF2B5EF4-FFF2-40B4-BE49-F238E27FC236}">
                <a16:creationId xmlns:a16="http://schemas.microsoft.com/office/drawing/2014/main" id="{F15B7374-CE49-D5EE-3EB2-CC799BA86722}"/>
              </a:ext>
            </a:extLst>
          </p:cNvPr>
          <p:cNvSpPr>
            <a:spLocks noGrp="1"/>
          </p:cNvSpPr>
          <p:nvPr>
            <p:ph type="title"/>
          </p:nvPr>
        </p:nvSpPr>
        <p:spPr>
          <a:xfrm>
            <a:off x="643467" y="643467"/>
            <a:ext cx="3684437" cy="5571066"/>
          </a:xfrm>
        </p:spPr>
        <p:txBody>
          <a:bodyPr>
            <a:normAutofit/>
          </a:bodyPr>
          <a:lstStyle/>
          <a:p>
            <a:pPr algn="r"/>
            <a:r>
              <a:rPr lang="en-US" dirty="0"/>
              <a:t>Things Really start rolling</a:t>
            </a:r>
          </a:p>
        </p:txBody>
      </p:sp>
      <p:cxnSp>
        <p:nvCxnSpPr>
          <p:cNvPr id="18" name="Straight Connector 17">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45"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DC8C74-A3FC-0D72-370E-C89BC8C3B2F2}"/>
              </a:ext>
            </a:extLst>
          </p:cNvPr>
          <p:cNvSpPr>
            <a:spLocks noGrp="1"/>
          </p:cNvSpPr>
          <p:nvPr>
            <p:ph idx="1"/>
          </p:nvPr>
        </p:nvSpPr>
        <p:spPr>
          <a:xfrm>
            <a:off x="4971371" y="643467"/>
            <a:ext cx="6574112" cy="5571066"/>
          </a:xfrm>
        </p:spPr>
        <p:txBody>
          <a:bodyPr anchor="ctr">
            <a:normAutofit/>
          </a:bodyPr>
          <a:lstStyle/>
          <a:p>
            <a:r>
              <a:rPr lang="en-US" dirty="0"/>
              <a:t>1880 a coal gas works built and gas company (incorporated 1894</a:t>
            </a:r>
          </a:p>
          <a:p>
            <a:r>
              <a:rPr lang="en-US" dirty="0"/>
              <a:t>Dismantled 1897)</a:t>
            </a:r>
          </a:p>
          <a:p>
            <a:r>
              <a:rPr lang="en-US" dirty="0"/>
              <a:t>1882 original water company buys assets back</a:t>
            </a:r>
          </a:p>
          <a:p>
            <a:r>
              <a:rPr lang="en-US" dirty="0"/>
              <a:t>1891 Municipal Investment company of Chicago buys all water assets.</a:t>
            </a:r>
          </a:p>
          <a:p>
            <a:r>
              <a:rPr lang="en-US" dirty="0"/>
              <a:t>The water company builds Two-mile dam (compacted by goats)</a:t>
            </a:r>
          </a:p>
          <a:p>
            <a:r>
              <a:rPr lang="en-US" dirty="0"/>
              <a:t>SF Gas and electric in 1894 starts supplying 25kw steam generated of electricity to downtown businesses.</a:t>
            </a:r>
          </a:p>
          <a:p>
            <a:r>
              <a:rPr lang="en-US" dirty="0"/>
              <a:t>The Same year the Hydroelectric plant was built</a:t>
            </a:r>
          </a:p>
        </p:txBody>
      </p:sp>
    </p:spTree>
    <p:extLst>
      <p:ext uri="{BB962C8B-B14F-4D97-AF65-F5344CB8AC3E}">
        <p14:creationId xmlns:p14="http://schemas.microsoft.com/office/powerpoint/2010/main" val="107392102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476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FE6B69-6B80-A433-9C17-5FFAA4D403DC}"/>
              </a:ext>
            </a:extLst>
          </p:cNvPr>
          <p:cNvSpPr>
            <a:spLocks noGrp="1"/>
          </p:cNvSpPr>
          <p:nvPr>
            <p:ph type="title"/>
          </p:nvPr>
        </p:nvSpPr>
        <p:spPr>
          <a:xfrm>
            <a:off x="1024128" y="585216"/>
            <a:ext cx="6007027" cy="1499616"/>
          </a:xfrm>
        </p:spPr>
        <p:txBody>
          <a:bodyPr>
            <a:normAutofit/>
          </a:bodyPr>
          <a:lstStyle/>
          <a:p>
            <a:r>
              <a:rPr lang="en-US">
                <a:solidFill>
                  <a:srgbClr val="FFFFFF"/>
                </a:solidFill>
              </a:rPr>
              <a:t>Water works </a:t>
            </a:r>
          </a:p>
        </p:txBody>
      </p:sp>
      <p:cxnSp>
        <p:nvCxnSpPr>
          <p:cNvPr id="14" name="Straight Connector 10">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05B6D59-99D1-9F3B-8BAD-3C664CB48C00}"/>
              </a:ext>
            </a:extLst>
          </p:cNvPr>
          <p:cNvSpPr>
            <a:spLocks noGrp="1"/>
          </p:cNvSpPr>
          <p:nvPr>
            <p:ph idx="1"/>
          </p:nvPr>
        </p:nvSpPr>
        <p:spPr>
          <a:xfrm>
            <a:off x="1024128" y="2286000"/>
            <a:ext cx="6007027" cy="4023360"/>
          </a:xfrm>
        </p:spPr>
        <p:txBody>
          <a:bodyPr>
            <a:normAutofit/>
          </a:bodyPr>
          <a:lstStyle/>
          <a:p>
            <a:r>
              <a:rPr lang="en-US" dirty="0">
                <a:solidFill>
                  <a:srgbClr val="FFFFFF"/>
                </a:solidFill>
              </a:rPr>
              <a:t>1894 hydro plant is completed </a:t>
            </a:r>
          </a:p>
          <a:p>
            <a:r>
              <a:rPr lang="en-US" dirty="0">
                <a:solidFill>
                  <a:srgbClr val="FFFFFF"/>
                </a:solidFill>
              </a:rPr>
              <a:t>Two peloton water wheels drive a belt drive electric generator putting out 100kw </a:t>
            </a:r>
          </a:p>
          <a:p>
            <a:r>
              <a:rPr lang="en-US" dirty="0">
                <a:solidFill>
                  <a:srgbClr val="FFFFFF"/>
                </a:solidFill>
              </a:rPr>
              <a:t>Water was discharged into settling reservoirs that still exist today</a:t>
            </a:r>
          </a:p>
          <a:p>
            <a:r>
              <a:rPr lang="en-US" dirty="0">
                <a:solidFill>
                  <a:srgbClr val="FFFFFF"/>
                </a:solidFill>
              </a:rPr>
              <a:t>A small reservoir was built, </a:t>
            </a:r>
            <a:r>
              <a:rPr lang="en-US" dirty="0" err="1">
                <a:solidFill>
                  <a:srgbClr val="FFFFFF"/>
                </a:solidFill>
              </a:rPr>
              <a:t>Tayala</a:t>
            </a:r>
            <a:r>
              <a:rPr lang="en-US" dirty="0">
                <a:solidFill>
                  <a:srgbClr val="FFFFFF"/>
                </a:solidFill>
              </a:rPr>
              <a:t> Hill, to provide head pressure to the plant an was fed via pipe from two-mile.</a:t>
            </a:r>
          </a:p>
          <a:p>
            <a:r>
              <a:rPr lang="en-US" dirty="0">
                <a:solidFill>
                  <a:srgbClr val="FFFFFF"/>
                </a:solidFill>
              </a:rPr>
              <a:t>Power the following Year</a:t>
            </a:r>
          </a:p>
        </p:txBody>
      </p:sp>
      <p:pic>
        <p:nvPicPr>
          <p:cNvPr id="15" name="Picture 4" descr="Blue painted factory">
            <a:extLst>
              <a:ext uri="{FF2B5EF4-FFF2-40B4-BE49-F238E27FC236}">
                <a16:creationId xmlns:a16="http://schemas.microsoft.com/office/drawing/2014/main" id="{3C04E1A9-482F-0848-9D37-FA36C86FDB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7552266" y="10"/>
            <a:ext cx="4639734" cy="6857990"/>
          </a:xfrm>
          <a:prstGeom prst="rect">
            <a:avLst/>
          </a:prstGeom>
        </p:spPr>
      </p:pic>
    </p:spTree>
    <p:extLst>
      <p:ext uri="{BB962C8B-B14F-4D97-AF65-F5344CB8AC3E}">
        <p14:creationId xmlns:p14="http://schemas.microsoft.com/office/powerpoint/2010/main" val="2495945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hydro build.jpg">
            <a:extLst>
              <a:ext uri="{FF2B5EF4-FFF2-40B4-BE49-F238E27FC236}">
                <a16:creationId xmlns:a16="http://schemas.microsoft.com/office/drawing/2014/main" id="{F85A5F89-C53F-DED3-2B7B-A730B60CD5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775801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BB1A71-1D39-43C5-A56A-38D33A405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B47B34BC-E57A-0032-27C0-5F8D0A4907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643467" y="643467"/>
            <a:ext cx="10905066" cy="5571066"/>
          </a:xfrm>
          <a:prstGeom prst="rect">
            <a:avLst/>
          </a:prstGeom>
        </p:spPr>
      </p:pic>
    </p:spTree>
    <p:extLst>
      <p:ext uri="{BB962C8B-B14F-4D97-AF65-F5344CB8AC3E}">
        <p14:creationId xmlns:p14="http://schemas.microsoft.com/office/powerpoint/2010/main" val="57485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BB43F81-13AF-5FD1-6D8A-1A91B8BFDA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4FE1B9C8-0443-4506-BBD6-3AF8DE46D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50D5ABE-13BC-C7CD-70A5-F14326001D5D}"/>
              </a:ext>
            </a:extLst>
          </p:cNvPr>
          <p:cNvSpPr txBox="1"/>
          <p:nvPr/>
        </p:nvSpPr>
        <p:spPr>
          <a:xfrm>
            <a:off x="457200" y="4960137"/>
            <a:ext cx="7772400" cy="146304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defTabSz="914400">
              <a:lnSpc>
                <a:spcPct val="80000"/>
              </a:lnSpc>
              <a:spcBef>
                <a:spcPct val="0"/>
              </a:spcBef>
              <a:spcAft>
                <a:spcPts val="600"/>
              </a:spcAft>
            </a:pPr>
            <a:r>
              <a:rPr lang="en-US" sz="5000" kern="1200" cap="all" spc="200" baseline="0" dirty="0">
                <a:solidFill>
                  <a:schemeClr val="tx1">
                    <a:lumMod val="95000"/>
                    <a:lumOff val="5000"/>
                  </a:schemeClr>
                </a:solidFill>
                <a:latin typeface="+mj-lt"/>
                <a:ea typeface="+mj-ea"/>
                <a:cs typeface="+mj-cs"/>
              </a:rPr>
              <a:t>Showing Tayala Hill reservoir </a:t>
            </a:r>
          </a:p>
        </p:txBody>
      </p:sp>
      <p:cxnSp>
        <p:nvCxnSpPr>
          <p:cNvPr id="16" name="Straight Connector 15">
            <a:extLst>
              <a:ext uri="{FF2B5EF4-FFF2-40B4-BE49-F238E27FC236}">
                <a16:creationId xmlns:a16="http://schemas.microsoft.com/office/drawing/2014/main" id="{354C29FE-6D99-4083-90D8-9683EA5D4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713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47F247E-B679-44E9-93C2-B2DD5EFB2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EE15661-B0F2-42AE-A75B-0999B2CF5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2744" y="484632"/>
            <a:ext cx="8948150" cy="588091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473CD67-E9DB-FEFA-F561-3831AA4A26EB}"/>
              </a:ext>
            </a:extLst>
          </p:cNvPr>
          <p:cNvSpPr>
            <a:spLocks noGrp="1"/>
          </p:cNvSpPr>
          <p:nvPr>
            <p:ph type="title"/>
          </p:nvPr>
        </p:nvSpPr>
        <p:spPr>
          <a:xfrm>
            <a:off x="3469327" y="788416"/>
            <a:ext cx="7923264" cy="1499616"/>
          </a:xfrm>
        </p:spPr>
        <p:txBody>
          <a:bodyPr>
            <a:normAutofit/>
          </a:bodyPr>
          <a:lstStyle/>
          <a:p>
            <a:r>
              <a:rPr lang="en-US" dirty="0">
                <a:solidFill>
                  <a:srgbClr val="FFFFFF"/>
                </a:solidFill>
              </a:rPr>
              <a:t>Early to mid- Nineteenth Century</a:t>
            </a:r>
          </a:p>
        </p:txBody>
      </p:sp>
      <p:sp>
        <p:nvSpPr>
          <p:cNvPr id="28" name="Rectangle 27">
            <a:extLst>
              <a:ext uri="{FF2B5EF4-FFF2-40B4-BE49-F238E27FC236}">
                <a16:creationId xmlns:a16="http://schemas.microsoft.com/office/drawing/2014/main" id="{354706C1-38B7-4C23-8749-906CB0DC8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152" y="484632"/>
            <a:ext cx="2128933"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CD161189-7A5B-4B2B-93DC-7771029947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07198" y="1029524"/>
            <a:ext cx="0" cy="914400"/>
          </a:xfrm>
          <a:prstGeom prst="line">
            <a:avLst/>
          </a:prstGeom>
          <a:ln w="19050">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78431B3-620A-EC90-001B-E37E4C332C89}"/>
              </a:ext>
            </a:extLst>
          </p:cNvPr>
          <p:cNvSpPr>
            <a:spLocks noGrp="1"/>
          </p:cNvSpPr>
          <p:nvPr>
            <p:ph idx="1"/>
          </p:nvPr>
        </p:nvSpPr>
        <p:spPr>
          <a:xfrm>
            <a:off x="3469327" y="2489202"/>
            <a:ext cx="7923264" cy="3554614"/>
          </a:xfrm>
        </p:spPr>
        <p:txBody>
          <a:bodyPr>
            <a:normAutofit/>
          </a:bodyPr>
          <a:lstStyle/>
          <a:p>
            <a:r>
              <a:rPr lang="en-US" sz="1000">
                <a:solidFill>
                  <a:srgbClr val="FFFFFF"/>
                </a:solidFill>
              </a:rPr>
              <a:t>1900	Santa Fe Water and Light Company formed.  Takes over franchise from troubled Santa Fe Water &amp; Improvement Co.</a:t>
            </a:r>
          </a:p>
          <a:p>
            <a:r>
              <a:rPr lang="en-US" sz="1000">
                <a:solidFill>
                  <a:srgbClr val="FFFFFF"/>
                </a:solidFill>
              </a:rPr>
              <a:t>1914	2961 AF municipal diversion = 222 gpcd</a:t>
            </a:r>
          </a:p>
          <a:p>
            <a:r>
              <a:rPr lang="en-US" sz="1000">
                <a:solidFill>
                  <a:srgbClr val="FFFFFF"/>
                </a:solidFill>
              </a:rPr>
              <a:t>1913 - 1918	Average SF River flow of 7987 AF/yr</a:t>
            </a:r>
          </a:p>
          <a:p>
            <a:r>
              <a:rPr lang="en-US" sz="1000">
                <a:solidFill>
                  <a:srgbClr val="FFFFFF"/>
                </a:solidFill>
              </a:rPr>
              <a:t>1918	38 ditches serving 2262 acres irrigable. 1267 actually irrigated.</a:t>
            </a:r>
          </a:p>
          <a:p>
            <a:r>
              <a:rPr lang="en-US" sz="1000">
                <a:solidFill>
                  <a:srgbClr val="FFFFFF"/>
                </a:solidFill>
              </a:rPr>
              <a:t>1925	First water meters installed due to dry year</a:t>
            </a:r>
          </a:p>
          <a:p>
            <a:r>
              <a:rPr lang="en-US" sz="1000">
                <a:solidFill>
                  <a:srgbClr val="FFFFFF"/>
                </a:solidFill>
              </a:rPr>
              <a:t>1926	Federal Light &amp; Traction Co. of New York takes over system and incorporates New Mexico Power Co. as new Utility.</a:t>
            </a:r>
          </a:p>
          <a:p>
            <a:r>
              <a:rPr lang="en-US" sz="1000">
                <a:solidFill>
                  <a:srgbClr val="FFFFFF"/>
                </a:solidFill>
              </a:rPr>
              <a:t>1926	Granit Point Dam completed. 561 AF Capacity</a:t>
            </a:r>
          </a:p>
          <a:p>
            <a:r>
              <a:rPr lang="en-US" sz="1000">
                <a:solidFill>
                  <a:srgbClr val="FFFFFF"/>
                </a:solidFill>
              </a:rPr>
              <a:t>1926	NM Power Company filed formal application for 3500 AF from SF River. No protests!</a:t>
            </a:r>
          </a:p>
          <a:p>
            <a:r>
              <a:rPr lang="en-US" sz="1000">
                <a:solidFill>
                  <a:srgbClr val="FFFFFF"/>
                </a:solidFill>
              </a:rPr>
              <a:t>1935	Granite Point Dam expanded to 651 AF.</a:t>
            </a:r>
          </a:p>
          <a:p>
            <a:r>
              <a:rPr lang="en-US" sz="1000">
                <a:solidFill>
                  <a:srgbClr val="FFFFFF"/>
                </a:solidFill>
              </a:rPr>
              <a:t>1942	Four Mile Dam (Nichols) completed.  Capacity 776.4 AF</a:t>
            </a:r>
          </a:p>
          <a:p>
            <a:r>
              <a:rPr lang="en-US" sz="1000">
                <a:solidFill>
                  <a:srgbClr val="FFFFFF"/>
                </a:solidFill>
              </a:rPr>
              <a:t>1946	Granite Point Dam expanded to 2908 AF and renamed McClure.</a:t>
            </a:r>
          </a:p>
          <a:p>
            <a:endParaRPr lang="en-US" sz="1000">
              <a:solidFill>
                <a:srgbClr val="FFFFFF"/>
              </a:solidFill>
            </a:endParaRPr>
          </a:p>
        </p:txBody>
      </p:sp>
    </p:spTree>
    <p:extLst>
      <p:ext uri="{BB962C8B-B14F-4D97-AF65-F5344CB8AC3E}">
        <p14:creationId xmlns:p14="http://schemas.microsoft.com/office/powerpoint/2010/main" val="301146443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545F7978-03C1-4933-3E44-FA4B6E35700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4FE1B9C8-0443-4506-BBD6-3AF8DE46D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BB1200-3423-4107-BB38-7C02729DA1CE}"/>
              </a:ext>
            </a:extLst>
          </p:cNvPr>
          <p:cNvSpPr txBox="1"/>
          <p:nvPr/>
        </p:nvSpPr>
        <p:spPr>
          <a:xfrm>
            <a:off x="457200" y="4960137"/>
            <a:ext cx="7772400" cy="146304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defTabSz="914400">
              <a:lnSpc>
                <a:spcPct val="80000"/>
              </a:lnSpc>
              <a:spcBef>
                <a:spcPct val="0"/>
              </a:spcBef>
              <a:spcAft>
                <a:spcPts val="600"/>
              </a:spcAft>
            </a:pPr>
            <a:r>
              <a:rPr lang="en-US" sz="5000" kern="1200" cap="all" spc="200" baseline="0" dirty="0">
                <a:solidFill>
                  <a:schemeClr val="tx1">
                    <a:lumMod val="95000"/>
                    <a:lumOff val="5000"/>
                  </a:schemeClr>
                </a:solidFill>
                <a:latin typeface="+mj-lt"/>
                <a:ea typeface="+mj-ea"/>
                <a:cs typeface="+mj-cs"/>
              </a:rPr>
              <a:t>Granite Point, 1929</a:t>
            </a:r>
          </a:p>
        </p:txBody>
      </p:sp>
      <p:cxnSp>
        <p:nvCxnSpPr>
          <p:cNvPr id="18" name="Straight Connector 17">
            <a:extLst>
              <a:ext uri="{FF2B5EF4-FFF2-40B4-BE49-F238E27FC236}">
                <a16:creationId xmlns:a16="http://schemas.microsoft.com/office/drawing/2014/main" id="{354C29FE-6D99-4083-90D8-9683EA5D4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82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16EE1E9A-F537-8154-979F-CFA405624C9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CC1CA635-2D9C-4E3E-820F-5FE35AC14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extBox 2">
            <a:extLst>
              <a:ext uri="{FF2B5EF4-FFF2-40B4-BE49-F238E27FC236}">
                <a16:creationId xmlns:a16="http://schemas.microsoft.com/office/drawing/2014/main" id="{F86EE67B-9BEC-8B2D-D1E1-25C9705BA3FD}"/>
              </a:ext>
            </a:extLst>
          </p:cNvPr>
          <p:cNvSpPr txBox="1"/>
          <p:nvPr/>
        </p:nvSpPr>
        <p:spPr>
          <a:xfrm>
            <a:off x="457200" y="4960137"/>
            <a:ext cx="7772400" cy="146304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defTabSz="914400">
              <a:lnSpc>
                <a:spcPct val="80000"/>
              </a:lnSpc>
              <a:spcBef>
                <a:spcPct val="0"/>
              </a:spcBef>
              <a:spcAft>
                <a:spcPts val="600"/>
              </a:spcAft>
            </a:pPr>
            <a:r>
              <a:rPr lang="en-US" sz="5000" kern="1200" cap="all" spc="200" baseline="0">
                <a:solidFill>
                  <a:srgbClr val="FFFFFF"/>
                </a:solidFill>
                <a:latin typeface="+mj-lt"/>
                <a:ea typeface="+mj-ea"/>
                <a:cs typeface="+mj-cs"/>
              </a:rPr>
              <a:t>Granite Point/ McClure Renovations, 1947</a:t>
            </a:r>
          </a:p>
        </p:txBody>
      </p:sp>
      <p:cxnSp>
        <p:nvCxnSpPr>
          <p:cNvPr id="16" name="Straight Connector 15">
            <a:extLst>
              <a:ext uri="{FF2B5EF4-FFF2-40B4-BE49-F238E27FC236}">
                <a16:creationId xmlns:a16="http://schemas.microsoft.com/office/drawing/2014/main" id="{E0E62FBC-456F-48AE-91ED-3956405D76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0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B8E572-2CE6-4185-BC38-989024BC0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99885A-8D21-94F4-2F75-133E913D760F}"/>
              </a:ext>
            </a:extLst>
          </p:cNvPr>
          <p:cNvSpPr>
            <a:spLocks noGrp="1"/>
          </p:cNvSpPr>
          <p:nvPr>
            <p:ph type="title"/>
          </p:nvPr>
        </p:nvSpPr>
        <p:spPr>
          <a:xfrm>
            <a:off x="1024128" y="585216"/>
            <a:ext cx="9720072" cy="1499616"/>
          </a:xfrm>
        </p:spPr>
        <p:txBody>
          <a:bodyPr>
            <a:normAutofit/>
          </a:bodyPr>
          <a:lstStyle/>
          <a:p>
            <a:r>
              <a:rPr lang="en-US" dirty="0"/>
              <a:t>The arrival of Corn (and water management)</a:t>
            </a:r>
          </a:p>
        </p:txBody>
      </p:sp>
      <p:cxnSp>
        <p:nvCxnSpPr>
          <p:cNvPr id="12" name="Straight Connector 11">
            <a:extLst>
              <a:ext uri="{FF2B5EF4-FFF2-40B4-BE49-F238E27FC236}">
                <a16:creationId xmlns:a16="http://schemas.microsoft.com/office/drawing/2014/main" id="{75415567-45D9-4FB5-B020-6FAD77889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6F2929F-EB3C-C161-04AC-CD033ABFF7F7}"/>
              </a:ext>
            </a:extLst>
          </p:cNvPr>
          <p:cNvSpPr>
            <a:spLocks noGrp="1"/>
          </p:cNvSpPr>
          <p:nvPr>
            <p:ph idx="1"/>
          </p:nvPr>
        </p:nvSpPr>
        <p:spPr>
          <a:xfrm>
            <a:off x="1024128" y="2286000"/>
            <a:ext cx="9720073" cy="4023360"/>
          </a:xfrm>
        </p:spPr>
        <p:txBody>
          <a:bodyPr>
            <a:normAutofit/>
          </a:bodyPr>
          <a:lstStyle/>
          <a:p>
            <a:r>
              <a:rPr lang="en-US" b="0" i="0" dirty="0">
                <a:effectLst/>
                <a:latin typeface="Roboto" panose="020B0604020202020204" pitchFamily="2" charset="0"/>
              </a:rPr>
              <a:t>was first introduced into the southwestern U.S. from Mexico through highland corridors along the Sierra Madre Mountains and first appeared in New Mexico or </a:t>
            </a:r>
            <a:r>
              <a:rPr lang="en-US" dirty="0">
                <a:latin typeface="Roboto" panose="020B0604020202020204" pitchFamily="2" charset="0"/>
              </a:rPr>
              <a:t>Arizona(Mogollon Highlands and Rim</a:t>
            </a:r>
            <a:r>
              <a:rPr lang="en-US" b="0" i="0" dirty="0">
                <a:effectLst/>
                <a:latin typeface="Roboto" panose="020B0604020202020204" pitchFamily="2" charset="0"/>
              </a:rPr>
              <a:t> some</a:t>
            </a:r>
            <a:r>
              <a:rPr lang="en-US" b="1" i="0" dirty="0">
                <a:effectLst/>
                <a:latin typeface="Roboto" panose="020B0604020202020204" pitchFamily="2" charset="0"/>
              </a:rPr>
              <a:t> 4,000 years ago (2500 BC)</a:t>
            </a:r>
            <a:r>
              <a:rPr lang="en-US" b="0" i="0" dirty="0">
                <a:effectLst/>
                <a:latin typeface="Roboto" panose="020B0604020202020204" pitchFamily="2" charset="0"/>
              </a:rPr>
              <a:t>.</a:t>
            </a:r>
          </a:p>
          <a:p>
            <a:r>
              <a:rPr lang="en-US" dirty="0">
                <a:latin typeface="Roboto" panose="020B0604020202020204" pitchFamily="2" charset="0"/>
              </a:rPr>
              <a:t>Although there is clear evidence of farming little is known about prehistoric irrigation and water management practices in NM. Current archaeological research is helping define pre-historic agricultural practices including identifying grid gardens, gravel/ mulch fields, and early irrigation canals.  There is also evidence from Arizona that the </a:t>
            </a:r>
            <a:r>
              <a:rPr lang="en-US" dirty="0" err="1">
                <a:latin typeface="Roboto" panose="020B0604020202020204" pitchFamily="2" charset="0"/>
              </a:rPr>
              <a:t>Hohokom</a:t>
            </a:r>
            <a:r>
              <a:rPr lang="en-US" dirty="0">
                <a:latin typeface="Roboto" panose="020B0604020202020204" pitchFamily="2" charset="0"/>
              </a:rPr>
              <a:t> were building large earth works and canals between 600 and 700 AD. </a:t>
            </a:r>
          </a:p>
          <a:p>
            <a:r>
              <a:rPr lang="en-US" dirty="0">
                <a:latin typeface="Roboto" panose="020B0604020202020204" pitchFamily="2" charset="0"/>
              </a:rPr>
              <a:t>Coincides with the beginning of the Pueblo Period. </a:t>
            </a:r>
            <a:endParaRPr lang="en-US" dirty="0"/>
          </a:p>
        </p:txBody>
      </p:sp>
    </p:spTree>
    <p:extLst>
      <p:ext uri="{BB962C8B-B14F-4D97-AF65-F5344CB8AC3E}">
        <p14:creationId xmlns:p14="http://schemas.microsoft.com/office/powerpoint/2010/main" val="7776819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186199-902C-9C22-BEDB-3C6558444F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92856"/>
            <a:ext cx="12192000" cy="5472287"/>
          </a:xfrm>
          <a:prstGeom prst="rect">
            <a:avLst/>
          </a:prstGeom>
        </p:spPr>
      </p:pic>
    </p:spTree>
    <p:extLst>
      <p:ext uri="{BB962C8B-B14F-4D97-AF65-F5344CB8AC3E}">
        <p14:creationId xmlns:p14="http://schemas.microsoft.com/office/powerpoint/2010/main" val="3800752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C23416DF-B283-4D9F-A625-146552CA9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5">
            <a:extLst>
              <a:ext uri="{FF2B5EF4-FFF2-40B4-BE49-F238E27FC236}">
                <a16:creationId xmlns:a16="http://schemas.microsoft.com/office/drawing/2014/main" id="{73834904-4D9B-41F7-8DA6-0709FD9F7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12">
            <a:extLst>
              <a:ext uri="{FF2B5EF4-FFF2-40B4-BE49-F238E27FC236}">
                <a16:creationId xmlns:a16="http://schemas.microsoft.com/office/drawing/2014/main" id="{C00D1207-ECAF-48E9-8834-2CE4D2198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14">
            <a:extLst>
              <a:ext uri="{FF2B5EF4-FFF2-40B4-BE49-F238E27FC236}">
                <a16:creationId xmlns:a16="http://schemas.microsoft.com/office/drawing/2014/main" id="{1D2E3C52-528A-4049-BCAA-5460756B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extBox 3">
            <a:extLst>
              <a:ext uri="{FF2B5EF4-FFF2-40B4-BE49-F238E27FC236}">
                <a16:creationId xmlns:a16="http://schemas.microsoft.com/office/drawing/2014/main" id="{676DD93B-FB33-E3E8-AE12-82BA2F1216CB}"/>
              </a:ext>
            </a:extLst>
          </p:cNvPr>
          <p:cNvSpPr txBox="1"/>
          <p:nvPr/>
        </p:nvSpPr>
        <p:spPr>
          <a:xfrm>
            <a:off x="457200" y="4960137"/>
            <a:ext cx="7772400" cy="146304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defTabSz="914400">
              <a:lnSpc>
                <a:spcPct val="80000"/>
              </a:lnSpc>
              <a:spcBef>
                <a:spcPct val="0"/>
              </a:spcBef>
              <a:spcAft>
                <a:spcPts val="600"/>
              </a:spcAft>
            </a:pPr>
            <a:r>
              <a:rPr lang="en-US" sz="5000" cap="all" spc="200">
                <a:solidFill>
                  <a:srgbClr val="FFFFFF"/>
                </a:solidFill>
                <a:latin typeface="+mj-lt"/>
                <a:ea typeface="+mj-ea"/>
                <a:cs typeface="+mj-cs"/>
              </a:rPr>
              <a:t>Construction of Nichols or Four Mile Dam, 1942</a:t>
            </a:r>
          </a:p>
        </p:txBody>
      </p:sp>
      <p:sp useBgFill="1">
        <p:nvSpPr>
          <p:cNvPr id="12" name="Rectangle 16">
            <a:extLst>
              <a:ext uri="{FF2B5EF4-FFF2-40B4-BE49-F238E27FC236}">
                <a16:creationId xmlns:a16="http://schemas.microsoft.com/office/drawing/2014/main" id="{CD5B542C-8183-4445-AF4D-B23AAE329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D479AC69-C604-9E92-18A9-C2277D166E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632" y="654873"/>
            <a:ext cx="5369052" cy="3261698"/>
          </a:xfrm>
          <a:prstGeom prst="rect">
            <a:avLst/>
          </a:prstGeom>
        </p:spPr>
      </p:pic>
      <p:cxnSp>
        <p:nvCxnSpPr>
          <p:cNvPr id="19" name="Straight Connector 18">
            <a:extLst>
              <a:ext uri="{FF2B5EF4-FFF2-40B4-BE49-F238E27FC236}">
                <a16:creationId xmlns:a16="http://schemas.microsoft.com/office/drawing/2014/main" id="{84ED9B5A-5577-4CA5-97AA-0E5E2EA975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60141" y="822682"/>
            <a:ext cx="0" cy="292608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6A733603-EBD4-559B-10CF-94ACB0BF30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8316" y="593249"/>
            <a:ext cx="5341140" cy="3384947"/>
          </a:xfrm>
          <a:prstGeom prst="rect">
            <a:avLst/>
          </a:prstGeom>
        </p:spPr>
      </p:pic>
      <p:cxnSp>
        <p:nvCxnSpPr>
          <p:cNvPr id="21" name="Straight Connector 20">
            <a:extLst>
              <a:ext uri="{FF2B5EF4-FFF2-40B4-BE49-F238E27FC236}">
                <a16:creationId xmlns:a16="http://schemas.microsoft.com/office/drawing/2014/main" id="{2724283B-587C-4A0E-A50E-B8914975B4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79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52A81-A158-367A-9ABC-38C801321A45}"/>
              </a:ext>
            </a:extLst>
          </p:cNvPr>
          <p:cNvSpPr>
            <a:spLocks noGrp="1"/>
          </p:cNvSpPr>
          <p:nvPr>
            <p:ph type="title"/>
          </p:nvPr>
        </p:nvSpPr>
        <p:spPr>
          <a:xfrm>
            <a:off x="1024128" y="585216"/>
            <a:ext cx="9720072" cy="1499616"/>
          </a:xfrm>
        </p:spPr>
        <p:txBody>
          <a:bodyPr>
            <a:normAutofit/>
          </a:bodyPr>
          <a:lstStyle/>
          <a:p>
            <a:r>
              <a:rPr lang="en-US" dirty="0"/>
              <a:t>City </a:t>
            </a:r>
            <a:r>
              <a:rPr lang="en-US" dirty="0" err="1"/>
              <a:t>WellField</a:t>
            </a:r>
            <a:endParaRPr lang="en-US" dirty="0"/>
          </a:p>
        </p:txBody>
      </p:sp>
      <p:graphicFrame>
        <p:nvGraphicFramePr>
          <p:cNvPr id="7" name="Content Placeholder 4">
            <a:extLst>
              <a:ext uri="{FF2B5EF4-FFF2-40B4-BE49-F238E27FC236}">
                <a16:creationId xmlns:a16="http://schemas.microsoft.com/office/drawing/2014/main" id="{FB840038-F8CA-607D-14F3-8422E29A0455}"/>
              </a:ext>
            </a:extLst>
          </p:cNvPr>
          <p:cNvGraphicFramePr>
            <a:graphicFrameLocks noGrp="1"/>
          </p:cNvGraphicFramePr>
          <p:nvPr>
            <p:ph idx="1"/>
            <p:extLst>
              <p:ext uri="{D42A27DB-BD31-4B8C-83A1-F6EECF244321}">
                <p14:modId xmlns:p14="http://schemas.microsoft.com/office/powerpoint/2010/main" val="4021987612"/>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3273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Santa Fe, City of\Buckman Well Field\Buckman WF Optimization\Fig1_Buckman reaches.jpg">
            <a:extLst>
              <a:ext uri="{FF2B5EF4-FFF2-40B4-BE49-F238E27FC236}">
                <a16:creationId xmlns:a16="http://schemas.microsoft.com/office/drawing/2014/main" id="{A6830D1B-FCE2-E01C-3172-29AD85CB942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31029" y="0"/>
            <a:ext cx="8954278" cy="6854004"/>
          </a:xfrm>
          <a:prstGeom prst="rect">
            <a:avLst/>
          </a:prstGeom>
          <a:noFill/>
          <a:ln>
            <a:noFill/>
          </a:ln>
        </p:spPr>
      </p:pic>
      <p:sp>
        <p:nvSpPr>
          <p:cNvPr id="5" name="Rectangle 4">
            <a:extLst>
              <a:ext uri="{FF2B5EF4-FFF2-40B4-BE49-F238E27FC236}">
                <a16:creationId xmlns:a16="http://schemas.microsoft.com/office/drawing/2014/main" id="{4AB8E7BD-F525-34E5-5A2D-3789C1040DFE}"/>
              </a:ext>
            </a:extLst>
          </p:cNvPr>
          <p:cNvSpPr/>
          <p:nvPr/>
        </p:nvSpPr>
        <p:spPr>
          <a:xfrm>
            <a:off x="625151" y="774441"/>
            <a:ext cx="419878" cy="1278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87FF2C-2290-9CC0-CED3-E60108333DDB}"/>
              </a:ext>
            </a:extLst>
          </p:cNvPr>
          <p:cNvSpPr>
            <a:spLocks noGrp="1"/>
          </p:cNvSpPr>
          <p:nvPr>
            <p:ph type="title"/>
          </p:nvPr>
        </p:nvSpPr>
        <p:spPr>
          <a:xfrm>
            <a:off x="81736" y="130629"/>
            <a:ext cx="3053350" cy="1651517"/>
          </a:xfrm>
        </p:spPr>
        <p:txBody>
          <a:bodyPr/>
          <a:lstStyle/>
          <a:p>
            <a:r>
              <a:rPr lang="en-US" dirty="0"/>
              <a:t>Buckman Wellfield</a:t>
            </a:r>
          </a:p>
        </p:txBody>
      </p:sp>
      <p:sp>
        <p:nvSpPr>
          <p:cNvPr id="6" name="Content Placeholder 2">
            <a:extLst>
              <a:ext uri="{FF2B5EF4-FFF2-40B4-BE49-F238E27FC236}">
                <a16:creationId xmlns:a16="http://schemas.microsoft.com/office/drawing/2014/main" id="{CEC92B25-6E4E-AC27-3324-3AD9B20D2235}"/>
              </a:ext>
            </a:extLst>
          </p:cNvPr>
          <p:cNvSpPr>
            <a:spLocks noGrp="1"/>
          </p:cNvSpPr>
          <p:nvPr>
            <p:ph sz="half" idx="1"/>
          </p:nvPr>
        </p:nvSpPr>
        <p:spPr>
          <a:xfrm>
            <a:off x="81736" y="1578722"/>
            <a:ext cx="3501219" cy="4351338"/>
          </a:xfrm>
        </p:spPr>
        <p:txBody>
          <a:bodyPr>
            <a:normAutofit/>
          </a:bodyPr>
          <a:lstStyle/>
          <a:p>
            <a:r>
              <a:rPr lang="en-US" b="1" dirty="0"/>
              <a:t>1972</a:t>
            </a:r>
            <a:r>
              <a:rPr lang="en-US" dirty="0"/>
              <a:t> – temporary permit for 5,000 </a:t>
            </a:r>
            <a:r>
              <a:rPr lang="en-US" dirty="0" err="1"/>
              <a:t>afy</a:t>
            </a:r>
            <a:r>
              <a:rPr lang="en-US" dirty="0"/>
              <a:t> from BW 3-6</a:t>
            </a:r>
          </a:p>
          <a:p>
            <a:r>
              <a:rPr lang="en-US" b="1" dirty="0"/>
              <a:t>1976</a:t>
            </a:r>
            <a:r>
              <a:rPr lang="en-US" dirty="0"/>
              <a:t> – permit for 10,000 </a:t>
            </a:r>
            <a:r>
              <a:rPr lang="en-US" dirty="0" err="1"/>
              <a:t>afy</a:t>
            </a:r>
            <a:r>
              <a:rPr lang="en-US" dirty="0"/>
              <a:t> from BW 1-6 with required offsets</a:t>
            </a:r>
          </a:p>
          <a:p>
            <a:r>
              <a:rPr lang="en-US" b="1" dirty="0"/>
              <a:t>1989</a:t>
            </a:r>
            <a:r>
              <a:rPr lang="en-US" dirty="0"/>
              <a:t> – add BW-7 &amp; BW-8</a:t>
            </a:r>
          </a:p>
          <a:p>
            <a:r>
              <a:rPr lang="en-US" b="1" dirty="0"/>
              <a:t>2002</a:t>
            </a:r>
            <a:r>
              <a:rPr lang="en-US" dirty="0"/>
              <a:t> – add BW-9</a:t>
            </a:r>
          </a:p>
          <a:p>
            <a:r>
              <a:rPr lang="en-US" b="1" dirty="0"/>
              <a:t>2003</a:t>
            </a:r>
            <a:r>
              <a:rPr lang="en-US" dirty="0"/>
              <a:t> – add BW10-13 with required monitoring plan</a:t>
            </a:r>
          </a:p>
        </p:txBody>
      </p:sp>
    </p:spTree>
    <p:extLst>
      <p:ext uri="{BB962C8B-B14F-4D97-AF65-F5344CB8AC3E}">
        <p14:creationId xmlns:p14="http://schemas.microsoft.com/office/powerpoint/2010/main" val="3303592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67BA-7417-0EB8-8B60-5FBA9AD22697}"/>
              </a:ext>
            </a:extLst>
          </p:cNvPr>
          <p:cNvSpPr>
            <a:spLocks noGrp="1"/>
          </p:cNvSpPr>
          <p:nvPr>
            <p:ph type="title"/>
          </p:nvPr>
        </p:nvSpPr>
        <p:spPr>
          <a:xfrm>
            <a:off x="681228" y="0"/>
            <a:ext cx="9720072" cy="895350"/>
          </a:xfrm>
        </p:spPr>
        <p:txBody>
          <a:bodyPr/>
          <a:lstStyle/>
          <a:p>
            <a:r>
              <a:rPr lang="en-US" dirty="0"/>
              <a:t>Buckman Direct Diversion: 2011</a:t>
            </a:r>
          </a:p>
        </p:txBody>
      </p:sp>
      <p:pic>
        <p:nvPicPr>
          <p:cNvPr id="5" name="Picture 4" descr="A bird's eye view of a small town&#10;&#10;Description automatically generated with low confidence">
            <a:extLst>
              <a:ext uri="{FF2B5EF4-FFF2-40B4-BE49-F238E27FC236}">
                <a16:creationId xmlns:a16="http://schemas.microsoft.com/office/drawing/2014/main" id="{B7E11CA5-F140-B456-FF6E-5E9E8F185A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62075"/>
            <a:ext cx="8243888" cy="5495925"/>
          </a:xfrm>
          <a:prstGeom prst="rect">
            <a:avLst/>
          </a:prstGeom>
        </p:spPr>
      </p:pic>
      <p:pic>
        <p:nvPicPr>
          <p:cNvPr id="7" name="Picture 6" descr="A picture containing military vehicle, transport&#10;&#10;Description automatically generated">
            <a:extLst>
              <a:ext uri="{FF2B5EF4-FFF2-40B4-BE49-F238E27FC236}">
                <a16:creationId xmlns:a16="http://schemas.microsoft.com/office/drawing/2014/main" id="{1F1E63B0-FF87-02BC-A8A3-C7B30A4D4B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6079" y="895350"/>
            <a:ext cx="6839712" cy="2663952"/>
          </a:xfrm>
          <a:prstGeom prst="rect">
            <a:avLst/>
          </a:prstGeom>
        </p:spPr>
      </p:pic>
    </p:spTree>
    <p:extLst>
      <p:ext uri="{BB962C8B-B14F-4D97-AF65-F5344CB8AC3E}">
        <p14:creationId xmlns:p14="http://schemas.microsoft.com/office/powerpoint/2010/main" val="162132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2F6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489A0E9-D29B-818F-FF58-9592AE5313F9}"/>
              </a:ext>
            </a:extLst>
          </p:cNvPr>
          <p:cNvSpPr>
            <a:spLocks noGrp="1"/>
          </p:cNvSpPr>
          <p:nvPr>
            <p:ph type="title"/>
          </p:nvPr>
        </p:nvSpPr>
        <p:spPr>
          <a:xfrm>
            <a:off x="1024128" y="585216"/>
            <a:ext cx="6007027" cy="1499616"/>
          </a:xfrm>
        </p:spPr>
        <p:txBody>
          <a:bodyPr>
            <a:normAutofit/>
          </a:bodyPr>
          <a:lstStyle/>
          <a:p>
            <a:r>
              <a:rPr lang="en-US" dirty="0">
                <a:solidFill>
                  <a:srgbClr val="FFFFFF"/>
                </a:solidFill>
              </a:rPr>
              <a:t>How Many Acre Feet</a:t>
            </a:r>
          </a:p>
        </p:txBody>
      </p:sp>
      <p:cxnSp>
        <p:nvCxnSpPr>
          <p:cNvPr id="17" name="Straight Connector 16">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F6A1AB4E-4BF6-0ED2-E98E-B8F0333F62BF}"/>
              </a:ext>
            </a:extLst>
          </p:cNvPr>
          <p:cNvSpPr>
            <a:spLocks noGrp="1"/>
          </p:cNvSpPr>
          <p:nvPr>
            <p:ph idx="1"/>
          </p:nvPr>
        </p:nvSpPr>
        <p:spPr>
          <a:xfrm>
            <a:off x="1024128" y="2286000"/>
            <a:ext cx="6007027" cy="4023360"/>
          </a:xfrm>
        </p:spPr>
        <p:txBody>
          <a:bodyPr>
            <a:normAutofit/>
          </a:bodyPr>
          <a:lstStyle/>
          <a:p>
            <a:r>
              <a:rPr lang="en-US" sz="1500">
                <a:solidFill>
                  <a:srgbClr val="FFFFFF"/>
                </a:solidFill>
              </a:rPr>
              <a:t>1951	PNM files claim to additional 1540 AF of SF River bringing total claimed sw right to 5040 AF.</a:t>
            </a:r>
          </a:p>
          <a:p>
            <a:r>
              <a:rPr lang="en-US" sz="1500">
                <a:solidFill>
                  <a:srgbClr val="FFFFFF"/>
                </a:solidFill>
              </a:rPr>
              <a:t>1951	PNM notice of intent to apply for a portion of NM's share of Colorado River Water</a:t>
            </a:r>
          </a:p>
          <a:p>
            <a:r>
              <a:rPr lang="en-US" sz="1500">
                <a:solidFill>
                  <a:srgbClr val="FFFFFF"/>
                </a:solidFill>
              </a:rPr>
              <a:t>1956	OSE Declares Rio Grande Underground Water Basin</a:t>
            </a:r>
          </a:p>
          <a:p>
            <a:r>
              <a:rPr lang="en-US" sz="1500">
                <a:solidFill>
                  <a:srgbClr val="FFFFFF"/>
                </a:solidFill>
              </a:rPr>
              <a:t>1958	Permit granted to add St. Mike's Well as additional POD for SF River rights.</a:t>
            </a:r>
          </a:p>
          <a:p>
            <a:r>
              <a:rPr lang="en-US" sz="1500">
                <a:solidFill>
                  <a:srgbClr val="FFFFFF"/>
                </a:solidFill>
              </a:rPr>
              <a:t>1968	OSE approves application for 4865 AF rights from City Wellfield</a:t>
            </a:r>
          </a:p>
          <a:p>
            <a:r>
              <a:rPr lang="en-US" sz="1500">
                <a:solidFill>
                  <a:srgbClr val="FFFFFF"/>
                </a:solidFill>
              </a:rPr>
              <a:t>1968	PNM proves out full 5040 AF SF River use and gets Permit 1677 including 3500 AF with priority date of 1926</a:t>
            </a:r>
          </a:p>
          <a:p>
            <a:r>
              <a:rPr lang="en-US" sz="1500">
                <a:solidFill>
                  <a:srgbClr val="FFFFFF"/>
                </a:solidFill>
              </a:rPr>
              <a:t>1971	Santa Fe River adjudication begins (Reynolds vs. Anaya)</a:t>
            </a:r>
          </a:p>
          <a:p>
            <a:r>
              <a:rPr lang="en-US" sz="1500">
                <a:solidFill>
                  <a:srgbClr val="FFFFFF"/>
                </a:solidFill>
              </a:rPr>
              <a:t>1976	PNM obtains 5605 AF SJC water</a:t>
            </a:r>
          </a:p>
          <a:p>
            <a:endParaRPr lang="en-US" sz="1500">
              <a:solidFill>
                <a:srgbClr val="FFFFFF"/>
              </a:solidFill>
            </a:endParaRPr>
          </a:p>
        </p:txBody>
      </p:sp>
      <p:pic>
        <p:nvPicPr>
          <p:cNvPr id="11" name="Picture 10" descr="Arial view of a river, dam and lake">
            <a:extLst>
              <a:ext uri="{FF2B5EF4-FFF2-40B4-BE49-F238E27FC236}">
                <a16:creationId xmlns:a16="http://schemas.microsoft.com/office/drawing/2014/main" id="{7DC61819-2930-729F-C3D2-EA3EDA98848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52266" y="10"/>
            <a:ext cx="4639734" cy="6857990"/>
          </a:xfrm>
          <a:prstGeom prst="rect">
            <a:avLst/>
          </a:prstGeom>
        </p:spPr>
      </p:pic>
    </p:spTree>
    <p:extLst>
      <p:ext uri="{BB962C8B-B14F-4D97-AF65-F5344CB8AC3E}">
        <p14:creationId xmlns:p14="http://schemas.microsoft.com/office/powerpoint/2010/main" val="2468527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C4AEE-59E2-950A-D857-360A17D1215C}"/>
              </a:ext>
            </a:extLst>
          </p:cNvPr>
          <p:cNvSpPr>
            <a:spLocks noGrp="1"/>
          </p:cNvSpPr>
          <p:nvPr>
            <p:ph type="title"/>
          </p:nvPr>
        </p:nvSpPr>
        <p:spPr>
          <a:xfrm>
            <a:off x="889904" y="157377"/>
            <a:ext cx="9720072" cy="639577"/>
          </a:xfrm>
        </p:spPr>
        <p:txBody>
          <a:bodyPr>
            <a:normAutofit fontScale="90000"/>
          </a:bodyPr>
          <a:lstStyle/>
          <a:p>
            <a:r>
              <a:rPr lang="en-US" dirty="0"/>
              <a:t>Water Production and use</a:t>
            </a:r>
          </a:p>
        </p:txBody>
      </p:sp>
      <p:graphicFrame>
        <p:nvGraphicFramePr>
          <p:cNvPr id="4" name="Chart 3">
            <a:extLst>
              <a:ext uri="{FF2B5EF4-FFF2-40B4-BE49-F238E27FC236}">
                <a16:creationId xmlns:a16="http://schemas.microsoft.com/office/drawing/2014/main" id="{254F6965-562D-AB20-CD1A-CA1E2EE35ECF}"/>
              </a:ext>
            </a:extLst>
          </p:cNvPr>
          <p:cNvGraphicFramePr/>
          <p:nvPr>
            <p:extLst>
              <p:ext uri="{D42A27DB-BD31-4B8C-83A1-F6EECF244321}">
                <p14:modId xmlns:p14="http://schemas.microsoft.com/office/powerpoint/2010/main" val="2320080585"/>
              </p:ext>
            </p:extLst>
          </p:nvPr>
        </p:nvGraphicFramePr>
        <p:xfrm>
          <a:off x="803587" y="796954"/>
          <a:ext cx="11242233" cy="60610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1901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gineering drawing&#10;&#10;Description automatically generated with low confidence">
            <a:extLst>
              <a:ext uri="{FF2B5EF4-FFF2-40B4-BE49-F238E27FC236}">
                <a16:creationId xmlns:a16="http://schemas.microsoft.com/office/drawing/2014/main" id="{6C6867EF-5FF1-2227-1349-6441C6C8B8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956" y="0"/>
            <a:ext cx="10796088" cy="6858000"/>
          </a:xfrm>
          <a:prstGeom prst="rect">
            <a:avLst/>
          </a:prstGeom>
        </p:spPr>
      </p:pic>
    </p:spTree>
    <p:extLst>
      <p:ext uri="{BB962C8B-B14F-4D97-AF65-F5344CB8AC3E}">
        <p14:creationId xmlns:p14="http://schemas.microsoft.com/office/powerpoint/2010/main" val="2889540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5" name="Straight Connector 1034">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037" name="Rectangle 1036">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7D6460E1-54FC-3917-E3BE-46418D7D5A63}"/>
              </a:ext>
            </a:extLst>
          </p:cNvPr>
          <p:cNvPicPr>
            <a:picLocks noChangeAspect="1" noChangeArrowheads="1"/>
          </p:cNvPicPr>
          <p:nvPr/>
        </p:nvPicPr>
        <p:blipFill rotWithShape="1">
          <a:blip r:embed="rId2" cstate="email">
            <a:alphaModFix amt="45000"/>
            <a:extLst>
              <a:ext uri="{28A0092B-C50C-407E-A947-70E740481C1C}">
                <a14:useLocalDpi xmlns:a14="http://schemas.microsoft.com/office/drawing/2010/main"/>
              </a:ext>
            </a:extLst>
          </a:blip>
          <a:srcRect r="-1"/>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BCF498-3F6B-1C4B-5F7D-C63644AA1D78}"/>
              </a:ext>
            </a:extLst>
          </p:cNvPr>
          <p:cNvSpPr>
            <a:spLocks noGrp="1"/>
          </p:cNvSpPr>
          <p:nvPr>
            <p:ph type="title" idx="4294967295"/>
          </p:nvPr>
        </p:nvSpPr>
        <p:spPr>
          <a:xfrm>
            <a:off x="643467" y="643467"/>
            <a:ext cx="7164674" cy="5571066"/>
          </a:xfrm>
        </p:spPr>
        <p:txBody>
          <a:bodyPr vert="horz" lIns="91440" tIns="45720" rIns="91440" bIns="45720" rtlCol="0" anchor="ctr">
            <a:normAutofit/>
          </a:bodyPr>
          <a:lstStyle/>
          <a:p>
            <a:pPr algn="r"/>
            <a:r>
              <a:rPr lang="en-US" sz="6600" kern="1200" cap="all" spc="200" baseline="0" dirty="0" err="1">
                <a:solidFill>
                  <a:schemeClr val="tx1"/>
                </a:solidFill>
                <a:latin typeface="+mj-lt"/>
                <a:ea typeface="+mj-ea"/>
                <a:cs typeface="+mj-cs"/>
              </a:rPr>
              <a:t>qUESTIONS</a:t>
            </a:r>
            <a:br>
              <a:rPr lang="en-US" sz="6600" kern="1200" cap="all" spc="200" baseline="0" dirty="0">
                <a:solidFill>
                  <a:schemeClr val="tx1"/>
                </a:solidFill>
                <a:latin typeface="+mj-lt"/>
                <a:ea typeface="+mj-ea"/>
                <a:cs typeface="+mj-cs"/>
              </a:rPr>
            </a:br>
            <a:endParaRPr lang="en-US" sz="6600" kern="1200" cap="all" spc="200" baseline="0" dirty="0">
              <a:solidFill>
                <a:schemeClr val="tx1"/>
              </a:solidFill>
              <a:latin typeface="+mj-lt"/>
              <a:ea typeface="+mj-ea"/>
              <a:cs typeface="+mj-cs"/>
            </a:endParaRPr>
          </a:p>
        </p:txBody>
      </p:sp>
      <p:cxnSp>
        <p:nvCxnSpPr>
          <p:cNvPr id="1039" name="Straight Connector 1038">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709535"/>
      </p:ext>
    </p:extLst>
  </p:cSld>
  <p:clrMapOvr>
    <a:overrideClrMapping bg1="dk1" tx1="lt1" bg2="dk2" tx2="lt2" accent1="accent1" accent2="accent2" accent3="accent3" accent4="accent4" accent5="accent5" accent6="accent6" hlink="hlink" folHlink="folHlink"/>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D3DAF4FE-F99B-1E88-6866-C15CB27B8A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613" y="571500"/>
            <a:ext cx="107727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930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3C7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A32B5-C8BB-98D2-EA2E-D81F3E99B51A}"/>
              </a:ext>
            </a:extLst>
          </p:cNvPr>
          <p:cNvSpPr>
            <a:spLocks noGrp="1"/>
          </p:cNvSpPr>
          <p:nvPr>
            <p:ph type="title"/>
          </p:nvPr>
        </p:nvSpPr>
        <p:spPr>
          <a:xfrm>
            <a:off x="1024128" y="566166"/>
            <a:ext cx="6007027" cy="1499616"/>
          </a:xfrm>
        </p:spPr>
        <p:txBody>
          <a:bodyPr vert="horz" lIns="91440" tIns="45720" rIns="91440" bIns="45720" rtlCol="0" anchor="ctr">
            <a:normAutofit/>
          </a:bodyPr>
          <a:lstStyle/>
          <a:p>
            <a:pPr algn="l"/>
            <a:r>
              <a:rPr lang="en-US" spc="100">
                <a:solidFill>
                  <a:srgbClr val="FFFFFF"/>
                </a:solidFill>
              </a:rPr>
              <a:t>Classical Pueblo and the Spanish</a:t>
            </a:r>
          </a:p>
        </p:txBody>
      </p:sp>
      <p:cxnSp>
        <p:nvCxnSpPr>
          <p:cNvPr id="20" name="Straight Connector 19">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2EBAA67-09DD-5271-6763-12254A5361DA}"/>
              </a:ext>
            </a:extLst>
          </p:cNvPr>
          <p:cNvSpPr>
            <a:spLocks noGrp="1"/>
          </p:cNvSpPr>
          <p:nvPr>
            <p:ph type="body" sz="half" idx="2"/>
          </p:nvPr>
        </p:nvSpPr>
        <p:spPr>
          <a:xfrm>
            <a:off x="1024128" y="1866900"/>
            <a:ext cx="6007027" cy="4442460"/>
          </a:xfrm>
        </p:spPr>
        <p:txBody>
          <a:bodyPr vert="horz" lIns="45720" tIns="45720" rIns="45720" bIns="45720" rtlCol="0">
            <a:normAutofit/>
          </a:bodyPr>
          <a:lstStyle/>
          <a:p>
            <a:pPr>
              <a:lnSpc>
                <a:spcPct val="90000"/>
              </a:lnSpc>
            </a:pPr>
            <a:r>
              <a:rPr lang="en-US" dirty="0">
                <a:solidFill>
                  <a:srgbClr val="FFFFFF"/>
                </a:solidFill>
              </a:rPr>
              <a:t> There is some evidence from the Spanish records that give us a picture of prehistoric water management. The earliest of these descriptions come from the Coronado expedition of 1540-41. "many irrigated corn fields with canals and dams, built as if by the Spaniards." At Acoma he saw that "these people have their fields two leagues distant from the pueblo, near a medium sized river, and irrigate their farms by little streams of water diverted from a marsh near the [San Jose] river.“ </a:t>
            </a:r>
            <a:r>
              <a:rPr lang="en-US" dirty="0" err="1">
                <a:solidFill>
                  <a:srgbClr val="FFFFFF"/>
                </a:solidFill>
              </a:rPr>
              <a:t>ll</a:t>
            </a:r>
            <a:r>
              <a:rPr lang="en-US" dirty="0">
                <a:solidFill>
                  <a:srgbClr val="FFFFFF"/>
                </a:solidFill>
              </a:rPr>
              <a:t> Gaspar Castano de Sosa, visiting San Ildefonso in 1591, noted that that pueblo had a very large area under irrigation. Bandelier, investigating the old </a:t>
            </a:r>
            <a:r>
              <a:rPr lang="en-US" dirty="0" err="1">
                <a:solidFill>
                  <a:srgbClr val="FFFFFF"/>
                </a:solidFill>
              </a:rPr>
              <a:t>Piro</a:t>
            </a:r>
            <a:r>
              <a:rPr lang="en-US" dirty="0">
                <a:solidFill>
                  <a:srgbClr val="FFFFFF"/>
                </a:solidFill>
              </a:rPr>
              <a:t> district at the end of the nineteenth century, declared that these Indians had "once irrigated the bottoms along the Rio Grande, and that the number and extent of [their] fields and of the irrigating ditches connected with them, attracted the attention of the Spanish explorers at an early day.“ (Simmons 1974)</a:t>
            </a:r>
          </a:p>
        </p:txBody>
      </p:sp>
      <p:pic>
        <p:nvPicPr>
          <p:cNvPr id="11" name="Content Placeholder 10">
            <a:extLst>
              <a:ext uri="{FF2B5EF4-FFF2-40B4-BE49-F238E27FC236}">
                <a16:creationId xmlns:a16="http://schemas.microsoft.com/office/drawing/2014/main" id="{0F91D98C-80CE-68DE-10DE-03A02A616C3D}"/>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a:stretch/>
        </p:blipFill>
        <p:spPr>
          <a:xfrm>
            <a:off x="7552266" y="10"/>
            <a:ext cx="4639734" cy="6857990"/>
          </a:xfrm>
          <a:prstGeom prst="rect">
            <a:avLst/>
          </a:prstGeom>
        </p:spPr>
      </p:pic>
    </p:spTree>
    <p:extLst>
      <p:ext uri="{BB962C8B-B14F-4D97-AF65-F5344CB8AC3E}">
        <p14:creationId xmlns:p14="http://schemas.microsoft.com/office/powerpoint/2010/main" val="104467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8" name="Straight Connector 47">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50" name="Rectangle 49">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7" descr="Close up of an olive branch on a sunset">
            <a:extLst>
              <a:ext uri="{FF2B5EF4-FFF2-40B4-BE49-F238E27FC236}">
                <a16:creationId xmlns:a16="http://schemas.microsoft.com/office/drawing/2014/main" id="{B0C65974-780C-364E-5906-B6A71DA63D99}"/>
              </a:ext>
            </a:extLst>
          </p:cNvPr>
          <p:cNvPicPr>
            <a:picLocks noChangeAspect="1"/>
          </p:cNvPicPr>
          <p:nvPr/>
        </p:nvPicPr>
        <p:blipFill rotWithShape="1">
          <a:blip r:embed="rId2" cstate="email">
            <a:alphaModFix amt="45000"/>
            <a:extLst>
              <a:ext uri="{28A0092B-C50C-407E-A947-70E740481C1C}">
                <a14:useLocalDpi xmlns:a14="http://schemas.microsoft.com/office/drawing/2010/main"/>
              </a:ext>
            </a:extLst>
          </a:blip>
          <a:srcRect r="-1"/>
          <a:stretch/>
        </p:blipFill>
        <p:spPr>
          <a:xfrm>
            <a:off x="20" y="-1"/>
            <a:ext cx="12188932" cy="6858000"/>
          </a:xfrm>
          <a:prstGeom prst="rect">
            <a:avLst/>
          </a:prstGeom>
        </p:spPr>
      </p:pic>
      <p:sp>
        <p:nvSpPr>
          <p:cNvPr id="5" name="Title 4">
            <a:extLst>
              <a:ext uri="{FF2B5EF4-FFF2-40B4-BE49-F238E27FC236}">
                <a16:creationId xmlns:a16="http://schemas.microsoft.com/office/drawing/2014/main" id="{10C3BFA0-4836-D708-22A1-2E2CB2A83B9F}"/>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6600" spc="200" dirty="0">
                <a:solidFill>
                  <a:schemeClr val="tx1"/>
                </a:solidFill>
              </a:rPr>
              <a:t>USES OF WATER under Spanish law</a:t>
            </a:r>
            <a:endParaRPr lang="en-US" sz="6600" kern="1200" cap="all" spc="200" baseline="0" dirty="0">
              <a:solidFill>
                <a:schemeClr val="tx1"/>
              </a:solidFill>
              <a:latin typeface="+mj-lt"/>
            </a:endParaRPr>
          </a:p>
        </p:txBody>
      </p:sp>
      <p:cxnSp>
        <p:nvCxnSpPr>
          <p:cNvPr id="52" name="Straight Connector 51">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81029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C818-185F-C279-5BCE-60C198E23D77}"/>
              </a:ext>
            </a:extLst>
          </p:cNvPr>
          <p:cNvSpPr>
            <a:spLocks noGrp="1"/>
          </p:cNvSpPr>
          <p:nvPr>
            <p:ph type="title"/>
          </p:nvPr>
        </p:nvSpPr>
        <p:spPr/>
        <p:txBody>
          <a:bodyPr>
            <a:normAutofit/>
          </a:bodyPr>
          <a:lstStyle/>
          <a:p>
            <a:r>
              <a:rPr lang="en-US" dirty="0"/>
              <a:t>Acequia Agriculture</a:t>
            </a:r>
          </a:p>
        </p:txBody>
      </p:sp>
      <p:pic>
        <p:nvPicPr>
          <p:cNvPr id="9" name="Picture Placeholder 8">
            <a:extLst>
              <a:ext uri="{FF2B5EF4-FFF2-40B4-BE49-F238E27FC236}">
                <a16:creationId xmlns:a16="http://schemas.microsoft.com/office/drawing/2014/main" id="{A8ECB740-44BD-5564-34E0-D25D215CCAFD}"/>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a:stretch/>
        </p:blipFill>
        <p:spPr>
          <a:xfrm>
            <a:off x="0" y="-1"/>
            <a:ext cx="12188952" cy="4673600"/>
          </a:xfrm>
        </p:spPr>
      </p:pic>
      <p:sp>
        <p:nvSpPr>
          <p:cNvPr id="5" name="Text Placeholder 4">
            <a:extLst>
              <a:ext uri="{FF2B5EF4-FFF2-40B4-BE49-F238E27FC236}">
                <a16:creationId xmlns:a16="http://schemas.microsoft.com/office/drawing/2014/main" id="{B32E3DA4-2DBE-5643-790E-5EA9F62A4643}"/>
              </a:ext>
            </a:extLst>
          </p:cNvPr>
          <p:cNvSpPr>
            <a:spLocks noGrp="1"/>
          </p:cNvSpPr>
          <p:nvPr>
            <p:ph type="body" sz="half" idx="2"/>
          </p:nvPr>
        </p:nvSpPr>
        <p:spPr/>
        <p:txBody>
          <a:bodyPr>
            <a:normAutofit fontScale="70000" lnSpcReduction="20000"/>
          </a:bodyPr>
          <a:lstStyle/>
          <a:p>
            <a:r>
              <a:rPr lang="en-US" dirty="0"/>
              <a:t>In </a:t>
            </a:r>
            <a:r>
              <a:rPr lang="en-US" dirty="0">
                <a:latin typeface="HelveticaNeue-Light"/>
              </a:rPr>
              <a:t>1609</a:t>
            </a:r>
            <a:r>
              <a:rPr lang="en-US" b="0" i="0" dirty="0">
                <a:effectLst/>
                <a:latin typeface="HelveticaNeue-Light"/>
              </a:rPr>
              <a:t> the provincial capital was moved to Santa Fe under Governor Pedro de Peralta and the Palace of the Governors was built. </a:t>
            </a:r>
          </a:p>
          <a:p>
            <a:endParaRPr lang="en-US" dirty="0">
              <a:latin typeface="HelveticaNeue-Light"/>
            </a:endParaRPr>
          </a:p>
          <a:p>
            <a:r>
              <a:rPr lang="en-US" dirty="0">
                <a:latin typeface="HelveticaNeue-Light"/>
              </a:rPr>
              <a:t>Originally there were only a two main acequias serving the residents of the Villa of Santa Fe.</a:t>
            </a:r>
          </a:p>
        </p:txBody>
      </p:sp>
    </p:spTree>
    <p:extLst>
      <p:ext uri="{BB962C8B-B14F-4D97-AF65-F5344CB8AC3E}">
        <p14:creationId xmlns:p14="http://schemas.microsoft.com/office/powerpoint/2010/main" val="401720107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descr="Aerial view of valley map">
            <a:extLst>
              <a:ext uri="{FF2B5EF4-FFF2-40B4-BE49-F238E27FC236}">
                <a16:creationId xmlns:a16="http://schemas.microsoft.com/office/drawing/2014/main" id="{847F4CBB-90AE-DDFC-EEEF-4E88489420D6}"/>
              </a:ext>
            </a:extLst>
          </p:cNvPr>
          <p:cNvPicPr>
            <a:picLocks noChangeAspect="1"/>
          </p:cNvPicPr>
          <p:nvPr/>
        </p:nvPicPr>
        <p:blipFill rotWithShape="1">
          <a:blip r:embed="rId2" cstate="email">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34258CB-A858-87FA-2D27-9FB7E526AC1B}"/>
              </a:ext>
            </a:extLst>
          </p:cNvPr>
          <p:cNvSpPr>
            <a:spLocks noGrp="1"/>
          </p:cNvSpPr>
          <p:nvPr>
            <p:ph type="title"/>
          </p:nvPr>
        </p:nvSpPr>
        <p:spPr>
          <a:xfrm>
            <a:off x="1024128" y="585216"/>
            <a:ext cx="9720072" cy="1499616"/>
          </a:xfrm>
        </p:spPr>
        <p:txBody>
          <a:bodyPr vert="horz" lIns="91440" tIns="45720" rIns="91440" bIns="45720" rtlCol="0" anchor="ctr">
            <a:normAutofit/>
          </a:bodyPr>
          <a:lstStyle/>
          <a:p>
            <a:pPr algn="l"/>
            <a:r>
              <a:rPr lang="en-US" spc="100" dirty="0">
                <a:solidFill>
                  <a:srgbClr val="FFFFFF"/>
                </a:solidFill>
              </a:rPr>
              <a:t>Lets jump ahead!</a:t>
            </a:r>
          </a:p>
        </p:txBody>
      </p:sp>
      <p:cxnSp>
        <p:nvCxnSpPr>
          <p:cNvPr id="21" name="Straight Connector 20">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B41EEF0-D4C4-F3C3-0043-A9AB64A9B3B8}"/>
              </a:ext>
            </a:extLst>
          </p:cNvPr>
          <p:cNvSpPr>
            <a:spLocks noGrp="1"/>
          </p:cNvSpPr>
          <p:nvPr>
            <p:ph type="body" sz="half" idx="2"/>
          </p:nvPr>
        </p:nvSpPr>
        <p:spPr>
          <a:xfrm>
            <a:off x="1024128" y="2249424"/>
            <a:ext cx="9720073" cy="4023360"/>
          </a:xfrm>
        </p:spPr>
        <p:txBody>
          <a:bodyPr vert="horz" lIns="45720" tIns="45720" rIns="45720" bIns="45720" rtlCol="0">
            <a:normAutofit/>
          </a:bodyPr>
          <a:lstStyle/>
          <a:p>
            <a:pPr>
              <a:lnSpc>
                <a:spcPct val="90000"/>
              </a:lnSpc>
            </a:pPr>
            <a:r>
              <a:rPr lang="en-US" dirty="0">
                <a:solidFill>
                  <a:srgbClr val="FFFFFF"/>
                </a:solidFill>
              </a:rPr>
              <a:t>Spanish and Native Irrigation continued until roughly the 1770s when the growing community began to see the limited availability of water from the river. This led to the appointment of two water “judges” who were tasked with adjudicating who had the most need and redistributing the water to residents. This resulted in some of the earliest water ordinances in what would eventually be the US. July 16, 1722.</a:t>
            </a:r>
          </a:p>
          <a:p>
            <a:pPr>
              <a:lnSpc>
                <a:spcPct val="90000"/>
              </a:lnSpc>
            </a:pPr>
            <a:endParaRPr lang="en-US" dirty="0">
              <a:solidFill>
                <a:srgbClr val="FFFFFF"/>
              </a:solidFill>
            </a:endParaRPr>
          </a:p>
          <a:p>
            <a:pPr>
              <a:lnSpc>
                <a:spcPct val="90000"/>
              </a:lnSpc>
            </a:pPr>
            <a:r>
              <a:rPr lang="en-US" dirty="0">
                <a:solidFill>
                  <a:srgbClr val="FFFFFF"/>
                </a:solidFill>
              </a:rPr>
              <a:t>Also during this time we see many court cases relating to who owns what water or water conveyance. </a:t>
            </a:r>
          </a:p>
          <a:p>
            <a:pPr>
              <a:lnSpc>
                <a:spcPct val="90000"/>
              </a:lnSpc>
            </a:pPr>
            <a:endParaRPr lang="en-US" dirty="0">
              <a:solidFill>
                <a:srgbClr val="FFFFFF"/>
              </a:solidFill>
            </a:endParaRPr>
          </a:p>
          <a:p>
            <a:pPr>
              <a:lnSpc>
                <a:spcPct val="90000"/>
              </a:lnSpc>
            </a:pPr>
            <a:r>
              <a:rPr lang="en-US" dirty="0">
                <a:solidFill>
                  <a:srgbClr val="FFFFFF"/>
                </a:solidFill>
              </a:rPr>
              <a:t>In 1846 United States forces occupied Santa Fe during the Mexican- American war.</a:t>
            </a:r>
          </a:p>
          <a:p>
            <a:pPr>
              <a:lnSpc>
                <a:spcPct val="90000"/>
              </a:lnSpc>
            </a:pPr>
            <a:r>
              <a:rPr lang="en-US" dirty="0">
                <a:solidFill>
                  <a:srgbClr val="FFFFFF"/>
                </a:solidFill>
              </a:rPr>
              <a:t>The following year two US Army Engineers explored the river to its headwaters and suggested a dam be built</a:t>
            </a:r>
          </a:p>
          <a:p>
            <a:pPr>
              <a:lnSpc>
                <a:spcPct val="90000"/>
              </a:lnSpc>
            </a:pPr>
            <a:r>
              <a:rPr lang="en-US" dirty="0">
                <a:solidFill>
                  <a:srgbClr val="FFFFFF"/>
                </a:solidFill>
              </a:rPr>
              <a:t>In 1847 a sawmill was built down stream from Granite Point dam with the purpose of providing fort Marcy with lumber</a:t>
            </a:r>
          </a:p>
          <a:p>
            <a:pPr>
              <a:lnSpc>
                <a:spcPct val="90000"/>
              </a:lnSpc>
            </a:pPr>
            <a:r>
              <a:rPr lang="en-US" dirty="0">
                <a:solidFill>
                  <a:srgbClr val="FFFFFF"/>
                </a:solidFill>
              </a:rPr>
              <a:t>In 1861 the NM territorial legislature passed an act to investigate increasing water flow in the river</a:t>
            </a:r>
          </a:p>
          <a:p>
            <a:pPr>
              <a:lnSpc>
                <a:spcPct val="90000"/>
              </a:lnSpc>
            </a:pPr>
            <a:endParaRPr lang="en-US" dirty="0">
              <a:solidFill>
                <a:srgbClr val="FFFFFF"/>
              </a:solidFill>
            </a:endParaRPr>
          </a:p>
        </p:txBody>
      </p:sp>
    </p:spTree>
    <p:extLst>
      <p:ext uri="{BB962C8B-B14F-4D97-AF65-F5344CB8AC3E}">
        <p14:creationId xmlns:p14="http://schemas.microsoft.com/office/powerpoint/2010/main" val="162406679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Map">
            <a:extLst>
              <a:ext uri="{FF2B5EF4-FFF2-40B4-BE49-F238E27FC236}">
                <a16:creationId xmlns:a16="http://schemas.microsoft.com/office/drawing/2014/main" id="{975996D8-7580-F70C-A6F2-19CABFDE570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293" y="-91440"/>
            <a:ext cx="12191980" cy="6858000"/>
          </a:xfrm>
          <a:prstGeom prst="rect">
            <a:avLst/>
          </a:prstGeom>
        </p:spPr>
      </p:pic>
      <p:sp>
        <p:nvSpPr>
          <p:cNvPr id="20" name="Rectangle 19">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440F02E-3277-899E-8259-D8CDBAEAB59A}"/>
              </a:ext>
            </a:extLst>
          </p:cNvPr>
          <p:cNvSpPr>
            <a:spLocks noGrp="1"/>
          </p:cNvSpPr>
          <p:nvPr>
            <p:ph type="title"/>
          </p:nvPr>
        </p:nvSpPr>
        <p:spPr>
          <a:xfrm>
            <a:off x="853439" y="3816414"/>
            <a:ext cx="3214307" cy="560514"/>
          </a:xfrm>
        </p:spPr>
        <p:txBody>
          <a:bodyPr vert="horz" lIns="91440" tIns="45720" rIns="91440" bIns="45720" rtlCol="0" anchor="b">
            <a:normAutofit fontScale="90000"/>
          </a:bodyPr>
          <a:lstStyle/>
          <a:p>
            <a:pPr algn="r"/>
            <a:r>
              <a:rPr lang="en-US" kern="1200" cap="all" spc="200" baseline="0" dirty="0">
                <a:solidFill>
                  <a:srgbClr val="FFFFFF"/>
                </a:solidFill>
                <a:latin typeface="+mj-lt"/>
                <a:ea typeface="+mj-ea"/>
                <a:cs typeface="+mj-cs"/>
              </a:rPr>
              <a:t>Early Mapping </a:t>
            </a:r>
          </a:p>
        </p:txBody>
      </p:sp>
      <p:sp>
        <p:nvSpPr>
          <p:cNvPr id="7" name="Text Placeholder 6">
            <a:extLst>
              <a:ext uri="{FF2B5EF4-FFF2-40B4-BE49-F238E27FC236}">
                <a16:creationId xmlns:a16="http://schemas.microsoft.com/office/drawing/2014/main" id="{1734A0A6-1529-54C8-0A88-97B1D7932E28}"/>
              </a:ext>
            </a:extLst>
          </p:cNvPr>
          <p:cNvSpPr>
            <a:spLocks noGrp="1"/>
          </p:cNvSpPr>
          <p:nvPr>
            <p:ph type="body" sz="half" idx="2"/>
          </p:nvPr>
        </p:nvSpPr>
        <p:spPr>
          <a:xfrm>
            <a:off x="853440" y="4608576"/>
            <a:ext cx="3205640" cy="774186"/>
          </a:xfrm>
        </p:spPr>
        <p:txBody>
          <a:bodyPr vert="horz" lIns="91440" tIns="45720" rIns="91440" bIns="45720" rtlCol="0" anchor="t">
            <a:normAutofit/>
          </a:bodyPr>
          <a:lstStyle/>
          <a:p>
            <a:pPr algn="r">
              <a:lnSpc>
                <a:spcPct val="90000"/>
              </a:lnSpc>
              <a:spcBef>
                <a:spcPts val="0"/>
              </a:spcBef>
            </a:pPr>
            <a:r>
              <a:rPr lang="en-US" dirty="0">
                <a:solidFill>
                  <a:srgbClr val="FFFFFF"/>
                </a:solidFill>
              </a:rPr>
              <a:t>We also see some of the earliest maps of Santa </a:t>
            </a:r>
            <a:r>
              <a:rPr lang="en-US" dirty="0" err="1">
                <a:solidFill>
                  <a:srgbClr val="FFFFFF"/>
                </a:solidFill>
              </a:rPr>
              <a:t>fe</a:t>
            </a:r>
            <a:r>
              <a:rPr lang="en-US" dirty="0">
                <a:solidFill>
                  <a:srgbClr val="FFFFFF"/>
                </a:solidFill>
              </a:rPr>
              <a:t> depicting acequias and water ways</a:t>
            </a:r>
          </a:p>
        </p:txBody>
      </p:sp>
      <p:cxnSp>
        <p:nvCxnSpPr>
          <p:cNvPr id="22" name="Straight Connector 21">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5829" y="4508519"/>
            <a:ext cx="2926080" cy="0"/>
          </a:xfrm>
          <a:prstGeom prst="line">
            <a:avLst/>
          </a:prstGeom>
          <a:ln w="19050">
            <a:solidFill>
              <a:srgbClr val="CBB0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0988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Integral</Template>
  <TotalTime>463</TotalTime>
  <Words>1551</Words>
  <Application>Microsoft Office PowerPoint</Application>
  <PresentationFormat>Widescreen</PresentationFormat>
  <Paragraphs>103</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Calibri</vt:lpstr>
      <vt:lpstr>HelveticaNeue-Light</vt:lpstr>
      <vt:lpstr>Roboto</vt:lpstr>
      <vt:lpstr>Tw Cen MT</vt:lpstr>
      <vt:lpstr>Tw Cen MT Condensed</vt:lpstr>
      <vt:lpstr>Wingdings 3</vt:lpstr>
      <vt:lpstr>Integral</vt:lpstr>
      <vt:lpstr>Water Management History </vt:lpstr>
      <vt:lpstr>Earliest evidence of Humans in NM </vt:lpstr>
      <vt:lpstr>The arrival of Corn (and water management)</vt:lpstr>
      <vt:lpstr>PowerPoint Presentation</vt:lpstr>
      <vt:lpstr>Classical Pueblo and the Spanish</vt:lpstr>
      <vt:lpstr>USES OF WATER under Spanish law</vt:lpstr>
      <vt:lpstr>Acequia Agriculture</vt:lpstr>
      <vt:lpstr>Lets jump ahead!</vt:lpstr>
      <vt:lpstr>Early Mapping </vt:lpstr>
      <vt:lpstr>PowerPoint Presentation</vt:lpstr>
      <vt:lpstr>PowerPoint Presentation</vt:lpstr>
      <vt:lpstr>Then we start worrying about fire</vt:lpstr>
      <vt:lpstr>December 29, 1879 it all changes</vt:lpstr>
      <vt:lpstr>OLD Stone Dam</vt:lpstr>
      <vt:lpstr>Water</vt:lpstr>
      <vt:lpstr>PowerPoint Presentation</vt:lpstr>
      <vt:lpstr>PowerPoint Presentation</vt:lpstr>
      <vt:lpstr>PowerPoint Presentation</vt:lpstr>
      <vt:lpstr>PowerPoint Presentation</vt:lpstr>
      <vt:lpstr>PowerPoint Presentation</vt:lpstr>
      <vt:lpstr>PowerPoint Presentation</vt:lpstr>
      <vt:lpstr>Things Really start rolling</vt:lpstr>
      <vt:lpstr>Water works </vt:lpstr>
      <vt:lpstr>PowerPoint Presentation</vt:lpstr>
      <vt:lpstr>PowerPoint Presentation</vt:lpstr>
      <vt:lpstr>PowerPoint Presentation</vt:lpstr>
      <vt:lpstr>Early to mid- Nineteenth Century</vt:lpstr>
      <vt:lpstr>PowerPoint Presentation</vt:lpstr>
      <vt:lpstr>PowerPoint Presentation</vt:lpstr>
      <vt:lpstr>PowerPoint Presentation</vt:lpstr>
      <vt:lpstr>PowerPoint Presentation</vt:lpstr>
      <vt:lpstr>City WellField</vt:lpstr>
      <vt:lpstr>Buckman Wellfield</vt:lpstr>
      <vt:lpstr>Buckman Direct Diversion: 2011</vt:lpstr>
      <vt:lpstr>How Many Acre Feet</vt:lpstr>
      <vt:lpstr>Water Production and use</vt:lpstr>
      <vt:lpstr>PowerPoint Presentation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Management History</dc:title>
  <dc:creator>GILBERT, STEVEN P.</dc:creator>
  <cp:lastModifiedBy>ROACH, JESSE D.</cp:lastModifiedBy>
  <cp:revision>133</cp:revision>
  <dcterms:created xsi:type="dcterms:W3CDTF">2022-08-03T13:56:38Z</dcterms:created>
  <dcterms:modified xsi:type="dcterms:W3CDTF">2022-09-30T21:06:13Z</dcterms:modified>
</cp:coreProperties>
</file>