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type="screen4x3"/>
  <p:notesSz cx="6858000" cy="9144000"/>
  <p:embeddedFontLst>
    <p:embeddedFont>
      <p:font typeface="Arial Black" panose="020B0A04020102020204" pitchFamily="34" charset="0"/>
      <p:regular r:id="rId22"/>
      <p:bold r:id="rId23"/>
    </p:embeddedFont>
    <p:embeddedFont>
      <p:font typeface="Bad Script" panose="020B0604020202020204" charset="0"/>
      <p:regular r:id="rId24"/>
    </p:embeddedFont>
    <p:embeddedFont>
      <p:font typeface="Georgia" panose="02040502050405020303" pitchFamily="18"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33E50-C886-E7B6-BAF7-3F2925FD43C6}" v="16" dt="2024-12-04T19:14:01.289"/>
    <p1510:client id="{A64811AA-F2B3-7E07-0435-A80F380F2969}" v="61" dt="2024-12-04T19:04:35.422"/>
  </p1510:revLst>
</p1510:revInfo>
</file>

<file path=ppt/tableStyles.xml><?xml version="1.0" encoding="utf-8"?>
<a:tblStyleLst xmlns:a="http://schemas.openxmlformats.org/drawingml/2006/main" def="{1ACAA34F-752D-43F5-8077-DC68D721BE79}">
  <a:tblStyle styleId="{1ACAA34F-752D-43F5-8077-DC68D721BE7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Hasty" userId="S::julie@santafewatershed.org::165a53dc-9507-4b8c-9e5b-3f3510fb5659" providerId="AD" clId="Web-{5E6B9807-2CBE-136D-3FEF-09BF6B1BFC30}"/>
    <pc:docChg chg="modSld addMainMaster delMainMaster">
      <pc:chgData name="Julie Hasty" userId="S::julie@santafewatershed.org::165a53dc-9507-4b8c-9e5b-3f3510fb5659" providerId="AD" clId="Web-{5E6B9807-2CBE-136D-3FEF-09BF6B1BFC30}" dt="2024-11-14T21:10:19.198" v="7" actId="1076"/>
      <pc:docMkLst>
        <pc:docMk/>
      </pc:docMkLst>
      <pc:sldChg chg="addSp modSp mod modClrScheme chgLayout">
        <pc:chgData name="Julie Hasty" userId="S::julie@santafewatershed.org::165a53dc-9507-4b8c-9e5b-3f3510fb5659" providerId="AD" clId="Web-{5E6B9807-2CBE-136D-3FEF-09BF6B1BFC30}" dt="2024-11-14T21:08:23.132" v="2"/>
        <pc:sldMkLst>
          <pc:docMk/>
          <pc:sldMk cId="0" sldId="256"/>
        </pc:sldMkLst>
        <pc:spChg chg="add">
          <ac:chgData name="Julie Hasty" userId="S::julie@santafewatershed.org::165a53dc-9507-4b8c-9e5b-3f3510fb5659" providerId="AD" clId="Web-{5E6B9807-2CBE-136D-3FEF-09BF6B1BFC30}" dt="2024-11-14T21:07:43.115" v="1"/>
          <ac:spMkLst>
            <pc:docMk/>
            <pc:sldMk cId="0" sldId="256"/>
            <ac:spMk id="2" creationId="{25015F58-F0B3-D1DD-F7CD-F8129E578614}"/>
          </ac:spMkLst>
        </pc:spChg>
        <pc:spChg chg="mod ord">
          <ac:chgData name="Julie Hasty" userId="S::julie@santafewatershed.org::165a53dc-9507-4b8c-9e5b-3f3510fb5659" providerId="AD" clId="Web-{5E6B9807-2CBE-136D-3FEF-09BF6B1BFC30}" dt="2024-11-14T21:08:23.132" v="2"/>
          <ac:spMkLst>
            <pc:docMk/>
            <pc:sldMk cId="0" sldId="256"/>
            <ac:spMk id="89" creationId="{00000000-0000-0000-0000-000000000000}"/>
          </ac:spMkLst>
        </pc:spChg>
        <pc:spChg chg="mod ord">
          <ac:chgData name="Julie Hasty" userId="S::julie@santafewatershed.org::165a53dc-9507-4b8c-9e5b-3f3510fb5659" providerId="AD" clId="Web-{5E6B9807-2CBE-136D-3FEF-09BF6B1BFC30}" dt="2024-11-14T21:08:23.132" v="2"/>
          <ac:spMkLst>
            <pc:docMk/>
            <pc:sldMk cId="0" sldId="256"/>
            <ac:spMk id="93" creationId="{00000000-0000-0000-0000-000000000000}"/>
          </ac:spMkLst>
        </pc:spChg>
      </pc:sldChg>
      <pc:sldChg chg="mod modClrScheme chgLayout">
        <pc:chgData name="Julie Hasty" userId="S::julie@santafewatershed.org::165a53dc-9507-4b8c-9e5b-3f3510fb5659" providerId="AD" clId="Web-{5E6B9807-2CBE-136D-3FEF-09BF6B1BFC30}" dt="2024-11-14T21:08:23.132" v="2"/>
        <pc:sldMkLst>
          <pc:docMk/>
          <pc:sldMk cId="0" sldId="257"/>
        </pc:sldMkLst>
      </pc:sldChg>
      <pc:sldChg chg="mod modClrScheme chgLayout">
        <pc:chgData name="Julie Hasty" userId="S::julie@santafewatershed.org::165a53dc-9507-4b8c-9e5b-3f3510fb5659" providerId="AD" clId="Web-{5E6B9807-2CBE-136D-3FEF-09BF6B1BFC30}" dt="2024-11-14T21:08:23.132" v="2"/>
        <pc:sldMkLst>
          <pc:docMk/>
          <pc:sldMk cId="0" sldId="258"/>
        </pc:sldMkLst>
      </pc:sldChg>
      <pc:sldChg chg="modSp mod modClrScheme chgLayout">
        <pc:chgData name="Julie Hasty" userId="S::julie@santafewatershed.org::165a53dc-9507-4b8c-9e5b-3f3510fb5659" providerId="AD" clId="Web-{5E6B9807-2CBE-136D-3FEF-09BF6B1BFC30}" dt="2024-11-14T21:08:23.132" v="2"/>
        <pc:sldMkLst>
          <pc:docMk/>
          <pc:sldMk cId="0" sldId="259"/>
        </pc:sldMkLst>
        <pc:spChg chg="mod ord">
          <ac:chgData name="Julie Hasty" userId="S::julie@santafewatershed.org::165a53dc-9507-4b8c-9e5b-3f3510fb5659" providerId="AD" clId="Web-{5E6B9807-2CBE-136D-3FEF-09BF6B1BFC30}" dt="2024-11-14T21:08:23.132" v="2"/>
          <ac:spMkLst>
            <pc:docMk/>
            <pc:sldMk cId="0" sldId="259"/>
            <ac:spMk id="117" creationId="{00000000-0000-0000-0000-000000000000}"/>
          </ac:spMkLst>
        </pc:spChg>
      </pc:sldChg>
      <pc:sldChg chg="mod modClrScheme chgLayout">
        <pc:chgData name="Julie Hasty" userId="S::julie@santafewatershed.org::165a53dc-9507-4b8c-9e5b-3f3510fb5659" providerId="AD" clId="Web-{5E6B9807-2CBE-136D-3FEF-09BF6B1BFC30}" dt="2024-11-14T21:08:23.132" v="2"/>
        <pc:sldMkLst>
          <pc:docMk/>
          <pc:sldMk cId="0" sldId="260"/>
        </pc:sldMkLst>
      </pc:sldChg>
      <pc:sldChg chg="modSp mod modClrScheme chgLayout">
        <pc:chgData name="Julie Hasty" userId="S::julie@santafewatershed.org::165a53dc-9507-4b8c-9e5b-3f3510fb5659" providerId="AD" clId="Web-{5E6B9807-2CBE-136D-3FEF-09BF6B1BFC30}" dt="2024-11-14T21:09:52.260" v="6" actId="20577"/>
        <pc:sldMkLst>
          <pc:docMk/>
          <pc:sldMk cId="0" sldId="261"/>
        </pc:sldMkLst>
        <pc:spChg chg="mod">
          <ac:chgData name="Julie Hasty" userId="S::julie@santafewatershed.org::165a53dc-9507-4b8c-9e5b-3f3510fb5659" providerId="AD" clId="Web-{5E6B9807-2CBE-136D-3FEF-09BF6B1BFC30}" dt="2024-11-14T21:09:10.462" v="3" actId="1076"/>
          <ac:spMkLst>
            <pc:docMk/>
            <pc:sldMk cId="0" sldId="261"/>
            <ac:spMk id="161" creationId="{00000000-0000-0000-0000-000000000000}"/>
          </ac:spMkLst>
        </pc:spChg>
        <pc:spChg chg="mod">
          <ac:chgData name="Julie Hasty" userId="S::julie@santafewatershed.org::165a53dc-9507-4b8c-9e5b-3f3510fb5659" providerId="AD" clId="Web-{5E6B9807-2CBE-136D-3FEF-09BF6B1BFC30}" dt="2024-11-14T21:09:52.260" v="6" actId="20577"/>
          <ac:spMkLst>
            <pc:docMk/>
            <pc:sldMk cId="0" sldId="261"/>
            <ac:spMk id="162" creationId="{00000000-0000-0000-0000-000000000000}"/>
          </ac:spMkLst>
        </pc:spChg>
      </pc:sldChg>
      <pc:sldChg chg="modSp mod modClrScheme chgLayout">
        <pc:chgData name="Julie Hasty" userId="S::julie@santafewatershed.org::165a53dc-9507-4b8c-9e5b-3f3510fb5659" providerId="AD" clId="Web-{5E6B9807-2CBE-136D-3FEF-09BF6B1BFC30}" dt="2024-11-14T21:08:23.132" v="2"/>
        <pc:sldMkLst>
          <pc:docMk/>
          <pc:sldMk cId="0" sldId="262"/>
        </pc:sldMkLst>
        <pc:spChg chg="mod ord">
          <ac:chgData name="Julie Hasty" userId="S::julie@santafewatershed.org::165a53dc-9507-4b8c-9e5b-3f3510fb5659" providerId="AD" clId="Web-{5E6B9807-2CBE-136D-3FEF-09BF6B1BFC30}" dt="2024-11-14T21:08:23.132" v="2"/>
          <ac:spMkLst>
            <pc:docMk/>
            <pc:sldMk cId="0" sldId="262"/>
            <ac:spMk id="168" creationId="{00000000-0000-0000-0000-000000000000}"/>
          </ac:spMkLst>
        </pc:spChg>
        <pc:picChg chg="mod ord">
          <ac:chgData name="Julie Hasty" userId="S::julie@santafewatershed.org::165a53dc-9507-4b8c-9e5b-3f3510fb5659" providerId="AD" clId="Web-{5E6B9807-2CBE-136D-3FEF-09BF6B1BFC30}" dt="2024-11-14T21:08:23.132" v="2"/>
          <ac:picMkLst>
            <pc:docMk/>
            <pc:sldMk cId="0" sldId="262"/>
            <ac:picMk id="169" creationId="{00000000-0000-0000-0000-000000000000}"/>
          </ac:picMkLst>
        </pc:picChg>
      </pc:sldChg>
      <pc:sldChg chg="modSp mod modClrScheme chgLayout">
        <pc:chgData name="Julie Hasty" userId="S::julie@santafewatershed.org::165a53dc-9507-4b8c-9e5b-3f3510fb5659" providerId="AD" clId="Web-{5E6B9807-2CBE-136D-3FEF-09BF6B1BFC30}" dt="2024-11-14T21:08:23.132" v="2"/>
        <pc:sldMkLst>
          <pc:docMk/>
          <pc:sldMk cId="0" sldId="263"/>
        </pc:sldMkLst>
        <pc:spChg chg="mod ord">
          <ac:chgData name="Julie Hasty" userId="S::julie@santafewatershed.org::165a53dc-9507-4b8c-9e5b-3f3510fb5659" providerId="AD" clId="Web-{5E6B9807-2CBE-136D-3FEF-09BF6B1BFC30}" dt="2024-11-14T21:08:23.132" v="2"/>
          <ac:spMkLst>
            <pc:docMk/>
            <pc:sldMk cId="0" sldId="263"/>
            <ac:spMk id="228" creationId="{00000000-0000-0000-0000-000000000000}"/>
          </ac:spMkLst>
        </pc:spChg>
      </pc:sldChg>
      <pc:sldChg chg="modSp mod modClrScheme chgLayout">
        <pc:chgData name="Julie Hasty" userId="S::julie@santafewatershed.org::165a53dc-9507-4b8c-9e5b-3f3510fb5659" providerId="AD" clId="Web-{5E6B9807-2CBE-136D-3FEF-09BF6B1BFC30}" dt="2024-11-14T21:10:19.198" v="7" actId="1076"/>
        <pc:sldMkLst>
          <pc:docMk/>
          <pc:sldMk cId="0" sldId="264"/>
        </pc:sldMkLst>
        <pc:spChg chg="mod">
          <ac:chgData name="Julie Hasty" userId="S::julie@santafewatershed.org::165a53dc-9507-4b8c-9e5b-3f3510fb5659" providerId="AD" clId="Web-{5E6B9807-2CBE-136D-3FEF-09BF6B1BFC30}" dt="2024-11-14T21:10:19.198" v="7" actId="1076"/>
          <ac:spMkLst>
            <pc:docMk/>
            <pc:sldMk cId="0" sldId="264"/>
            <ac:spMk id="249" creationId="{00000000-0000-0000-0000-000000000000}"/>
          </ac:spMkLst>
        </pc:spChg>
      </pc:sldChg>
      <pc:sldChg chg="modSp mod modClrScheme chgLayout">
        <pc:chgData name="Julie Hasty" userId="S::julie@santafewatershed.org::165a53dc-9507-4b8c-9e5b-3f3510fb5659" providerId="AD" clId="Web-{5E6B9807-2CBE-136D-3FEF-09BF6B1BFC30}" dt="2024-11-14T21:08:23.132" v="2"/>
        <pc:sldMkLst>
          <pc:docMk/>
          <pc:sldMk cId="0" sldId="265"/>
        </pc:sldMkLst>
        <pc:spChg chg="mod ord">
          <ac:chgData name="Julie Hasty" userId="S::julie@santafewatershed.org::165a53dc-9507-4b8c-9e5b-3f3510fb5659" providerId="AD" clId="Web-{5E6B9807-2CBE-136D-3FEF-09BF6B1BFC30}" dt="2024-11-14T21:08:23.132" v="2"/>
          <ac:spMkLst>
            <pc:docMk/>
            <pc:sldMk cId="0" sldId="265"/>
            <ac:spMk id="259" creationId="{00000000-0000-0000-0000-000000000000}"/>
          </ac:spMkLst>
        </pc:spChg>
      </pc:sldChg>
      <pc:sldChg chg="mod modClrScheme chgLayout">
        <pc:chgData name="Julie Hasty" userId="S::julie@santafewatershed.org::165a53dc-9507-4b8c-9e5b-3f3510fb5659" providerId="AD" clId="Web-{5E6B9807-2CBE-136D-3FEF-09BF6B1BFC30}" dt="2024-11-14T21:08:23.132" v="2"/>
        <pc:sldMkLst>
          <pc:docMk/>
          <pc:sldMk cId="0" sldId="266"/>
        </pc:sldMkLst>
      </pc:sldChg>
      <pc:sldChg chg="modSp mod modClrScheme chgLayout">
        <pc:chgData name="Julie Hasty" userId="S::julie@santafewatershed.org::165a53dc-9507-4b8c-9e5b-3f3510fb5659" providerId="AD" clId="Web-{5E6B9807-2CBE-136D-3FEF-09BF6B1BFC30}" dt="2024-11-14T21:08:23.132" v="2"/>
        <pc:sldMkLst>
          <pc:docMk/>
          <pc:sldMk cId="0" sldId="267"/>
        </pc:sldMkLst>
        <pc:spChg chg="mod ord">
          <ac:chgData name="Julie Hasty" userId="S::julie@santafewatershed.org::165a53dc-9507-4b8c-9e5b-3f3510fb5659" providerId="AD" clId="Web-{5E6B9807-2CBE-136D-3FEF-09BF6B1BFC30}" dt="2024-11-14T21:08:23.132" v="2"/>
          <ac:spMkLst>
            <pc:docMk/>
            <pc:sldMk cId="0" sldId="267"/>
            <ac:spMk id="279" creationId="{00000000-0000-0000-0000-000000000000}"/>
          </ac:spMkLst>
        </pc:spChg>
      </pc:sldChg>
      <pc:sldChg chg="modSp mod modClrScheme chgLayout">
        <pc:chgData name="Julie Hasty" userId="S::julie@santafewatershed.org::165a53dc-9507-4b8c-9e5b-3f3510fb5659" providerId="AD" clId="Web-{5E6B9807-2CBE-136D-3FEF-09BF6B1BFC30}" dt="2024-11-14T21:08:23.132" v="2"/>
        <pc:sldMkLst>
          <pc:docMk/>
          <pc:sldMk cId="0" sldId="268"/>
        </pc:sldMkLst>
        <pc:spChg chg="mod ord">
          <ac:chgData name="Julie Hasty" userId="S::julie@santafewatershed.org::165a53dc-9507-4b8c-9e5b-3f3510fb5659" providerId="AD" clId="Web-{5E6B9807-2CBE-136D-3FEF-09BF6B1BFC30}" dt="2024-11-14T21:08:23.132" v="2"/>
          <ac:spMkLst>
            <pc:docMk/>
            <pc:sldMk cId="0" sldId="268"/>
            <ac:spMk id="288" creationId="{00000000-0000-0000-0000-000000000000}"/>
          </ac:spMkLst>
        </pc:spChg>
        <pc:spChg chg="mod ord">
          <ac:chgData name="Julie Hasty" userId="S::julie@santafewatershed.org::165a53dc-9507-4b8c-9e5b-3f3510fb5659" providerId="AD" clId="Web-{5E6B9807-2CBE-136D-3FEF-09BF6B1BFC30}" dt="2024-11-14T21:08:23.132" v="2"/>
          <ac:spMkLst>
            <pc:docMk/>
            <pc:sldMk cId="0" sldId="268"/>
            <ac:spMk id="289" creationId="{00000000-0000-0000-0000-000000000000}"/>
          </ac:spMkLst>
        </pc:spChg>
      </pc:sldChg>
      <pc:sldChg chg="modSp mod modClrScheme chgLayout">
        <pc:chgData name="Julie Hasty" userId="S::julie@santafewatershed.org::165a53dc-9507-4b8c-9e5b-3f3510fb5659" providerId="AD" clId="Web-{5E6B9807-2CBE-136D-3FEF-09BF6B1BFC30}" dt="2024-11-14T21:08:23.132" v="2"/>
        <pc:sldMkLst>
          <pc:docMk/>
          <pc:sldMk cId="0" sldId="269"/>
        </pc:sldMkLst>
        <pc:spChg chg="mod ord">
          <ac:chgData name="Julie Hasty" userId="S::julie@santafewatershed.org::165a53dc-9507-4b8c-9e5b-3f3510fb5659" providerId="AD" clId="Web-{5E6B9807-2CBE-136D-3FEF-09BF6B1BFC30}" dt="2024-11-14T21:08:23.132" v="2"/>
          <ac:spMkLst>
            <pc:docMk/>
            <pc:sldMk cId="0" sldId="269"/>
            <ac:spMk id="295" creationId="{00000000-0000-0000-0000-000000000000}"/>
          </ac:spMkLst>
        </pc:spChg>
      </pc:sldChg>
      <pc:sldChg chg="mod modClrScheme chgLayout">
        <pc:chgData name="Julie Hasty" userId="S::julie@santafewatershed.org::165a53dc-9507-4b8c-9e5b-3f3510fb5659" providerId="AD" clId="Web-{5E6B9807-2CBE-136D-3FEF-09BF6B1BFC30}" dt="2024-11-14T21:08:23.132" v="2"/>
        <pc:sldMkLst>
          <pc:docMk/>
          <pc:sldMk cId="0" sldId="270"/>
        </pc:sldMkLst>
      </pc:sldChg>
      <pc:sldChg chg="mod modClrScheme chgLayout">
        <pc:chgData name="Julie Hasty" userId="S::julie@santafewatershed.org::165a53dc-9507-4b8c-9e5b-3f3510fb5659" providerId="AD" clId="Web-{5E6B9807-2CBE-136D-3FEF-09BF6B1BFC30}" dt="2024-11-14T21:08:23.132" v="2"/>
        <pc:sldMkLst>
          <pc:docMk/>
          <pc:sldMk cId="0" sldId="271"/>
        </pc:sldMkLst>
      </pc:sldChg>
      <pc:sldMasterChg chg="del delSldLayout">
        <pc:chgData name="Julie Hasty" userId="S::julie@santafewatershed.org::165a53dc-9507-4b8c-9e5b-3f3510fb5659" providerId="AD" clId="Web-{5E6B9807-2CBE-136D-3FEF-09BF6B1BFC30}" dt="2024-11-14T21:06:52.238" v="0"/>
        <pc:sldMasterMkLst>
          <pc:docMk/>
          <pc:sldMasterMk cId="0" sldId="2147483659"/>
        </pc:sldMasterMkLst>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48"/>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49"/>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0"/>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1"/>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2"/>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3"/>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4"/>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5"/>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6"/>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7"/>
          </pc:sldLayoutMkLst>
        </pc:sldLayoutChg>
        <pc:sldLayoutChg chg="del">
          <pc:chgData name="Julie Hasty" userId="S::julie@santafewatershed.org::165a53dc-9507-4b8c-9e5b-3f3510fb5659" providerId="AD" clId="Web-{5E6B9807-2CBE-136D-3FEF-09BF6B1BFC30}" dt="2024-11-14T21:06:52.238" v="0"/>
          <pc:sldLayoutMkLst>
            <pc:docMk/>
            <pc:sldMasterMk cId="0" sldId="2147483659"/>
            <pc:sldLayoutMk cId="0" sldId="2147483658"/>
          </pc:sldLayoutMkLst>
        </pc:sldLayoutChg>
      </pc:sldMasterChg>
      <pc:sldMasterChg chg="add del addSldLayout delSldLayout modSldLayout">
        <pc:chgData name="Julie Hasty" userId="S::julie@santafewatershed.org::165a53dc-9507-4b8c-9e5b-3f3510fb5659" providerId="AD" clId="Web-{5E6B9807-2CBE-136D-3FEF-09BF6B1BFC30}" dt="2024-11-14T21:08:23.132" v="2"/>
        <pc:sldMasterMkLst>
          <pc:docMk/>
          <pc:sldMasterMk cId="252581775" sldId="2147483660"/>
        </pc:sldMasterMkLst>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970617274" sldId="2147483661"/>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94832163" sldId="2147483662"/>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2985614260" sldId="2147483663"/>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1043947175" sldId="2147483664"/>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1625778729" sldId="2147483665"/>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2483298236" sldId="2147483666"/>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517042593" sldId="2147483667"/>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3188122539" sldId="2147483668"/>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3357634280" sldId="2147483669"/>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2276485339" sldId="2147483670"/>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3894882169" sldId="2147483671"/>
          </pc:sldLayoutMkLst>
        </pc:sldLayoutChg>
        <pc:sldLayoutChg chg="add del mod replId">
          <pc:chgData name="Julie Hasty" userId="S::julie@santafewatershed.org::165a53dc-9507-4b8c-9e5b-3f3510fb5659" providerId="AD" clId="Web-{5E6B9807-2CBE-136D-3FEF-09BF6B1BFC30}" dt="2024-11-14T21:08:23.132" v="2"/>
          <pc:sldLayoutMkLst>
            <pc:docMk/>
            <pc:sldMasterMk cId="252581775" sldId="2147483660"/>
            <pc:sldLayoutMk cId="3060706581" sldId="2147483672"/>
          </pc:sldLayoutMkLst>
        </pc:sldLayoutChg>
      </pc:sldMasterChg>
      <pc:sldMasterChg chg="add addSldLayout modSldLayout">
        <pc:chgData name="Julie Hasty" userId="S::julie@santafewatershed.org::165a53dc-9507-4b8c-9e5b-3f3510fb5659" providerId="AD" clId="Web-{5E6B9807-2CBE-136D-3FEF-09BF6B1BFC30}" dt="2024-11-14T21:08:23.132" v="2"/>
        <pc:sldMasterMkLst>
          <pc:docMk/>
          <pc:sldMasterMk cId="1216703994" sldId="2147483673"/>
        </pc:sldMasterMkLst>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3718571887" sldId="2147483674"/>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685635777" sldId="2147483675"/>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3130442864" sldId="2147483676"/>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1666077466" sldId="2147483677"/>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1414542956" sldId="2147483678"/>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940135774" sldId="2147483679"/>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1199427599" sldId="2147483680"/>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42785740" sldId="2147483681"/>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3829592831" sldId="2147483682"/>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819732972" sldId="2147483683"/>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2589396995" sldId="2147483684"/>
          </pc:sldLayoutMkLst>
        </pc:sldLayoutChg>
        <pc:sldLayoutChg chg="add mod replId">
          <pc:chgData name="Julie Hasty" userId="S::julie@santafewatershed.org::165a53dc-9507-4b8c-9e5b-3f3510fb5659" providerId="AD" clId="Web-{5E6B9807-2CBE-136D-3FEF-09BF6B1BFC30}" dt="2024-11-14T21:08:23.132" v="2"/>
          <pc:sldLayoutMkLst>
            <pc:docMk/>
            <pc:sldMasterMk cId="1216703994" sldId="2147483673"/>
            <pc:sldLayoutMk cId="3267494898" sldId="2147483685"/>
          </pc:sldLayoutMkLst>
        </pc:sldLayoutChg>
      </pc:sldMasterChg>
    </pc:docChg>
  </pc:docChgLst>
  <pc:docChgLst>
    <pc:chgData name="Julie Hasty" userId="S::julie@santafewatershed.org::165a53dc-9507-4b8c-9e5b-3f3510fb5659" providerId="AD" clId="Web-{1FAABB96-6A8C-CC6C-25E9-F769BE7309BD}"/>
    <pc:docChg chg="modSld">
      <pc:chgData name="Julie Hasty" userId="S::julie@santafewatershed.org::165a53dc-9507-4b8c-9e5b-3f3510fb5659" providerId="AD" clId="Web-{1FAABB96-6A8C-CC6C-25E9-F769BE7309BD}" dt="2024-11-21T22:23:48.523" v="15"/>
      <pc:docMkLst>
        <pc:docMk/>
      </pc:docMkLst>
      <pc:sldChg chg="addSp delSp modSp">
        <pc:chgData name="Julie Hasty" userId="S::julie@santafewatershed.org::165a53dc-9507-4b8c-9e5b-3f3510fb5659" providerId="AD" clId="Web-{1FAABB96-6A8C-CC6C-25E9-F769BE7309BD}" dt="2024-11-21T22:18:39.537" v="3" actId="1076"/>
        <pc:sldMkLst>
          <pc:docMk/>
          <pc:sldMk cId="0" sldId="258"/>
        </pc:sldMkLst>
        <pc:picChg chg="add mod">
          <ac:chgData name="Julie Hasty" userId="S::julie@santafewatershed.org::165a53dc-9507-4b8c-9e5b-3f3510fb5659" providerId="AD" clId="Web-{1FAABB96-6A8C-CC6C-25E9-F769BE7309BD}" dt="2024-11-21T22:18:39.537" v="3" actId="1076"/>
          <ac:picMkLst>
            <pc:docMk/>
            <pc:sldMk cId="0" sldId="258"/>
            <ac:picMk id="2" creationId="{3A3A04A7-E699-CD93-04EB-E281B6FA913A}"/>
          </ac:picMkLst>
        </pc:picChg>
        <pc:picChg chg="del">
          <ac:chgData name="Julie Hasty" userId="S::julie@santafewatershed.org::165a53dc-9507-4b8c-9e5b-3f3510fb5659" providerId="AD" clId="Web-{1FAABB96-6A8C-CC6C-25E9-F769BE7309BD}" dt="2024-11-21T22:13:37.645" v="0"/>
          <ac:picMkLst>
            <pc:docMk/>
            <pc:sldMk cId="0" sldId="258"/>
            <ac:picMk id="111" creationId="{00000000-0000-0000-0000-000000000000}"/>
          </ac:picMkLst>
        </pc:picChg>
      </pc:sldChg>
      <pc:sldChg chg="modSp">
        <pc:chgData name="Julie Hasty" userId="S::julie@santafewatershed.org::165a53dc-9507-4b8c-9e5b-3f3510fb5659" providerId="AD" clId="Web-{1FAABB96-6A8C-CC6C-25E9-F769BE7309BD}" dt="2024-11-21T22:21:22.257" v="5" actId="1076"/>
        <pc:sldMkLst>
          <pc:docMk/>
          <pc:sldMk cId="0" sldId="267"/>
        </pc:sldMkLst>
        <pc:spChg chg="mod">
          <ac:chgData name="Julie Hasty" userId="S::julie@santafewatershed.org::165a53dc-9507-4b8c-9e5b-3f3510fb5659" providerId="AD" clId="Web-{1FAABB96-6A8C-CC6C-25E9-F769BE7309BD}" dt="2024-11-21T22:21:22.257" v="5" actId="1076"/>
          <ac:spMkLst>
            <pc:docMk/>
            <pc:sldMk cId="0" sldId="267"/>
            <ac:spMk id="279" creationId="{00000000-0000-0000-0000-000000000000}"/>
          </ac:spMkLst>
        </pc:spChg>
        <pc:spChg chg="mod">
          <ac:chgData name="Julie Hasty" userId="S::julie@santafewatershed.org::165a53dc-9507-4b8c-9e5b-3f3510fb5659" providerId="AD" clId="Web-{1FAABB96-6A8C-CC6C-25E9-F769BE7309BD}" dt="2024-11-21T22:21:14.053" v="4" actId="1076"/>
          <ac:spMkLst>
            <pc:docMk/>
            <pc:sldMk cId="0" sldId="267"/>
            <ac:spMk id="280" creationId="{00000000-0000-0000-0000-000000000000}"/>
          </ac:spMkLst>
        </pc:spChg>
      </pc:sldChg>
      <pc:sldChg chg="modSp">
        <pc:chgData name="Julie Hasty" userId="S::julie@santafewatershed.org::165a53dc-9507-4b8c-9e5b-3f3510fb5659" providerId="AD" clId="Web-{1FAABB96-6A8C-CC6C-25E9-F769BE7309BD}" dt="2024-11-21T22:23:06.757" v="13" actId="20577"/>
        <pc:sldMkLst>
          <pc:docMk/>
          <pc:sldMk cId="0" sldId="268"/>
        </pc:sldMkLst>
        <pc:spChg chg="mod">
          <ac:chgData name="Julie Hasty" userId="S::julie@santafewatershed.org::165a53dc-9507-4b8c-9e5b-3f3510fb5659" providerId="AD" clId="Web-{1FAABB96-6A8C-CC6C-25E9-F769BE7309BD}" dt="2024-11-21T22:23:06.757" v="13" actId="20577"/>
          <ac:spMkLst>
            <pc:docMk/>
            <pc:sldMk cId="0" sldId="268"/>
            <ac:spMk id="289" creationId="{00000000-0000-0000-0000-000000000000}"/>
          </ac:spMkLst>
        </pc:spChg>
      </pc:sldChg>
      <pc:sldChg chg="addSp delSp">
        <pc:chgData name="Julie Hasty" userId="S::julie@santafewatershed.org::165a53dc-9507-4b8c-9e5b-3f3510fb5659" providerId="AD" clId="Web-{1FAABB96-6A8C-CC6C-25E9-F769BE7309BD}" dt="2024-11-21T22:23:48.523" v="15"/>
        <pc:sldMkLst>
          <pc:docMk/>
          <pc:sldMk cId="0" sldId="271"/>
        </pc:sldMkLst>
        <pc:picChg chg="add del">
          <ac:chgData name="Julie Hasty" userId="S::julie@santafewatershed.org::165a53dc-9507-4b8c-9e5b-3f3510fb5659" providerId="AD" clId="Web-{1FAABB96-6A8C-CC6C-25E9-F769BE7309BD}" dt="2024-11-21T22:23:48.523" v="15"/>
          <ac:picMkLst>
            <pc:docMk/>
            <pc:sldMk cId="0" sldId="271"/>
            <ac:picMk id="312" creationId="{00000000-0000-0000-0000-000000000000}"/>
          </ac:picMkLst>
        </pc:picChg>
      </pc:sldChg>
    </pc:docChg>
  </pc:docChgLst>
  <pc:docChgLst>
    <pc:chgData name="Julie Hasty" userId="S::julie@santafewatershed.org::165a53dc-9507-4b8c-9e5b-3f3510fb5659" providerId="AD" clId="Web-{2D533E50-C886-E7B6-BAF7-3F2925FD43C6}"/>
    <pc:docChg chg="modSld">
      <pc:chgData name="Julie Hasty" userId="S::julie@santafewatershed.org::165a53dc-9507-4b8c-9e5b-3f3510fb5659" providerId="AD" clId="Web-{2D533E50-C886-E7B6-BAF7-3F2925FD43C6}" dt="2024-12-04T19:14:00.649" v="13" actId="20577"/>
      <pc:docMkLst>
        <pc:docMk/>
      </pc:docMkLst>
      <pc:sldChg chg="modSp">
        <pc:chgData name="Julie Hasty" userId="S::julie@santafewatershed.org::165a53dc-9507-4b8c-9e5b-3f3510fb5659" providerId="AD" clId="Web-{2D533E50-C886-E7B6-BAF7-3F2925FD43C6}" dt="2024-12-04T19:14:00.649" v="13" actId="20577"/>
        <pc:sldMkLst>
          <pc:docMk/>
          <pc:sldMk cId="0" sldId="266"/>
        </pc:sldMkLst>
        <pc:spChg chg="mod">
          <ac:chgData name="Julie Hasty" userId="S::julie@santafewatershed.org::165a53dc-9507-4b8c-9e5b-3f3510fb5659" providerId="AD" clId="Web-{2D533E50-C886-E7B6-BAF7-3F2925FD43C6}" dt="2024-12-04T19:14:00.649" v="13" actId="20577"/>
          <ac:spMkLst>
            <pc:docMk/>
            <pc:sldMk cId="0" sldId="266"/>
            <ac:spMk id="270" creationId="{00000000-0000-0000-0000-000000000000}"/>
          </ac:spMkLst>
        </pc:spChg>
      </pc:sldChg>
    </pc:docChg>
  </pc:docChgLst>
  <pc:docChgLst>
    <pc:chgData name="Julie Hasty" userId="S::julie@santafewatershed.org::165a53dc-9507-4b8c-9e5b-3f3510fb5659" providerId="AD" clId="Web-{A64811AA-F2B3-7E07-0435-A80F380F2969}"/>
    <pc:docChg chg="modSld">
      <pc:chgData name="Julie Hasty" userId="S::julie@santafewatershed.org::165a53dc-9507-4b8c-9e5b-3f3510fb5659" providerId="AD" clId="Web-{A64811AA-F2B3-7E07-0435-A80F380F2969}" dt="2024-12-04T19:04:33.109" v="58" actId="20577"/>
      <pc:docMkLst>
        <pc:docMk/>
      </pc:docMkLst>
      <pc:sldChg chg="modSp">
        <pc:chgData name="Julie Hasty" userId="S::julie@santafewatershed.org::165a53dc-9507-4b8c-9e5b-3f3510fb5659" providerId="AD" clId="Web-{A64811AA-F2B3-7E07-0435-A80F380F2969}" dt="2024-12-04T19:04:33.109" v="58" actId="20577"/>
        <pc:sldMkLst>
          <pc:docMk/>
          <pc:sldMk cId="0" sldId="263"/>
        </pc:sldMkLst>
        <pc:spChg chg="mod">
          <ac:chgData name="Julie Hasty" userId="S::julie@santafewatershed.org::165a53dc-9507-4b8c-9e5b-3f3510fb5659" providerId="AD" clId="Web-{A64811AA-F2B3-7E07-0435-A80F380F2969}" dt="2024-12-04T19:03:44.606" v="52" actId="20577"/>
          <ac:spMkLst>
            <pc:docMk/>
            <pc:sldMk cId="0" sldId="263"/>
            <ac:spMk id="231" creationId="{00000000-0000-0000-0000-000000000000}"/>
          </ac:spMkLst>
        </pc:spChg>
        <pc:spChg chg="mod">
          <ac:chgData name="Julie Hasty" userId="S::julie@santafewatershed.org::165a53dc-9507-4b8c-9e5b-3f3510fb5659" providerId="AD" clId="Web-{A64811AA-F2B3-7E07-0435-A80F380F2969}" dt="2024-12-04T19:04:33.109" v="58" actId="20577"/>
          <ac:spMkLst>
            <pc:docMk/>
            <pc:sldMk cId="0" sldId="263"/>
            <ac:spMk id="232" creationId="{00000000-0000-0000-0000-000000000000}"/>
          </ac:spMkLst>
        </pc:spChg>
        <pc:spChg chg="mod">
          <ac:chgData name="Julie Hasty" userId="S::julie@santafewatershed.org::165a53dc-9507-4b8c-9e5b-3f3510fb5659" providerId="AD" clId="Web-{A64811AA-F2B3-7E07-0435-A80F380F2969}" dt="2024-12-04T19:03:01.494" v="40" actId="1076"/>
          <ac:spMkLst>
            <pc:docMk/>
            <pc:sldMk cId="0" sldId="263"/>
            <ac:spMk id="241" creationId="{00000000-0000-0000-0000-000000000000}"/>
          </ac:spMkLst>
        </pc:spChg>
        <pc:spChg chg="mod">
          <ac:chgData name="Julie Hasty" userId="S::julie@santafewatershed.org::165a53dc-9507-4b8c-9e5b-3f3510fb5659" providerId="AD" clId="Web-{A64811AA-F2B3-7E07-0435-A80F380F2969}" dt="2024-12-04T19:02:57.447" v="39" actId="1076"/>
          <ac:spMkLst>
            <pc:docMk/>
            <pc:sldMk cId="0" sldId="263"/>
            <ac:spMk id="242" creationId="{00000000-0000-0000-0000-000000000000}"/>
          </ac:spMkLst>
        </pc:spChg>
      </pc:sldChg>
      <pc:sldChg chg="modSp">
        <pc:chgData name="Julie Hasty" userId="S::julie@santafewatershed.org::165a53dc-9507-4b8c-9e5b-3f3510fb5659" providerId="AD" clId="Web-{A64811AA-F2B3-7E07-0435-A80F380F2969}" dt="2024-12-04T19:00:37.408" v="17" actId="1076"/>
        <pc:sldMkLst>
          <pc:docMk/>
          <pc:sldMk cId="0" sldId="266"/>
        </pc:sldMkLst>
        <pc:spChg chg="mod">
          <ac:chgData name="Julie Hasty" userId="S::julie@santafewatershed.org::165a53dc-9507-4b8c-9e5b-3f3510fb5659" providerId="AD" clId="Web-{A64811AA-F2B3-7E07-0435-A80F380F2969}" dt="2024-12-04T19:00:37.408" v="17" actId="1076"/>
          <ac:spMkLst>
            <pc:docMk/>
            <pc:sldMk cId="0" sldId="266"/>
            <ac:spMk id="26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1">
                <a:solidFill>
                  <a:schemeClr val="dk1"/>
                </a:solidFill>
                <a:latin typeface="Calibri"/>
                <a:ea typeface="Calibri"/>
                <a:cs typeface="Calibri"/>
                <a:sym typeface="Calibri"/>
              </a:rPr>
              <a:t>Connect to the Unit</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In the previous Lesson, students were introduced to the Engineering Design Process (EDP) and began to ask questions pertaining the design of a rainwater harvesting system that will provide shade at your school and meet all plants’ watering requirements. Remember that the design should be an integrated design that applies the </a:t>
            </a:r>
            <a:r>
              <a:rPr lang="en-US" sz="1200" b="1" i="1">
                <a:solidFill>
                  <a:schemeClr val="dk1"/>
                </a:solidFill>
                <a:latin typeface="Calibri"/>
                <a:ea typeface="Calibri"/>
                <a:cs typeface="Calibri"/>
                <a:sym typeface="Calibri"/>
              </a:rPr>
              <a:t>Principles of Rainwater Harvesting – Stacking Functions.</a:t>
            </a:r>
            <a:r>
              <a:rPr lang="en-US" sz="1200">
                <a:solidFill>
                  <a:schemeClr val="dk1"/>
                </a:solidFill>
                <a:latin typeface="Calibri"/>
                <a:ea typeface="Calibri"/>
                <a:cs typeface="Calibri"/>
                <a:sym typeface="Calibri"/>
              </a:rPr>
              <a:t> </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A berm is a raised and elongated mound perpendicular to the slope of the land. Berms are used to slow surface runoff to allow infiltration in an adjacent area. </a:t>
            </a:r>
            <a:r>
              <a:rPr lang="en-US" sz="1200">
                <a:solidFill>
                  <a:schemeClr val="dk1"/>
                </a:solidFill>
                <a:latin typeface="Calibri"/>
                <a:ea typeface="Calibri"/>
                <a:cs typeface="Calibri"/>
                <a:sym typeface="Calibri"/>
              </a:rPr>
              <a:t>Basins are low areas that collect and infiltrate water.</a:t>
            </a:r>
            <a:endParaRPr/>
          </a:p>
          <a:p>
            <a:pPr marL="0" lvl="0" indent="0" algn="l" rtl="0">
              <a:spcBef>
                <a:spcPts val="0"/>
              </a:spcBef>
              <a:spcAft>
                <a:spcPts val="0"/>
              </a:spcAft>
              <a:buClr>
                <a:schemeClr val="dk1"/>
              </a:buClr>
              <a:buSzPts val="1200"/>
              <a:buFont typeface="Calibri"/>
              <a:buNone/>
            </a:pPr>
            <a:r>
              <a:rPr lang="en-US" b="1" u="sng"/>
              <a:t>Basins</a:t>
            </a:r>
            <a:r>
              <a:rPr lang="en-US"/>
              <a:t> - bottom often sloped slightly due to large amount of excavation that would be otherwise needed.</a:t>
            </a:r>
            <a:endParaRPr/>
          </a:p>
          <a:p>
            <a:pPr marL="0" lvl="0" indent="0" algn="l" rtl="0">
              <a:spcBef>
                <a:spcPts val="0"/>
              </a:spcBef>
              <a:spcAft>
                <a:spcPts val="0"/>
              </a:spcAft>
              <a:buClr>
                <a:schemeClr val="dk1"/>
              </a:buClr>
              <a:buSzPts val="1200"/>
              <a:buFont typeface="Calibri"/>
              <a:buNone/>
            </a:pPr>
            <a:r>
              <a:rPr lang="en-US" b="1" u="sng"/>
              <a:t>Berms: </a:t>
            </a:r>
            <a:r>
              <a:rPr lang="en-US" sz="1200"/>
              <a:t>On Contour, Boomerang/banana/smile Combo to create net</a:t>
            </a:r>
            <a:endParaRPr/>
          </a:p>
          <a:p>
            <a:pPr marL="0" lvl="0" indent="0" algn="l" rtl="0">
              <a:spcBef>
                <a:spcPts val="0"/>
              </a:spcBef>
              <a:spcAft>
                <a:spcPts val="0"/>
              </a:spcAft>
              <a:buNone/>
            </a:pPr>
            <a:endParaRPr/>
          </a:p>
        </p:txBody>
      </p:sp>
      <p:sp>
        <p:nvSpPr>
          <p:cNvPr id="256" name="Google Shape;2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Back in the classroom, have students sketch their chosen site to scale on a larger piece of graph paper (at least 8-1/2 by 11) to use later in the engineering design project. Label all parts and processes. They will need to take measurements of the collection area as well as the location of the rain basin(s).</a:t>
            </a:r>
            <a:endParaRPr/>
          </a:p>
          <a:p>
            <a:pPr marL="0" lvl="0" indent="0" algn="l" rtl="0">
              <a:spcBef>
                <a:spcPts val="60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Note: Students are likely to forget to record some important items when they are in the field so more than one trip outdoors maybe required. Decide how you might need to manage students coming and going from the field to your classroom. </a:t>
            </a:r>
            <a:endParaRPr sz="1200" b="1">
              <a:solidFill>
                <a:schemeClr val="dk1"/>
              </a:solidFill>
              <a:latin typeface="Calibri"/>
              <a:ea typeface="Calibri"/>
              <a:cs typeface="Calibri"/>
              <a:sym typeface="Calibri"/>
            </a:endParaRPr>
          </a:p>
        </p:txBody>
      </p:sp>
      <p:sp>
        <p:nvSpPr>
          <p:cNvPr id="265" name="Google Shape;2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Have a group discussion on what the students observed and the problems they identified. Tell them to discuss in their table groups how the problems that they found could be solved. Then ask, “Could your rainwater harvesting design address any of the problems?”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Have students review the criteria and constraints lists and add any new ones from their site inspections</a:t>
            </a:r>
            <a:endParaRPr/>
          </a:p>
        </p:txBody>
      </p:sp>
      <p:sp>
        <p:nvSpPr>
          <p:cNvPr id="277" name="Google Shape;2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b="1" i="1">
                <a:solidFill>
                  <a:schemeClr val="dk1"/>
                </a:solidFill>
                <a:latin typeface="Calibri"/>
                <a:ea typeface="Calibri"/>
                <a:cs typeface="Calibri"/>
                <a:sym typeface="Calibri"/>
              </a:rPr>
              <a:t>Conclusion</a:t>
            </a:r>
            <a:endParaRPr/>
          </a:p>
          <a:p>
            <a:pPr marL="0" lvl="0" indent="0" algn="l" rtl="0">
              <a:spcBef>
                <a:spcPts val="0"/>
              </a:spcBef>
              <a:spcAft>
                <a:spcPts val="0"/>
              </a:spcAft>
              <a:buNone/>
            </a:pPr>
            <a:endParaRPr sz="1200" b="1" i="1">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a:solidFill>
                  <a:srgbClr val="F2624C"/>
                </a:solidFill>
                <a:latin typeface="Calibri"/>
                <a:ea typeface="Calibri"/>
                <a:cs typeface="Calibri"/>
                <a:sym typeface="Calibri"/>
              </a:rPr>
              <a:t>DISTINGUISH: </a:t>
            </a:r>
            <a:endParaRPr sz="1200">
              <a:solidFill>
                <a:srgbClr val="000000"/>
              </a:solidFill>
              <a:latin typeface="Calibri"/>
              <a:ea typeface="Calibri"/>
              <a:cs typeface="Calibri"/>
              <a:sym typeface="Calibri"/>
            </a:endParaRPr>
          </a:p>
          <a:p>
            <a:pPr marL="342900" marR="0" lvl="0" indent="-342900" algn="l" rtl="0">
              <a:spcBef>
                <a:spcPts val="600"/>
              </a:spcBef>
              <a:spcAft>
                <a:spcPts val="0"/>
              </a:spcAft>
              <a:buClr>
                <a:srgbClr val="F2624C"/>
              </a:buClr>
              <a:buSzPts val="1200"/>
              <a:buFont typeface="Noto Sans Symbols"/>
              <a:buChar char="∙"/>
            </a:pPr>
            <a:r>
              <a:rPr lang="en-US" sz="1200" b="1">
                <a:solidFill>
                  <a:srgbClr val="F2624C"/>
                </a:solidFill>
                <a:latin typeface="Calibri"/>
                <a:ea typeface="Calibri"/>
                <a:cs typeface="Calibri"/>
                <a:sym typeface="Calibri"/>
              </a:rPr>
              <a:t>What is a good site for rainwater harvesting? </a:t>
            </a: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b="0">
                <a:solidFill>
                  <a:srgbClr val="F2624C"/>
                </a:solidFill>
                <a:latin typeface="Calibri"/>
                <a:ea typeface="Calibri"/>
                <a:cs typeface="Calibri"/>
                <a:sym typeface="Calibri"/>
              </a:rPr>
              <a:t>As a wrap up, discuss what physical features they think might make for a good rainwater harvesting site. Ask them how many of these features they have in their chosen site. Discuss possible ways to change their site to collect more rainwater or include more basins.</a:t>
            </a:r>
            <a:endParaRPr sz="1200" b="0">
              <a:solidFill>
                <a:srgbClr val="000000"/>
              </a:solidFill>
              <a:latin typeface="Calibri"/>
              <a:ea typeface="Calibri"/>
              <a:cs typeface="Calibri"/>
              <a:sym typeface="Calibri"/>
            </a:endParaRPr>
          </a:p>
          <a:p>
            <a:pPr marL="342900" marR="0" lvl="0" indent="-342900" algn="l" rtl="0">
              <a:spcBef>
                <a:spcPts val="600"/>
              </a:spcBef>
              <a:spcAft>
                <a:spcPts val="0"/>
              </a:spcAft>
              <a:buClr>
                <a:srgbClr val="F2624C"/>
              </a:buClr>
              <a:buSzPts val="1200"/>
              <a:buFont typeface="Noto Sans Symbols"/>
              <a:buChar char="∙"/>
            </a:pPr>
            <a:r>
              <a:rPr lang="en-US" sz="1200" b="1">
                <a:solidFill>
                  <a:srgbClr val="F2624C"/>
                </a:solidFill>
                <a:latin typeface="Calibri"/>
                <a:ea typeface="Calibri"/>
                <a:cs typeface="Calibri"/>
                <a:sym typeface="Calibri"/>
              </a:rPr>
              <a:t>What makes a bad site for rainwater harvesting?</a:t>
            </a: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In contrast, did they notice any areas on campus where they wouldn’t want to put a rainwater harvesting system? What might be some of the limitations of those areas? (confined spaces, too much pedestrian traffic, difficulty getting water where it is needed)</a:t>
            </a:r>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Ask students to discuss why they chose their particular site for harvesting rain. Based upon your discussions, are there things they can change to improve their ability to harvest rain? </a:t>
            </a:r>
            <a:endParaRPr/>
          </a:p>
          <a:p>
            <a:pPr marL="0" marR="0" lvl="0" indent="0" algn="l" rtl="0">
              <a:spcBef>
                <a:spcPts val="600"/>
              </a:spcBef>
              <a:spcAft>
                <a:spcPts val="0"/>
              </a:spcAft>
              <a:buNone/>
            </a:pPr>
            <a:endParaRPr sz="1200" b="1">
              <a:solidFill>
                <a:srgbClr val="96C93D"/>
              </a:solidFill>
              <a:latin typeface="Calibri"/>
              <a:ea typeface="Calibri"/>
              <a:cs typeface="Calibri"/>
              <a:sym typeface="Calibri"/>
            </a:endParaRPr>
          </a:p>
          <a:p>
            <a:pPr marL="0" marR="0" lvl="0" indent="0" algn="l" rtl="0">
              <a:spcBef>
                <a:spcPts val="600"/>
              </a:spcBef>
              <a:spcAft>
                <a:spcPts val="0"/>
              </a:spcAft>
              <a:buNone/>
            </a:pPr>
            <a:r>
              <a:rPr lang="en-US" sz="1200" b="1">
                <a:solidFill>
                  <a:srgbClr val="96C93D"/>
                </a:solidFill>
                <a:latin typeface="Calibri"/>
                <a:ea typeface="Calibri"/>
                <a:cs typeface="Calibri"/>
                <a:sym typeface="Calibri"/>
              </a:rPr>
              <a:t>BUILD THE SYSTEM: </a:t>
            </a:r>
            <a:endParaRPr sz="1200">
              <a:solidFill>
                <a:srgbClr val="000000"/>
              </a:solidFill>
              <a:latin typeface="Calibri"/>
              <a:ea typeface="Calibri"/>
              <a:cs typeface="Calibri"/>
              <a:sym typeface="Calibri"/>
            </a:endParaRPr>
          </a:p>
          <a:p>
            <a:pPr marL="342900" marR="0" lvl="0" indent="-342900" algn="l" rtl="0">
              <a:spcBef>
                <a:spcPts val="600"/>
              </a:spcBef>
              <a:spcAft>
                <a:spcPts val="0"/>
              </a:spcAft>
              <a:buClr>
                <a:srgbClr val="96C93D"/>
              </a:buClr>
              <a:buSzPts val="1200"/>
              <a:buFont typeface="Noto Sans Symbols"/>
              <a:buChar char="∙"/>
            </a:pPr>
            <a:r>
              <a:rPr lang="en-US" sz="1200" b="1">
                <a:solidFill>
                  <a:srgbClr val="96C93D"/>
                </a:solidFill>
                <a:latin typeface="Calibri"/>
                <a:ea typeface="Calibri"/>
                <a:cs typeface="Calibri"/>
                <a:sym typeface="Calibri"/>
              </a:rPr>
              <a:t>What are the parts of a site that are important to consider when beginning a rainwater harvesting project?</a:t>
            </a:r>
            <a:endParaRPr sz="1200">
              <a:solidFill>
                <a:srgbClr val="000000"/>
              </a:solidFill>
              <a:latin typeface="Calibri"/>
              <a:ea typeface="Calibri"/>
              <a:cs typeface="Calibri"/>
              <a:sym typeface="Calibri"/>
            </a:endParaRPr>
          </a:p>
          <a:p>
            <a:pPr marL="0" marR="0" lvl="0" indent="0" algn="l" rtl="0">
              <a:spcBef>
                <a:spcPts val="600"/>
              </a:spcBef>
              <a:spcAft>
                <a:spcPts val="0"/>
              </a:spcAft>
              <a:buNone/>
            </a:pPr>
            <a:r>
              <a:rPr lang="en-US" sz="1200">
                <a:solidFill>
                  <a:srgbClr val="000000"/>
                </a:solidFill>
                <a:latin typeface="Calibri"/>
                <a:ea typeface="Calibri"/>
                <a:cs typeface="Calibri"/>
                <a:sym typeface="Calibri"/>
              </a:rPr>
              <a:t>Have students develop an answer to this question in small groups, and then share. This may inspire some groups to want to collect more information to add to their site map. (Students can do this during lunch or recess if needed.) </a:t>
            </a:r>
            <a:endParaRPr/>
          </a:p>
          <a:p>
            <a:pPr marL="342900" marR="0" lvl="0" indent="-342900" algn="l"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Could any of the existing parts of the rainwater management system be utilized for collecting rainwater?</a:t>
            </a:r>
            <a:endParaRPr/>
          </a:p>
          <a:p>
            <a:pPr marL="342900" marR="0" lvl="0" indent="-342900" algn="l"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How will rainwater be conveyed or transported to their chosen site?</a:t>
            </a:r>
            <a:endParaRPr/>
          </a:p>
          <a:p>
            <a:pPr marL="342900" marR="0" lvl="0" indent="-342900" algn="l"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How will it infiltrate into the soil?  Is there a way for students to enhance infiltration on their site?</a:t>
            </a:r>
            <a:endParaRPr/>
          </a:p>
          <a:p>
            <a:pPr marL="342900" marR="0" lvl="0" indent="-342900" algn="l"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Are there constraints to this site that they may not be able to see? (Pipes and utility lines underground)</a:t>
            </a:r>
            <a:endParaRPr/>
          </a:p>
          <a:p>
            <a:pPr marL="342900" marR="0" lvl="0" indent="-342900" algn="l" rtl="0">
              <a:spcBef>
                <a:spcPts val="600"/>
              </a:spcBef>
              <a:spcAft>
                <a:spcPts val="0"/>
              </a:spcAft>
              <a:buClr>
                <a:schemeClr val="dk1"/>
              </a:buClr>
              <a:buSzPts val="1200"/>
              <a:buFont typeface="Noto Sans Symbols"/>
              <a:buChar char="∙"/>
            </a:pPr>
            <a:r>
              <a:rPr lang="en-US" sz="1200">
                <a:latin typeface="Calibri"/>
                <a:ea typeface="Calibri"/>
                <a:cs typeface="Calibri"/>
                <a:sym typeface="Calibri"/>
              </a:rPr>
              <a:t>Is there room for trees to spread their root structure at their site?</a:t>
            </a:r>
            <a:endParaRPr sz="1200" i="0">
              <a:solidFill>
                <a:schemeClr val="dk1"/>
              </a:solidFill>
              <a:latin typeface="Calibri"/>
              <a:ea typeface="Calibri"/>
              <a:cs typeface="Calibri"/>
              <a:sym typeface="Calibri"/>
            </a:endParaRPr>
          </a:p>
        </p:txBody>
      </p:sp>
      <p:sp>
        <p:nvSpPr>
          <p:cNvPr id="286" name="Google Shape;28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3399"/>
              </a:buClr>
              <a:buSzPts val="1200"/>
              <a:buFont typeface="Calibri"/>
              <a:buNone/>
            </a:pPr>
            <a:r>
              <a:rPr lang="en-US" sz="1200" b="1">
                <a:solidFill>
                  <a:srgbClr val="003399"/>
                </a:solidFill>
                <a:latin typeface="Calibri"/>
                <a:ea typeface="Calibri"/>
                <a:cs typeface="Calibri"/>
                <a:sym typeface="Calibri"/>
              </a:rPr>
              <a:t>**OPTIONAL BUT ENCOURAGED**</a:t>
            </a:r>
            <a:endParaRPr/>
          </a:p>
          <a:p>
            <a:pPr marL="0" lvl="0" indent="0" algn="l" rtl="0">
              <a:spcBef>
                <a:spcPts val="0"/>
              </a:spcBef>
              <a:spcAft>
                <a:spcPts val="0"/>
              </a:spcAft>
              <a:buClr>
                <a:schemeClr val="dk1"/>
              </a:buClr>
              <a:buSzPts val="1200"/>
              <a:buFont typeface="Calibri"/>
              <a:buNone/>
            </a:pPr>
            <a:endParaRPr sz="1200" b="1">
              <a:solidFill>
                <a:srgbClr val="003399"/>
              </a:solidFill>
              <a:latin typeface="Calibri"/>
              <a:ea typeface="Calibri"/>
              <a:cs typeface="Calibri"/>
              <a:sym typeface="Calibri"/>
            </a:endParaRPr>
          </a:p>
          <a:p>
            <a:pPr marL="0" marR="0" lvl="0" indent="0" algn="l" rtl="0">
              <a:spcBef>
                <a:spcPts val="0"/>
              </a:spcBef>
              <a:spcAft>
                <a:spcPts val="0"/>
              </a:spcAft>
              <a:buNone/>
            </a:pPr>
            <a:r>
              <a:rPr lang="en-US" sz="1200" b="1" u="sng">
                <a:solidFill>
                  <a:srgbClr val="000000"/>
                </a:solidFill>
                <a:latin typeface="Calibri"/>
                <a:ea typeface="Calibri"/>
                <a:cs typeface="Calibri"/>
                <a:sym typeface="Calibri"/>
              </a:rPr>
              <a:t>Option 1: Soil Assessment at School to estimate percolation rate.</a:t>
            </a:r>
            <a:endParaRPr sz="1200">
              <a:solidFill>
                <a:srgbClr val="000000"/>
              </a:solidFill>
              <a:latin typeface="Calibri"/>
              <a:ea typeface="Calibri"/>
              <a:cs typeface="Calibri"/>
              <a:sym typeface="Calibri"/>
            </a:endParaRPr>
          </a:p>
          <a:p>
            <a:pPr marL="0" marR="0" lvl="0" indent="0" algn="l" rtl="0">
              <a:spcBef>
                <a:spcPts val="600"/>
              </a:spcBef>
              <a:spcAft>
                <a:spcPts val="0"/>
              </a:spcAft>
              <a:buNone/>
            </a:pPr>
            <a:r>
              <a:rPr lang="en-US" sz="1200" b="1">
                <a:solidFill>
                  <a:srgbClr val="000000"/>
                </a:solidFill>
                <a:latin typeface="Calibri"/>
                <a:ea typeface="Calibri"/>
                <a:cs typeface="Calibri"/>
                <a:sym typeface="Calibri"/>
              </a:rPr>
              <a:t>What will happen when rainwater falls on the soil at your school? </a:t>
            </a:r>
            <a:endParaRPr/>
          </a:p>
          <a:p>
            <a:pPr marL="0" marR="0" lvl="0" indent="0" algn="l" rtl="0">
              <a:spcBef>
                <a:spcPts val="600"/>
              </a:spcBef>
              <a:spcAft>
                <a:spcPts val="0"/>
              </a:spcAft>
              <a:buNone/>
            </a:pPr>
            <a:endParaRPr sz="1200">
              <a:solidFill>
                <a:srgbClr val="000000"/>
              </a:solidFill>
              <a:latin typeface="Calibri"/>
              <a:ea typeface="Calibri"/>
              <a:cs typeface="Calibri"/>
              <a:sym typeface="Calibri"/>
            </a:endParaRPr>
          </a:p>
          <a:p>
            <a:pPr marL="0" marR="0" lvl="0" indent="0" algn="l" rtl="0">
              <a:spcBef>
                <a:spcPts val="600"/>
              </a:spcBef>
              <a:spcAft>
                <a:spcPts val="0"/>
              </a:spcAft>
              <a:buNone/>
            </a:pPr>
            <a:r>
              <a:rPr lang="en-US" sz="1200" u="sng">
                <a:solidFill>
                  <a:srgbClr val="000000"/>
                </a:solidFill>
                <a:latin typeface="Calibri"/>
                <a:ea typeface="Calibri"/>
                <a:cs typeface="Calibri"/>
                <a:sym typeface="Calibri"/>
              </a:rPr>
              <a:t>Conduct jar test</a:t>
            </a:r>
            <a:r>
              <a:rPr lang="en-US" sz="1200">
                <a:solidFill>
                  <a:srgbClr val="000000"/>
                </a:solidFill>
                <a:latin typeface="Calibri"/>
                <a:ea typeface="Calibri"/>
                <a:cs typeface="Calibri"/>
                <a:sym typeface="Calibri"/>
              </a:rPr>
              <a:t> (see </a:t>
            </a:r>
            <a:r>
              <a:rPr lang="en-US" sz="1200" i="1">
                <a:solidFill>
                  <a:srgbClr val="000000"/>
                </a:solidFill>
                <a:latin typeface="Calibri"/>
                <a:ea typeface="Calibri"/>
                <a:cs typeface="Calibri"/>
                <a:sym typeface="Calibri"/>
              </a:rPr>
              <a:t>Soil Texture Triangle.docx). </a:t>
            </a:r>
            <a:r>
              <a:rPr lang="en-US" sz="1200">
                <a:solidFill>
                  <a:srgbClr val="000000"/>
                </a:solidFill>
                <a:latin typeface="Calibri"/>
                <a:ea typeface="Calibri"/>
                <a:cs typeface="Calibri"/>
                <a:sym typeface="Calibri"/>
              </a:rPr>
              <a:t>Dig a hole at least 1 foot deep.  Fill a jar half full of soil.  Shake sample in jar, allow soil to settle out</a:t>
            </a:r>
            <a:endParaRPr/>
          </a:p>
          <a:p>
            <a:pPr marL="0" marR="0" lvl="0" indent="0" algn="l" rtl="0">
              <a:spcBef>
                <a:spcPts val="600"/>
              </a:spcBef>
              <a:spcAft>
                <a:spcPts val="0"/>
              </a:spcAft>
              <a:buNone/>
            </a:pPr>
            <a:endParaRPr sz="1200">
              <a:solidFill>
                <a:srgbClr val="000000"/>
              </a:solidFill>
              <a:latin typeface="Calibri"/>
              <a:ea typeface="Calibri"/>
              <a:cs typeface="Calibri"/>
              <a:sym typeface="Calibri"/>
            </a:endParaRPr>
          </a:p>
          <a:p>
            <a:pPr marL="0" marR="0" lvl="0" indent="0" algn="l" rtl="0">
              <a:spcBef>
                <a:spcPts val="600"/>
              </a:spcBef>
              <a:spcAft>
                <a:spcPts val="0"/>
              </a:spcAft>
              <a:buNone/>
            </a:pPr>
            <a:r>
              <a:rPr lang="en-US" sz="1200">
                <a:solidFill>
                  <a:srgbClr val="000000"/>
                </a:solidFill>
                <a:latin typeface="Calibri"/>
                <a:ea typeface="Calibri"/>
                <a:cs typeface="Calibri"/>
                <a:sym typeface="Calibri"/>
              </a:rPr>
              <a:t>The next day have students estimate the percentages of different particle sizes and use the soil texture triangle to figure out the soil type.</a:t>
            </a:r>
            <a:endParaRPr/>
          </a:p>
          <a:p>
            <a:pPr marL="0" lvl="0" indent="0" algn="l" rtl="0">
              <a:spcBef>
                <a:spcPts val="60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If there is time, students can also assess their soil type by feel. Have students use the chart on the back of the </a:t>
            </a:r>
            <a:r>
              <a:rPr lang="en-US" sz="1200" i="1">
                <a:latin typeface="Calibri"/>
                <a:ea typeface="Calibri"/>
                <a:cs typeface="Calibri"/>
                <a:sym typeface="Calibri"/>
              </a:rPr>
              <a:t>Soil Texture Triangle </a:t>
            </a:r>
            <a:r>
              <a:rPr lang="en-US" sz="1200">
                <a:latin typeface="Calibri"/>
                <a:ea typeface="Calibri"/>
                <a:cs typeface="Calibri"/>
                <a:sym typeface="Calibri"/>
              </a:rPr>
              <a:t>as a guide. </a:t>
            </a:r>
            <a:endParaRPr sz="1200" b="0">
              <a:solidFill>
                <a:srgbClr val="003399"/>
              </a:solidFill>
              <a:latin typeface="Calibri"/>
              <a:ea typeface="Calibri"/>
              <a:cs typeface="Calibri"/>
              <a:sym typeface="Calibri"/>
            </a:endParaRPr>
          </a:p>
        </p:txBody>
      </p:sp>
      <p:sp>
        <p:nvSpPr>
          <p:cNvPr id="293" name="Google Shape;29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Sandier or more gravelly soils will allow water to infiltrate faster.  Silt and clay inhibit the flow of water into the ground.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Based upon the results of the jar test for your school, ask the students how fast or slow they think the water will enter the ground? </a:t>
            </a:r>
            <a:endParaRPr/>
          </a:p>
        </p:txBody>
      </p:sp>
      <p:sp>
        <p:nvSpPr>
          <p:cNvPr id="302" name="Google Shape;30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u="sng">
                <a:solidFill>
                  <a:srgbClr val="000000"/>
                </a:solidFill>
                <a:latin typeface="Calibri"/>
                <a:ea typeface="Calibri"/>
                <a:cs typeface="Calibri"/>
                <a:sym typeface="Calibri"/>
              </a:rPr>
              <a:t>Option 2: Infiltration Rate and Sizing Basins</a:t>
            </a:r>
            <a:endParaRPr sz="1200">
              <a:solidFill>
                <a:srgbClr val="000000"/>
              </a:solidFill>
              <a:latin typeface="Calibri"/>
              <a:ea typeface="Calibri"/>
              <a:cs typeface="Calibri"/>
              <a:sym typeface="Calibri"/>
            </a:endParaRPr>
          </a:p>
          <a:p>
            <a:pPr marL="0" marR="0" lvl="0" indent="0" algn="l" rtl="0">
              <a:spcBef>
                <a:spcPts val="600"/>
              </a:spcBef>
              <a:spcAft>
                <a:spcPts val="0"/>
              </a:spcAft>
              <a:buNone/>
            </a:pPr>
            <a:r>
              <a:rPr lang="en-US" sz="1200">
                <a:solidFill>
                  <a:srgbClr val="000000"/>
                </a:solidFill>
                <a:latin typeface="Calibri"/>
                <a:ea typeface="Calibri"/>
                <a:cs typeface="Calibri"/>
                <a:sym typeface="Calibri"/>
              </a:rPr>
              <a:t>When designing and sizing basins for rainwater harvesting, it is important to take into consideration the following factors:</a:t>
            </a:r>
            <a:endParaRPr/>
          </a:p>
          <a:p>
            <a:pPr marL="342900" marR="0" lvl="0" indent="-342900" algn="l" rtl="0">
              <a:spcBef>
                <a:spcPts val="600"/>
              </a:spcBef>
              <a:spcAft>
                <a:spcPts val="0"/>
              </a:spcAft>
              <a:buClr>
                <a:srgbClr val="000000"/>
              </a:buClr>
              <a:buSzPts val="1200"/>
              <a:buFont typeface="Calibri"/>
              <a:buAutoNum type="arabicPeriod"/>
            </a:pPr>
            <a:r>
              <a:rPr lang="en-US" sz="1200" b="1">
                <a:solidFill>
                  <a:srgbClr val="000000"/>
                </a:solidFill>
                <a:latin typeface="Calibri"/>
                <a:ea typeface="Calibri"/>
                <a:cs typeface="Calibri"/>
                <a:sym typeface="Calibri"/>
              </a:rPr>
              <a:t>Soil Texture:</a:t>
            </a:r>
            <a:r>
              <a:rPr lang="en-US" sz="1200">
                <a:solidFill>
                  <a:srgbClr val="000000"/>
                </a:solidFill>
                <a:latin typeface="Calibri"/>
                <a:ea typeface="Calibri"/>
                <a:cs typeface="Calibri"/>
                <a:sym typeface="Calibri"/>
              </a:rPr>
              <a:t> Permeability varies greatly based upon soil composition. Sand and sandy loam soils have a higher degree of permeability and allow for relatively rapid release of waters collected in a basin. The opposite occurs with sandy clay loam, clay loam and silty clay loam which will hold retained waters for a much longer period of time. For optimal rainwater harvesting as well as public health and safety, the following considerations must be made:</a:t>
            </a:r>
            <a:endParaRPr/>
          </a:p>
          <a:p>
            <a:pPr marL="742950" marR="0" lvl="1" indent="-285750" algn="l" rtl="0">
              <a:spcBef>
                <a:spcPts val="600"/>
              </a:spcBef>
              <a:spcAft>
                <a:spcPts val="0"/>
              </a:spcAft>
              <a:buClr>
                <a:srgbClr val="000000"/>
              </a:buClr>
              <a:buSzPts val="1200"/>
              <a:buFont typeface="Noto Sans Symbols"/>
              <a:buChar char="✔"/>
            </a:pPr>
            <a:r>
              <a:rPr lang="en-US" sz="1200" b="1">
                <a:solidFill>
                  <a:srgbClr val="000000"/>
                </a:solidFill>
                <a:latin typeface="Calibri"/>
                <a:ea typeface="Calibri"/>
                <a:cs typeface="Calibri"/>
                <a:sym typeface="Calibri"/>
              </a:rPr>
              <a:t>No standing water allowed. </a:t>
            </a:r>
            <a:r>
              <a:rPr lang="en-US" sz="1200">
                <a:solidFill>
                  <a:srgbClr val="000000"/>
                </a:solidFill>
                <a:latin typeface="Calibri"/>
                <a:ea typeface="Calibri"/>
                <a:cs typeface="Calibri"/>
                <a:sym typeface="Calibri"/>
              </a:rPr>
              <a:t>Due to local and State health codes, water must infiltrate through the basin within 24 hours. Standing water allows for disease carrying vector propagation such a mosquitos. </a:t>
            </a:r>
            <a:endParaRPr/>
          </a:p>
          <a:p>
            <a:pPr marL="742950" marR="0" lvl="1" indent="-285750" algn="l"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 </a:t>
            </a:r>
            <a:r>
              <a:rPr lang="en-US" sz="1200" b="1">
                <a:solidFill>
                  <a:srgbClr val="000000"/>
                </a:solidFill>
                <a:latin typeface="Calibri"/>
                <a:ea typeface="Calibri"/>
                <a:cs typeface="Calibri"/>
                <a:sym typeface="Calibri"/>
              </a:rPr>
              <a:t>Infiltration Rate Determines Optimal Basin Depth</a:t>
            </a:r>
            <a:r>
              <a:rPr lang="en-US" sz="1200">
                <a:solidFill>
                  <a:srgbClr val="000000"/>
                </a:solidFill>
                <a:latin typeface="Calibri"/>
                <a:ea typeface="Calibri"/>
                <a:cs typeface="Calibri"/>
                <a:sym typeface="Calibri"/>
              </a:rPr>
              <a:t>. Knowing the infiltration rate or perc rate (inches/hour) of water in our soil tells us the maximum depth our rainwater harvesting basin could be. A </a:t>
            </a:r>
            <a:r>
              <a:rPr lang="en-US" sz="1200" i="1">
                <a:solidFill>
                  <a:srgbClr val="000000"/>
                </a:solidFill>
                <a:latin typeface="Calibri"/>
                <a:ea typeface="Calibri"/>
                <a:cs typeface="Calibri"/>
                <a:sym typeface="Calibri"/>
              </a:rPr>
              <a:t>Fast Average</a:t>
            </a:r>
            <a:r>
              <a:rPr lang="en-US" sz="1200">
                <a:solidFill>
                  <a:srgbClr val="000000"/>
                </a:solidFill>
                <a:latin typeface="Calibri"/>
                <a:ea typeface="Calibri"/>
                <a:cs typeface="Calibri"/>
                <a:sym typeface="Calibri"/>
              </a:rPr>
              <a:t> infiltration rate will allow for a basin depth of 3 feet deep. </a:t>
            </a:r>
            <a:endParaRPr/>
          </a:p>
          <a:p>
            <a:pPr marL="742950" marR="0" lvl="1" indent="-285750" algn="l"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 </a:t>
            </a:r>
            <a:r>
              <a:rPr lang="en-US" sz="1200" b="1">
                <a:solidFill>
                  <a:srgbClr val="000000"/>
                </a:solidFill>
                <a:latin typeface="Calibri"/>
                <a:ea typeface="Calibri"/>
                <a:cs typeface="Calibri"/>
                <a:sym typeface="Calibri"/>
              </a:rPr>
              <a:t>Slope Safety. </a:t>
            </a:r>
            <a:r>
              <a:rPr lang="en-US" sz="1200">
                <a:solidFill>
                  <a:srgbClr val="000000"/>
                </a:solidFill>
                <a:latin typeface="Calibri"/>
                <a:ea typeface="Calibri"/>
                <a:cs typeface="Calibri"/>
                <a:sym typeface="Calibri"/>
              </a:rPr>
              <a:t>Steeply sloped basins can be hazardous to people and pets. A general rule of thumb is to maintain 3:1 slope ratio, or less, when creating berms and basins. This means for every 3 units of horizontal distance, you go down 1 unit vertically.</a:t>
            </a:r>
            <a:endParaRPr/>
          </a:p>
        </p:txBody>
      </p:sp>
      <p:sp>
        <p:nvSpPr>
          <p:cNvPr id="310" name="Google Shape;31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1">
                <a:solidFill>
                  <a:srgbClr val="000000"/>
                </a:solidFill>
                <a:latin typeface="Arial"/>
                <a:ea typeface="Arial"/>
                <a:cs typeface="Arial"/>
                <a:sym typeface="Arial"/>
              </a:rPr>
              <a:t>Launch this lesson</a:t>
            </a:r>
            <a:endParaRPr/>
          </a:p>
          <a:p>
            <a:pPr marL="0" marR="0" lvl="0" indent="0" algn="l" rtl="0">
              <a:spcBef>
                <a:spcPts val="600"/>
              </a:spcBef>
              <a:spcAft>
                <a:spcPts val="0"/>
              </a:spcAft>
              <a:buNone/>
            </a:pPr>
            <a:endParaRPr sz="1200">
              <a:solidFill>
                <a:srgbClr val="000000"/>
              </a:solidFill>
              <a:latin typeface="Calibri"/>
              <a:ea typeface="Calibri"/>
              <a:cs typeface="Calibri"/>
              <a:sym typeface="Calibri"/>
            </a:endParaRPr>
          </a:p>
          <a:p>
            <a:pPr marL="0" marR="0" lvl="0" indent="0" algn="l" rtl="0">
              <a:spcBef>
                <a:spcPts val="600"/>
              </a:spcBef>
              <a:spcAft>
                <a:spcPts val="0"/>
              </a:spcAft>
              <a:buNone/>
            </a:pPr>
            <a:r>
              <a:rPr lang="en-US" sz="1200">
                <a:solidFill>
                  <a:srgbClr val="000000"/>
                </a:solidFill>
                <a:latin typeface="Calibri"/>
                <a:ea typeface="Calibri"/>
                <a:cs typeface="Calibri"/>
                <a:sym typeface="Calibri"/>
              </a:rPr>
              <a:t>In this unit, students will continue using the engineering design process (EDP) to design their rainwater harvesting system. They are still in the “asking” phase of the EDP but will now begin the process of “exploring” by touring the campus. This is how the EDP works!  It’s not a linear process.  Reminder:</a:t>
            </a:r>
            <a:endParaRPr/>
          </a:p>
          <a:p>
            <a:pPr marL="0" marR="0" lvl="0" indent="0" algn="l" rtl="0">
              <a:spcBef>
                <a:spcPts val="600"/>
              </a:spcBef>
              <a:spcAft>
                <a:spcPts val="0"/>
              </a:spcAft>
              <a:buNone/>
            </a:pPr>
            <a:endParaRPr sz="1200" b="1">
              <a:solidFill>
                <a:srgbClr val="F2624C"/>
              </a:solidFill>
              <a:latin typeface="Calibri"/>
              <a:ea typeface="Calibri"/>
              <a:cs typeface="Calibri"/>
              <a:sym typeface="Calibri"/>
            </a:endParaRPr>
          </a:p>
          <a:p>
            <a:pPr marL="0" marR="0" lvl="0" indent="0" algn="l" rtl="0">
              <a:spcBef>
                <a:spcPts val="600"/>
              </a:spcBef>
              <a:spcAft>
                <a:spcPts val="0"/>
              </a:spcAft>
              <a:buNone/>
            </a:pPr>
            <a:r>
              <a:rPr lang="en-US" sz="1200" b="1">
                <a:solidFill>
                  <a:srgbClr val="F2624C"/>
                </a:solidFill>
                <a:latin typeface="Calibri"/>
                <a:ea typeface="Calibri"/>
                <a:cs typeface="Calibri"/>
                <a:sym typeface="Calibri"/>
              </a:rPr>
              <a:t>DISTINGUISH </a:t>
            </a:r>
            <a:endParaRPr sz="1200">
              <a:solidFill>
                <a:srgbClr val="000000"/>
              </a:solidFill>
              <a:latin typeface="Calibri"/>
              <a:ea typeface="Calibri"/>
              <a:cs typeface="Calibri"/>
              <a:sym typeface="Calibri"/>
            </a:endParaRPr>
          </a:p>
          <a:p>
            <a:pPr marL="342900" marR="0" lvl="0" indent="-342900" algn="l" rtl="0">
              <a:spcBef>
                <a:spcPts val="600"/>
              </a:spcBef>
              <a:spcAft>
                <a:spcPts val="0"/>
              </a:spcAft>
              <a:buClr>
                <a:srgbClr val="F2624C"/>
              </a:buClr>
              <a:buSzPts val="1200"/>
              <a:buFont typeface="Noto Sans Symbols"/>
              <a:buChar char="∙"/>
            </a:pPr>
            <a:r>
              <a:rPr lang="en-US" sz="1200" b="1">
                <a:solidFill>
                  <a:srgbClr val="F2624C"/>
                </a:solidFill>
                <a:latin typeface="Calibri"/>
                <a:ea typeface="Calibri"/>
                <a:cs typeface="Calibri"/>
                <a:sym typeface="Calibri"/>
              </a:rPr>
              <a:t>What is the engineering design process? What is it not?</a:t>
            </a:r>
            <a:endParaRPr sz="1200">
              <a:solidFill>
                <a:srgbClr val="000000"/>
              </a:solidFill>
              <a:latin typeface="Calibri"/>
              <a:ea typeface="Calibri"/>
              <a:cs typeface="Calibri"/>
              <a:sym typeface="Calibri"/>
            </a:endParaRPr>
          </a:p>
          <a:p>
            <a:pPr marL="0" marR="0" lvl="0" indent="0" algn="l" rtl="0">
              <a:spcBef>
                <a:spcPts val="600"/>
              </a:spcBef>
              <a:spcAft>
                <a:spcPts val="0"/>
              </a:spcAft>
              <a:buNone/>
            </a:pPr>
            <a:endParaRPr sz="1200">
              <a:solidFill>
                <a:srgbClr val="000000"/>
              </a:solidFill>
              <a:latin typeface="Calibri"/>
              <a:ea typeface="Calibri"/>
              <a:cs typeface="Calibri"/>
              <a:sym typeface="Calibri"/>
            </a:endParaRPr>
          </a:p>
          <a:p>
            <a:pPr marL="0" marR="0" lvl="0" indent="0" algn="l" rtl="0">
              <a:spcBef>
                <a:spcPts val="600"/>
              </a:spcBef>
              <a:spcAft>
                <a:spcPts val="0"/>
              </a:spcAft>
              <a:buNone/>
            </a:pPr>
            <a:r>
              <a:rPr lang="en-US" sz="1200">
                <a:solidFill>
                  <a:srgbClr val="000000"/>
                </a:solidFill>
                <a:latin typeface="Calibri"/>
                <a:ea typeface="Calibri"/>
                <a:cs typeface="Calibri"/>
                <a:sym typeface="Calibri"/>
              </a:rPr>
              <a:t>Specifically, remind them EDP is a way of working that has many steps. It will take several weeks to complete the process, but </a:t>
            </a:r>
            <a:r>
              <a:rPr lang="en-US" sz="1200">
                <a:solidFill>
                  <a:schemeClr val="dk1"/>
                </a:solidFill>
                <a:latin typeface="Calibri"/>
                <a:ea typeface="Calibri"/>
                <a:cs typeface="Calibri"/>
                <a:sym typeface="Calibri"/>
              </a:rPr>
              <a:t>by using this process </a:t>
            </a:r>
            <a:r>
              <a:rPr lang="en-US" sz="1200">
                <a:solidFill>
                  <a:srgbClr val="000000"/>
                </a:solidFill>
                <a:latin typeface="Calibri"/>
                <a:ea typeface="Calibri"/>
                <a:cs typeface="Calibri"/>
                <a:sym typeface="Calibri"/>
              </a:rPr>
              <a:t>they will be designing effective solutions; not ones that we just made up on the fly.  Using the engineering design process takes time, but it also delivers great results.  </a:t>
            </a:r>
            <a:br>
              <a:rPr lang="en-US" sz="1200">
                <a:solidFill>
                  <a:srgbClr val="000000"/>
                </a:solidFill>
                <a:latin typeface="Calibri"/>
                <a:ea typeface="Calibri"/>
                <a:cs typeface="Calibri"/>
                <a:sym typeface="Calibri"/>
              </a:rPr>
            </a:br>
            <a:endParaRPr sz="1200">
              <a:solidFill>
                <a:srgbClr val="000000"/>
              </a:solidFill>
              <a:latin typeface="Calibri"/>
              <a:ea typeface="Calibri"/>
              <a:cs typeface="Calibri"/>
              <a:sym typeface="Calibri"/>
            </a:endParaRPr>
          </a:p>
          <a:p>
            <a:pPr marL="0" lvl="0" indent="0" algn="l" rtl="0">
              <a:spcBef>
                <a:spcPts val="600"/>
              </a:spcBef>
              <a:spcAft>
                <a:spcPts val="0"/>
              </a:spcAft>
              <a:buNone/>
            </a:pPr>
            <a:endParaRPr sz="1200">
              <a:solidFill>
                <a:schemeClr val="dk1"/>
              </a:solidFill>
              <a:latin typeface="Calibri"/>
              <a:ea typeface="Calibri"/>
              <a:cs typeface="Calibri"/>
              <a:sym typeface="Calibri"/>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DISTINGUISH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Define the problem?</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Inform the students they will be going outside to look at the campus from the perspective of an engineer. Their goal is to design a rainwater harvesting system that meets the Criteria and Constraints discussed in </a:t>
            </a:r>
            <a:r>
              <a:rPr lang="en-US" sz="1200" i="1">
                <a:solidFill>
                  <a:schemeClr val="dk1"/>
                </a:solidFill>
                <a:latin typeface="Calibri"/>
                <a:ea typeface="Calibri"/>
                <a:cs typeface="Calibri"/>
                <a:sym typeface="Calibri"/>
              </a:rPr>
              <a:t>Lesson 3 – Rainwater Harvesting and the Engineering Design Process.</a:t>
            </a:r>
            <a:r>
              <a:rPr lang="en-US" sz="1200">
                <a:solidFill>
                  <a:schemeClr val="dk1"/>
                </a:solidFill>
                <a:latin typeface="Calibri"/>
                <a:ea typeface="Calibri"/>
                <a:cs typeface="Calibri"/>
                <a:sym typeface="Calibri"/>
              </a:rPr>
              <a:t> Remind them of the problem they are trying to solve.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Refer to the posted Criteria and Constraints lists in your classroom. Which Criteria &amp; Constraints can be specified, clarified, or quantified by this exploration?  Should any new Criteria &amp; Constraints be added to the list?</a:t>
            </a:r>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200" b="1">
                <a:solidFill>
                  <a:srgbClr val="F2624C"/>
                </a:solidFill>
                <a:latin typeface="Calibri"/>
                <a:ea typeface="Calibri"/>
                <a:cs typeface="Calibri"/>
                <a:sym typeface="Calibri"/>
              </a:rPr>
              <a:t>DISTINGUISH</a:t>
            </a:r>
            <a:endParaRPr sz="1200">
              <a:solidFill>
                <a:srgbClr val="000000"/>
              </a:solidFill>
              <a:latin typeface="Calibri"/>
              <a:ea typeface="Calibri"/>
              <a:cs typeface="Calibri"/>
              <a:sym typeface="Calibri"/>
            </a:endParaRPr>
          </a:p>
          <a:p>
            <a:pPr marL="342900" marR="0" lvl="0" indent="-342900" algn="just" rtl="0">
              <a:spcBef>
                <a:spcPts val="600"/>
              </a:spcBef>
              <a:spcAft>
                <a:spcPts val="0"/>
              </a:spcAft>
              <a:buClr>
                <a:srgbClr val="F2624C"/>
              </a:buClr>
              <a:buSzPts val="1200"/>
              <a:buFont typeface="Noto Sans Symbols"/>
              <a:buChar char="∙"/>
            </a:pPr>
            <a:r>
              <a:rPr lang="en-US" sz="1200" b="1">
                <a:solidFill>
                  <a:srgbClr val="F2624C"/>
                </a:solidFill>
                <a:latin typeface="Calibri"/>
                <a:ea typeface="Calibri"/>
                <a:cs typeface="Calibri"/>
                <a:sym typeface="Calibri"/>
              </a:rPr>
              <a:t>Identify areas on campus where water collects naturally or by design.</a:t>
            </a: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Show students an overhead or map view of your campus. Ask them to distinguish areas which have permeable and impermeable surfaces. From the aerial view, see if they can identify which areas need shade and could be watered using a rainwater harvesting system. From this quick overview, have them construct an explanation of factors that would make a good site for a rainwater system. Ask them: “What limiting factors could exist in terms of optimal project sites? (Limiting factors could include distance away from the landscape to be watered or the size of the collection area.)</a:t>
            </a:r>
            <a:endParaRPr sz="1200">
              <a:solidFill>
                <a:schemeClr val="dk1"/>
              </a:solidFill>
              <a:latin typeface="Calibri"/>
              <a:ea typeface="Calibri"/>
              <a:cs typeface="Calibri"/>
              <a:sym typeface="Calibri"/>
            </a:endParaRPr>
          </a:p>
        </p:txBody>
      </p:sp>
      <p:sp>
        <p:nvSpPr>
          <p:cNvPr id="115" name="Google Shape;1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200" b="1">
                <a:solidFill>
                  <a:srgbClr val="96C93D"/>
                </a:solidFill>
                <a:latin typeface="Calibri"/>
                <a:ea typeface="Calibri"/>
                <a:cs typeface="Calibri"/>
                <a:sym typeface="Calibri"/>
              </a:rPr>
              <a:t>BUILD THE SYSTEM:</a:t>
            </a:r>
            <a:endParaRPr sz="1200">
              <a:solidFill>
                <a:srgbClr val="000000"/>
              </a:solidFill>
              <a:latin typeface="Calibri"/>
              <a:ea typeface="Calibri"/>
              <a:cs typeface="Calibri"/>
              <a:sym typeface="Calibri"/>
            </a:endParaRPr>
          </a:p>
          <a:p>
            <a:pPr marL="342900" marR="0" lvl="0" indent="-342900" algn="just" rtl="0">
              <a:spcBef>
                <a:spcPts val="600"/>
              </a:spcBef>
              <a:spcAft>
                <a:spcPts val="0"/>
              </a:spcAft>
              <a:buClr>
                <a:srgbClr val="96C93D"/>
              </a:buClr>
              <a:buSzPts val="1200"/>
              <a:buFont typeface="Noto Sans Symbols"/>
              <a:buChar char="∙"/>
            </a:pPr>
            <a:r>
              <a:rPr lang="en-US" sz="1200" b="1">
                <a:solidFill>
                  <a:srgbClr val="96C93D"/>
                </a:solidFill>
                <a:latin typeface="Calibri"/>
                <a:ea typeface="Calibri"/>
                <a:cs typeface="Calibri"/>
                <a:sym typeface="Calibri"/>
              </a:rPr>
              <a:t>What parts of a rainwater system are already in use at your school? </a:t>
            </a: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As a reminder, solicit input on the four processes involved in harvesting rainwater as introduced in </a:t>
            </a:r>
            <a:r>
              <a:rPr lang="en-US" sz="1200" i="1">
                <a:solidFill>
                  <a:srgbClr val="000000"/>
                </a:solidFill>
                <a:latin typeface="Calibri"/>
                <a:ea typeface="Calibri"/>
                <a:cs typeface="Calibri"/>
                <a:sym typeface="Calibri"/>
              </a:rPr>
              <a:t>Lesson 2 – What is Rainwater Harvesting?</a:t>
            </a:r>
            <a:r>
              <a:rPr lang="en-US" sz="1200">
                <a:solidFill>
                  <a:srgbClr val="000000"/>
                </a:solidFill>
                <a:latin typeface="Calibri"/>
                <a:ea typeface="Calibri"/>
                <a:cs typeface="Calibri"/>
                <a:sym typeface="Calibri"/>
              </a:rPr>
              <a:t>  (collection, storage, conveyance, and infiltration). Have them keep these processes in mind during the schoolyard investigation.</a:t>
            </a:r>
            <a:endParaRPr/>
          </a:p>
          <a:p>
            <a:pPr marL="0" lvl="0" indent="0" algn="l" rtl="0">
              <a:spcBef>
                <a:spcPts val="600"/>
              </a:spcBef>
              <a:spcAft>
                <a:spcPts val="0"/>
              </a:spcAft>
              <a:buNone/>
            </a:pPr>
            <a:endParaRPr sz="1200">
              <a:solidFill>
                <a:schemeClr val="dk1"/>
              </a:solidFill>
              <a:latin typeface="Calibri"/>
              <a:ea typeface="Calibri"/>
              <a:cs typeface="Calibri"/>
              <a:sym typeface="Calibri"/>
            </a:endParaRPr>
          </a:p>
        </p:txBody>
      </p:sp>
      <p:sp>
        <p:nvSpPr>
          <p:cNvPr id="124" name="Google Shape;1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200" b="1">
                <a:solidFill>
                  <a:srgbClr val="F2624C"/>
                </a:solidFill>
                <a:latin typeface="Calibri"/>
                <a:ea typeface="Calibri"/>
                <a:cs typeface="Calibri"/>
                <a:sym typeface="Calibri"/>
              </a:rPr>
              <a:t>DISTINGUISH</a:t>
            </a:r>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342900" marR="0" lvl="0" indent="-342900" algn="just" rtl="0">
              <a:spcBef>
                <a:spcPts val="600"/>
              </a:spcBef>
              <a:spcAft>
                <a:spcPts val="0"/>
              </a:spcAft>
              <a:buClr>
                <a:srgbClr val="F2624C"/>
              </a:buClr>
              <a:buSzPts val="1200"/>
              <a:buFont typeface="Noto Sans Symbols"/>
              <a:buChar char="∙"/>
            </a:pPr>
            <a:r>
              <a:rPr lang="en-US" sz="1200" b="1">
                <a:solidFill>
                  <a:srgbClr val="F2624C"/>
                </a:solidFill>
                <a:latin typeface="Calibri"/>
                <a:ea typeface="Calibri"/>
                <a:cs typeface="Calibri"/>
                <a:sym typeface="Calibri"/>
              </a:rPr>
              <a:t>Where does the water flow on your campus?</a:t>
            </a:r>
            <a:endParaRPr/>
          </a:p>
          <a:p>
            <a:pPr marL="342900" marR="0" lvl="0" indent="-266700" algn="just" rtl="0">
              <a:spcBef>
                <a:spcPts val="600"/>
              </a:spcBef>
              <a:spcAft>
                <a:spcPts val="0"/>
              </a:spcAft>
              <a:buClr>
                <a:schemeClr val="dk1"/>
              </a:buClr>
              <a:buSzPts val="1200"/>
              <a:buFont typeface="Noto Sans Symbols"/>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b="0">
                <a:solidFill>
                  <a:srgbClr val="F2624C"/>
                </a:solidFill>
                <a:latin typeface="Calibri"/>
                <a:ea typeface="Calibri"/>
                <a:cs typeface="Calibri"/>
                <a:sym typeface="Calibri"/>
              </a:rPr>
              <a:t>It’s important for students to notice where the water is flowing on campus. Students will need a way to incorporate their school yard observations into their rainwater harvesting design. Show them this slide to introduce them to some of the landscape features they’ll be looking for. They’ll need a way to record their observations for use in their engineering design.</a:t>
            </a:r>
            <a:endParaRPr sz="1200" b="0">
              <a:solidFill>
                <a:srgbClr val="000000"/>
              </a:solidFill>
              <a:latin typeface="Calibri"/>
              <a:ea typeface="Calibri"/>
              <a:cs typeface="Calibri"/>
              <a:sym typeface="Calibri"/>
            </a:endParaRPr>
          </a:p>
          <a:p>
            <a:pPr marL="0" lvl="0" indent="0" algn="l" rtl="0">
              <a:spcBef>
                <a:spcPts val="600"/>
              </a:spcBef>
              <a:spcAft>
                <a:spcPts val="0"/>
              </a:spcAft>
              <a:buNone/>
            </a:pPr>
            <a:endParaRPr/>
          </a:p>
        </p:txBody>
      </p:sp>
      <p:sp>
        <p:nvSpPr>
          <p:cNvPr id="145" name="Google Shape;1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400" b="1" i="1">
                <a:solidFill>
                  <a:srgbClr val="000000"/>
                </a:solidFill>
                <a:latin typeface="Arial"/>
                <a:ea typeface="Arial"/>
                <a:cs typeface="Arial"/>
                <a:sym typeface="Arial"/>
              </a:rPr>
              <a:t>Using Symbols and Creating a Map Key</a:t>
            </a:r>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Introduce students to the use of symbols as a way of recording data on their school yard map. They should create symbols for physical structures, like hardscape, as well as symbols to delineate where water flows. </a:t>
            </a:r>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Have them also designate symbols for the existing plants which need to be watered. The students may use the symbols already provided on the </a:t>
            </a:r>
            <a:r>
              <a:rPr lang="en-US" sz="1200" i="1">
                <a:solidFill>
                  <a:srgbClr val="000000"/>
                </a:solidFill>
                <a:latin typeface="Calibri"/>
                <a:ea typeface="Calibri"/>
                <a:cs typeface="Calibri"/>
                <a:sym typeface="Calibri"/>
              </a:rPr>
              <a:t>Schoolyard Inspection Datasheet</a:t>
            </a:r>
            <a:r>
              <a:rPr lang="en-US" sz="1200">
                <a:solidFill>
                  <a:srgbClr val="000000"/>
                </a:solidFill>
                <a:latin typeface="Calibri"/>
                <a:ea typeface="Calibri"/>
                <a:cs typeface="Calibri"/>
                <a:sym typeface="Calibri"/>
              </a:rPr>
              <a:t> or create their own key. They can refer to </a:t>
            </a:r>
            <a:r>
              <a:rPr lang="en-US" sz="1200" i="1">
                <a:solidFill>
                  <a:srgbClr val="000000"/>
                </a:solidFill>
                <a:latin typeface="Calibri"/>
                <a:ea typeface="Calibri"/>
                <a:cs typeface="Calibri"/>
                <a:sym typeface="Calibri"/>
              </a:rPr>
              <a:t>Map Symbols PDF</a:t>
            </a:r>
            <a:r>
              <a:rPr lang="en-US" sz="1200">
                <a:solidFill>
                  <a:srgbClr val="000000"/>
                </a:solidFill>
                <a:latin typeface="Calibri"/>
                <a:ea typeface="Calibri"/>
                <a:cs typeface="Calibri"/>
                <a:sym typeface="Calibri"/>
              </a:rPr>
              <a:t> as a guide. </a:t>
            </a:r>
            <a:endParaRPr/>
          </a:p>
          <a:p>
            <a:pPr marL="0" lvl="0" indent="0" algn="l" rtl="0">
              <a:spcBef>
                <a:spcPts val="600"/>
              </a:spcBef>
              <a:spcAft>
                <a:spcPts val="0"/>
              </a:spcAft>
              <a:buNone/>
            </a:pPr>
            <a:endParaRPr sz="1200" i="1">
              <a:latin typeface="Calibri"/>
              <a:ea typeface="Calibri"/>
              <a:cs typeface="Calibri"/>
              <a:sym typeface="Calibri"/>
            </a:endParaRPr>
          </a:p>
          <a:p>
            <a:pPr marL="0" lvl="0" indent="0" algn="l" rtl="0">
              <a:spcBef>
                <a:spcPts val="0"/>
              </a:spcBef>
              <a:spcAft>
                <a:spcPts val="0"/>
              </a:spcAft>
              <a:buNone/>
            </a:pPr>
            <a:r>
              <a:rPr lang="en-US" sz="1200" i="1">
                <a:latin typeface="Calibri"/>
                <a:ea typeface="Calibri"/>
                <a:cs typeface="Calibri"/>
                <a:sym typeface="Calibri"/>
              </a:rPr>
              <a:t>NOTE:</a:t>
            </a:r>
            <a:r>
              <a:rPr lang="en-US" sz="1200">
                <a:latin typeface="Calibri"/>
                <a:ea typeface="Calibri"/>
                <a:cs typeface="Calibri"/>
                <a:sym typeface="Calibri"/>
              </a:rPr>
              <a:t> Students will learn about different types of plants and their watering requirements later in the unit. This knowledge will influence their ultimate rainwater harvesting system design. </a:t>
            </a:r>
            <a:endParaRPr/>
          </a:p>
        </p:txBody>
      </p:sp>
      <p:sp>
        <p:nvSpPr>
          <p:cNvPr id="166" name="Google Shape;1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400" b="1" i="1">
                <a:solidFill>
                  <a:srgbClr val="000000"/>
                </a:solidFill>
                <a:latin typeface="Arial"/>
                <a:ea typeface="Arial"/>
                <a:cs typeface="Arial"/>
                <a:sym typeface="Arial"/>
              </a:rPr>
              <a:t>Schoolyard Inspection</a:t>
            </a:r>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While outside, students working in groups will be completing Questions 1 – 6 on the </a:t>
            </a:r>
            <a:r>
              <a:rPr lang="en-US" sz="1200" i="1">
                <a:solidFill>
                  <a:srgbClr val="000000"/>
                </a:solidFill>
                <a:latin typeface="Calibri"/>
                <a:ea typeface="Calibri"/>
                <a:cs typeface="Calibri"/>
                <a:sym typeface="Calibri"/>
              </a:rPr>
              <a:t>Schoolyard Inspection Datasheet</a:t>
            </a:r>
            <a:r>
              <a:rPr lang="en-US" sz="1200">
                <a:solidFill>
                  <a:srgbClr val="000000"/>
                </a:solidFill>
                <a:latin typeface="Calibri"/>
                <a:ea typeface="Calibri"/>
                <a:cs typeface="Calibri"/>
                <a:sym typeface="Calibri"/>
              </a:rPr>
              <a:t>:</a:t>
            </a:r>
            <a:endParaRPr/>
          </a:p>
          <a:p>
            <a:pPr marL="342900" marR="0" lvl="0" indent="-342900" algn="just"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How does water flow on the school grounds?</a:t>
            </a:r>
            <a:endParaRPr/>
          </a:p>
          <a:p>
            <a:pPr marL="342900" marR="0" lvl="0" indent="-342900" algn="just"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Where does it end up? </a:t>
            </a:r>
            <a:endParaRPr/>
          </a:p>
          <a:p>
            <a:pPr marL="342900" marR="0" lvl="0" indent="-342900" algn="just"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Where does water come from?</a:t>
            </a:r>
            <a:endParaRPr/>
          </a:p>
          <a:p>
            <a:pPr marL="342900" marR="0" lvl="0" indent="-342900" algn="just"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Look for places where water drains off the roof, and follow the paths water takes, noticing where it leaves the school grounds.  Where are the roof drains? Is any of the water from the roof kept onsite to water vegetation? </a:t>
            </a:r>
            <a:endParaRPr/>
          </a:p>
          <a:p>
            <a:pPr marL="342900" marR="0" lvl="0" indent="-342900" algn="just"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Where are hardscapes?  </a:t>
            </a:r>
            <a:endParaRPr/>
          </a:p>
          <a:p>
            <a:pPr marL="342900" marR="0" lvl="0" indent="-342900" algn="just" rtl="0">
              <a:spcBef>
                <a:spcPts val="6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Where do you see erosion? </a:t>
            </a:r>
            <a:endParaRPr/>
          </a:p>
          <a:p>
            <a:pPr marL="0" marR="0" lvl="0" indent="0" algn="just" rtl="0">
              <a:spcBef>
                <a:spcPts val="600"/>
              </a:spcBef>
              <a:spcAft>
                <a:spcPts val="0"/>
              </a:spcAft>
              <a:buNone/>
            </a:pPr>
            <a:endParaRPr sz="1200" b="1">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b="1">
                <a:solidFill>
                  <a:srgbClr val="000000"/>
                </a:solidFill>
                <a:latin typeface="Calibri"/>
                <a:ea typeface="Calibri"/>
                <a:cs typeface="Calibri"/>
                <a:sym typeface="Calibri"/>
              </a:rPr>
              <a:t>Part 1:</a:t>
            </a: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Distribute the </a:t>
            </a:r>
            <a:r>
              <a:rPr lang="en-US" sz="1200" i="1">
                <a:solidFill>
                  <a:srgbClr val="000000"/>
                </a:solidFill>
                <a:latin typeface="Calibri"/>
                <a:ea typeface="Calibri"/>
                <a:cs typeface="Calibri"/>
                <a:sym typeface="Calibri"/>
              </a:rPr>
              <a:t>Schoolyard Inspection Datasheet</a:t>
            </a:r>
            <a:r>
              <a:rPr lang="en-US" sz="1200">
                <a:solidFill>
                  <a:srgbClr val="000000"/>
                </a:solidFill>
                <a:latin typeface="Calibri"/>
                <a:ea typeface="Calibri"/>
                <a:cs typeface="Calibri"/>
                <a:sym typeface="Calibri"/>
              </a:rPr>
              <a:t> and the aerial image of your campus (from Google Maps) to students and lead them outdoors for a campus tour. Remind them to complete Questions 1 – 6 while outdoors.</a:t>
            </a:r>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Encourage them to explore the schoolyard and observe any recognizable patterns on how rain/stormwater flows on their campus. Encourage them to work in their groups asking each other questions to further define the problem and support the four processes involved in rainwater harvesting. </a:t>
            </a:r>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Ask them to construct an explanation of how high and low spots may work with their designs, and whether erosion could be prevented by better water management. </a:t>
            </a:r>
            <a:endParaRPr/>
          </a:p>
          <a:p>
            <a:pPr marL="0" marR="0" lvl="0" indent="0" algn="just" rtl="0">
              <a:spcBef>
                <a:spcPts val="600"/>
              </a:spcBef>
              <a:spcAft>
                <a:spcPts val="0"/>
              </a:spcAft>
              <a:buNone/>
            </a:pPr>
            <a:endParaRPr sz="1200" b="1">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b="1">
                <a:solidFill>
                  <a:srgbClr val="000000"/>
                </a:solidFill>
                <a:latin typeface="Calibri"/>
                <a:ea typeface="Calibri"/>
                <a:cs typeface="Calibri"/>
                <a:sym typeface="Calibri"/>
              </a:rPr>
              <a:t>Part 2:</a:t>
            </a: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As they continue their investigation, have them analyze and delineate the areas they believe would be best for collection, conveyance, infiltration, and storage. What evidence do they have for their claims?  Each group will be focusing in on one site for the development of their rainwater harvesting system. Allow each group to choose a different site if possible.</a:t>
            </a:r>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Follow the steps 8 – 10 on the back page of the datasheet. Have them measure and draw the boundaries of the location they choose on their map. </a:t>
            </a:r>
            <a:endParaRPr/>
          </a:p>
          <a:p>
            <a:pPr marL="0" marR="0" lvl="0" indent="0" algn="just" rtl="0">
              <a:spcBef>
                <a:spcPts val="600"/>
              </a:spcBef>
              <a:spcAft>
                <a:spcPts val="0"/>
              </a:spcAft>
              <a:buNone/>
            </a:pPr>
            <a:endParaRPr sz="1200">
              <a:solidFill>
                <a:srgbClr val="000000"/>
              </a:solidFill>
              <a:latin typeface="Calibri"/>
              <a:ea typeface="Calibri"/>
              <a:cs typeface="Calibri"/>
              <a:sym typeface="Calibri"/>
            </a:endParaRPr>
          </a:p>
          <a:p>
            <a:pPr marL="0" marR="0" lvl="0" indent="0" algn="just" rtl="0">
              <a:spcBef>
                <a:spcPts val="600"/>
              </a:spcBef>
              <a:spcAft>
                <a:spcPts val="0"/>
              </a:spcAft>
              <a:buNone/>
            </a:pPr>
            <a:r>
              <a:rPr lang="en-US" sz="1200">
                <a:solidFill>
                  <a:srgbClr val="000000"/>
                </a:solidFill>
                <a:latin typeface="Calibri"/>
                <a:ea typeface="Calibri"/>
                <a:cs typeface="Calibri"/>
                <a:sym typeface="Calibri"/>
              </a:rPr>
              <a:t>If there is already vegetation in the area, have them count the types of plants and record them on the </a:t>
            </a:r>
            <a:r>
              <a:rPr lang="en-US" sz="1200" i="1">
                <a:solidFill>
                  <a:srgbClr val="000000"/>
                </a:solidFill>
                <a:latin typeface="Calibri"/>
                <a:ea typeface="Calibri"/>
                <a:cs typeface="Calibri"/>
                <a:sym typeface="Calibri"/>
              </a:rPr>
              <a:t>Schoolyard Inspection Datasheet</a:t>
            </a:r>
            <a:r>
              <a:rPr lang="en-US" sz="1200">
                <a:solidFill>
                  <a:srgbClr val="000000"/>
                </a:solidFill>
                <a:latin typeface="Calibri"/>
                <a:ea typeface="Calibri"/>
                <a:cs typeface="Calibri"/>
                <a:sym typeface="Calibri"/>
              </a:rPr>
              <a:t>.</a:t>
            </a:r>
            <a:endParaRPr/>
          </a:p>
          <a:p>
            <a:pPr marL="0" marR="0" lvl="0" indent="0" algn="l" rtl="0">
              <a:spcBef>
                <a:spcPts val="600"/>
              </a:spcBef>
              <a:spcAft>
                <a:spcPts val="0"/>
              </a:spcAft>
              <a:buNone/>
            </a:pPr>
            <a:endParaRPr sz="1200" b="1">
              <a:solidFill>
                <a:schemeClr val="dk1"/>
              </a:solidFill>
              <a:latin typeface="Calibri"/>
              <a:ea typeface="Calibri"/>
              <a:cs typeface="Calibri"/>
              <a:sym typeface="Calibri"/>
            </a:endParaRPr>
          </a:p>
        </p:txBody>
      </p:sp>
      <p:sp>
        <p:nvSpPr>
          <p:cNvPr id="226" name="Google Shape;22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Back in the classroom, provide the students with the information on berms, basins and swales (on this slide and the next). Collectively, they are all called earthworks. Students will be designing passive rainwater harvesting systems using earthworks. They should look for opportunities to direct the water flow to their earthwork design. Water flow can be directed by swales. Swales are dug out of the earth with a shallow slope to convey water in a controlled manner. Soil that is excavated to create a swale can be used to create a berm. </a:t>
            </a: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26443" y="1122363"/>
            <a:ext cx="5691116" cy="2621154"/>
          </a:xfrm>
        </p:spPr>
        <p:txBody>
          <a:bodyPr anchor="b">
            <a:normAutofit/>
          </a:bodyPr>
          <a:lstStyle>
            <a:lvl1pPr algn="ctr">
              <a:defRPr sz="5333"/>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726443" y="3843709"/>
            <a:ext cx="5691116" cy="1414091"/>
          </a:xfrm>
        </p:spPr>
        <p:txBody>
          <a:bodyPr>
            <a:normAutofit/>
          </a:bodyPr>
          <a:lstStyle>
            <a:lvl1pPr marL="0" indent="0" algn="ctr">
              <a:buNone/>
              <a:defRPr sz="2400"/>
            </a:lvl1pPr>
            <a:lvl2pPr marL="609585" indent="0" algn="ctr">
              <a:buNone/>
              <a:defRPr sz="240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12/4/2024</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718571887"/>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459486" y="548640"/>
            <a:ext cx="78867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459486" y="1680899"/>
            <a:ext cx="78867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12/4/2024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81973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7226166" y="578497"/>
            <a:ext cx="1535278"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628650" y="578498"/>
            <a:ext cx="6597516"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12/4/2024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589396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 name="Google Shape;29;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749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12/4/2024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68563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52536" y="553617"/>
            <a:ext cx="6204855" cy="4008859"/>
          </a:xfrm>
        </p:spPr>
        <p:txBody>
          <a:bodyPr anchor="t">
            <a:normAutofit/>
          </a:bodyPr>
          <a:lstStyle>
            <a:lvl1pPr>
              <a:defRPr sz="72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52535" y="4589464"/>
            <a:ext cx="6204855" cy="1384617"/>
          </a:xfrm>
        </p:spPr>
        <p:txBody>
          <a:bodyPr anchor="b">
            <a:normAutofit/>
          </a:bodyPr>
          <a:lstStyle>
            <a:lvl1pPr marL="0" indent="0">
              <a:buNone/>
              <a:defRPr sz="2667">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12/4/2024</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130442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6" y="548640"/>
            <a:ext cx="8055864"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59486"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12/4/2024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6607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57200" y="547396"/>
            <a:ext cx="8059341"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57201" y="1685735"/>
            <a:ext cx="3868340" cy="559834"/>
          </a:xfrm>
        </p:spPr>
        <p:txBody>
          <a:bodyPr anchor="b">
            <a:normAutofit/>
          </a:bodyPr>
          <a:lstStyle>
            <a:lvl1pPr marL="0" indent="0">
              <a:lnSpc>
                <a:spcPct val="90000"/>
              </a:lnSpc>
              <a:buNone/>
              <a:defRPr sz="2667" b="1" cap="all"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457201" y="2386895"/>
            <a:ext cx="3868340"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4629150" y="1685735"/>
            <a:ext cx="3887391" cy="559834"/>
          </a:xfrm>
        </p:spPr>
        <p:txBody>
          <a:bodyPr anchor="b">
            <a:normAutofit/>
          </a:bodyPr>
          <a:lstStyle>
            <a:lvl1pPr marL="0" indent="0">
              <a:lnSpc>
                <a:spcPct val="90000"/>
              </a:lnSpc>
              <a:buNone/>
              <a:defRPr sz="2667" b="1" cap="all"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4629150" y="2386895"/>
            <a:ext cx="3887392"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12/4/2024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41454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12/4/2024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940135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12/4/2024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9942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47870" y="553617"/>
            <a:ext cx="2696726" cy="1757505"/>
          </a:xfrm>
        </p:spPr>
        <p:txBody>
          <a:bodyPr anchor="t">
            <a:normAutofit/>
          </a:bodyPr>
          <a:lstStyle>
            <a:lvl1pPr>
              <a:defRPr sz="3733"/>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3851031" y="553616"/>
            <a:ext cx="4709806" cy="5486400"/>
          </a:xfrm>
        </p:spPr>
        <p:txBody>
          <a:bodyPr>
            <a:normAutofit/>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47870" y="2311122"/>
            <a:ext cx="2696726" cy="3728895"/>
          </a:xfrm>
        </p:spPr>
        <p:txBody>
          <a:bodyPr anchor="t">
            <a:normAutofit/>
          </a:bodyPr>
          <a:lstStyle>
            <a:lvl1pPr marL="0" indent="0">
              <a:buNone/>
              <a:defRPr sz="2400"/>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12/4/2024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278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45770" y="557785"/>
            <a:ext cx="2696726" cy="2212313"/>
          </a:xfrm>
        </p:spPr>
        <p:txBody>
          <a:bodyPr anchor="t">
            <a:normAutofit/>
          </a:bodyPr>
          <a:lstStyle>
            <a:lvl1pPr>
              <a:defRPr sz="3733"/>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3797490" y="657103"/>
            <a:ext cx="4862765" cy="5555904"/>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57201" y="2826137"/>
            <a:ext cx="2689190" cy="3434638"/>
          </a:xfrm>
        </p:spPr>
        <p:txBody>
          <a:bodyPr anchor="b"/>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12/4/2024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829592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59486" y="548640"/>
            <a:ext cx="7990184"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59486" y="1715532"/>
            <a:ext cx="7990184"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2870" y="6453003"/>
            <a:ext cx="2620736" cy="365125"/>
          </a:xfrm>
          <a:prstGeom prst="rect">
            <a:avLst/>
          </a:prstGeom>
        </p:spPr>
        <p:txBody>
          <a:bodyPr vert="horz" lIns="91440" tIns="45720" rIns="91440" bIns="45720" rtlCol="0" anchor="ctr"/>
          <a:lstStyle>
            <a:lvl1pPr algn="l">
              <a:defRPr sz="1200">
                <a:solidFill>
                  <a:schemeClr val="tx1"/>
                </a:solidFill>
              </a:defRPr>
            </a:lvl1pPr>
          </a:lstStyle>
          <a:p>
            <a:fld id="{3A332BE1-279E-4118-9FE3-7952B079A510}" type="datetimeFigureOut">
              <a:rPr lang="en-US" dirty="0"/>
              <a:t>12/4/2024</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657391" y="6453003"/>
            <a:ext cx="2104054" cy="365125"/>
          </a:xfrm>
          <a:prstGeom prst="rect">
            <a:avLst/>
          </a:prstGeom>
        </p:spPr>
        <p:txBody>
          <a:bodyPr vert="horz" lIns="91440" tIns="45720" rIns="91440" bIns="45720" rtlCol="0" anchor="ctr"/>
          <a:lstStyle>
            <a:lvl1pPr algn="r">
              <a:defRPr sz="120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724122" y="6453003"/>
            <a:ext cx="321905" cy="365125"/>
          </a:xfrm>
          <a:prstGeom prst="rect">
            <a:avLst/>
          </a:prstGeom>
        </p:spPr>
        <p:txBody>
          <a:bodyPr vert="horz" lIns="91440" tIns="45720" rIns="91440" bIns="45720" rtlCol="0" anchor="ctr"/>
          <a:lstStyle>
            <a:lvl1pPr algn="r">
              <a:defRPr sz="1200">
                <a:solidFill>
                  <a:schemeClr val="tx1"/>
                </a:solidFill>
              </a:defRPr>
            </a:lvl1pPr>
          </a:lstStyle>
          <a:p>
            <a:fld id="{CC057153-B650-4DEB-B370-79DDCFDCE934}" type="slidenum">
              <a:rPr lang="en-US" dirty="0"/>
              <a:t>‹#›</a:t>
            </a:fld>
            <a:endParaRPr lang="en-US"/>
          </a:p>
        </p:txBody>
      </p:sp>
    </p:spTree>
    <p:extLst>
      <p:ext uri="{BB962C8B-B14F-4D97-AF65-F5344CB8AC3E}">
        <p14:creationId xmlns:p14="http://schemas.microsoft.com/office/powerpoint/2010/main" val="12167039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userDrawn="1">
          <p15:clr>
            <a:srgbClr val="F26B43"/>
          </p15:clr>
        </p15:guide>
        <p15:guide id="6"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0" y="0"/>
            <a:ext cx="9143999" cy="1608083"/>
          </a:xfrm>
          <a:prstGeom prst="rect">
            <a:avLst/>
          </a:prstGeom>
          <a:solidFill>
            <a:srgbClr val="BBD6EE"/>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3399"/>
              </a:buClr>
              <a:buSzPts val="4400"/>
              <a:buFont typeface="Calibri"/>
              <a:buNone/>
            </a:pPr>
            <a:r>
              <a:rPr lang="en-US" b="1">
                <a:solidFill>
                  <a:srgbClr val="003399"/>
                </a:solidFill>
              </a:rPr>
              <a:t>Lesson Four </a:t>
            </a:r>
            <a:br>
              <a:rPr lang="en-US" b="1">
                <a:solidFill>
                  <a:srgbClr val="003399"/>
                </a:solidFill>
              </a:rPr>
            </a:br>
            <a:r>
              <a:rPr lang="en-US" b="1">
                <a:solidFill>
                  <a:srgbClr val="003399"/>
                </a:solidFill>
              </a:rPr>
              <a:t>Schoolyard Site Exploration</a:t>
            </a:r>
            <a:endParaRPr/>
          </a:p>
        </p:txBody>
      </p:sp>
      <p:sp>
        <p:nvSpPr>
          <p:cNvPr id="93" name="Google Shape;93;p13"/>
          <p:cNvSpPr txBox="1">
            <a:spLocks noGrp="1"/>
          </p:cNvSpPr>
          <p:nvPr>
            <p:ph idx="1"/>
          </p:nvPr>
        </p:nvSpPr>
        <p:spPr>
          <a:xfrm>
            <a:off x="6243903" y="1948372"/>
            <a:ext cx="2593428" cy="36503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399"/>
              </a:buClr>
              <a:buSzPts val="2800"/>
              <a:buNone/>
            </a:pPr>
            <a:r>
              <a:rPr lang="en-US" b="1">
                <a:solidFill>
                  <a:srgbClr val="003399"/>
                </a:solidFill>
              </a:rPr>
              <a:t>Where on our campus should we put rainwater harvesting systems?</a:t>
            </a:r>
            <a:endParaRPr/>
          </a:p>
        </p:txBody>
      </p:sp>
      <p:pic>
        <p:nvPicPr>
          <p:cNvPr id="90" name="Google Shape;90;p13"/>
          <p:cNvPicPr preferRelativeResize="0"/>
          <p:nvPr/>
        </p:nvPicPr>
        <p:blipFill rotWithShape="1">
          <a:blip r:embed="rId3">
            <a:alphaModFix/>
          </a:blip>
          <a:srcRect/>
          <a:stretch/>
        </p:blipFill>
        <p:spPr>
          <a:xfrm>
            <a:off x="0" y="1608083"/>
            <a:ext cx="5391807" cy="4344258"/>
          </a:xfrm>
          <a:prstGeom prst="rect">
            <a:avLst/>
          </a:prstGeom>
          <a:noFill/>
          <a:ln>
            <a:noFill/>
          </a:ln>
        </p:spPr>
      </p:pic>
      <p:sp>
        <p:nvSpPr>
          <p:cNvPr id="91" name="Google Shape;91;p13"/>
          <p:cNvSpPr txBox="1"/>
          <p:nvPr/>
        </p:nvSpPr>
        <p:spPr>
          <a:xfrm>
            <a:off x="0" y="5952342"/>
            <a:ext cx="9144000" cy="905658"/>
          </a:xfrm>
          <a:prstGeom prst="rect">
            <a:avLst/>
          </a:prstGeom>
          <a:blipFill rotWithShape="1">
            <a:blip r:embed="rId4">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txBox="1"/>
          <p:nvPr/>
        </p:nvSpPr>
        <p:spPr>
          <a:xfrm>
            <a:off x="5391807" y="1608083"/>
            <a:ext cx="3752193" cy="4344258"/>
          </a:xfrm>
          <a:prstGeom prst="rect">
            <a:avLst/>
          </a:prstGeom>
          <a:blipFill rotWithShape="1">
            <a:blip r:embed="rId4">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13"/>
          <p:cNvSpPr txBox="1"/>
          <p:nvPr/>
        </p:nvSpPr>
        <p:spPr>
          <a:xfrm>
            <a:off x="1" y="5941796"/>
            <a:ext cx="9143999" cy="228600"/>
          </a:xfrm>
          <a:prstGeom prst="rect">
            <a:avLst/>
          </a:prstGeom>
          <a:solidFill>
            <a:srgbClr val="003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3"/>
          <p:cNvSpPr txBox="1"/>
          <p:nvPr/>
        </p:nvSpPr>
        <p:spPr>
          <a:xfrm rot="5400000">
            <a:off x="3208906" y="3758075"/>
            <a:ext cx="4572000" cy="228600"/>
          </a:xfrm>
          <a:prstGeom prst="rect">
            <a:avLst/>
          </a:prstGeom>
          <a:solidFill>
            <a:srgbClr val="003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93;p13">
            <a:extLst>
              <a:ext uri="{FF2B5EF4-FFF2-40B4-BE49-F238E27FC236}">
                <a16:creationId xmlns:a16="http://schemas.microsoft.com/office/drawing/2014/main" id="{25015F58-F0B3-D1DD-F7CD-F8129E578614}"/>
              </a:ext>
            </a:extLst>
          </p:cNvPr>
          <p:cNvSpPr txBox="1">
            <a:spLocks noGrp="1"/>
          </p:cNvSpPr>
          <p:nvPr/>
        </p:nvSpPr>
        <p:spPr>
          <a:xfrm>
            <a:off x="6243903" y="1948372"/>
            <a:ext cx="2593428" cy="36503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rgbClr val="003399"/>
              </a:buClr>
              <a:buSzPts val="2800"/>
              <a:buNone/>
            </a:pPr>
            <a:r>
              <a:rPr lang="en-US" b="1">
                <a:solidFill>
                  <a:srgbClr val="003399"/>
                </a:solidFill>
              </a:rPr>
              <a:t>Where on our campus should we put rainwater harvesting systems?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2"/>
          <p:cNvPicPr preferRelativeResize="0"/>
          <p:nvPr/>
        </p:nvPicPr>
        <p:blipFill rotWithShape="1">
          <a:blip r:embed="rId3">
            <a:alphaModFix/>
          </a:blip>
          <a:srcRect r="1666"/>
          <a:stretch/>
        </p:blipFill>
        <p:spPr>
          <a:xfrm>
            <a:off x="34579" y="0"/>
            <a:ext cx="8991600" cy="6759019"/>
          </a:xfrm>
          <a:prstGeom prst="rect">
            <a:avLst/>
          </a:prstGeom>
          <a:noFill/>
          <a:ln>
            <a:noFill/>
          </a:ln>
        </p:spPr>
      </p:pic>
      <p:sp>
        <p:nvSpPr>
          <p:cNvPr id="259" name="Google Shape;259;p22"/>
          <p:cNvSpPr txBox="1">
            <a:spLocks noGrp="1"/>
          </p:cNvSpPr>
          <p:nvPr>
            <p:ph idx="1"/>
          </p:nvPr>
        </p:nvSpPr>
        <p:spPr>
          <a:xfrm>
            <a:off x="7267699" y="1621363"/>
            <a:ext cx="3386051" cy="542546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None/>
            </a:pPr>
            <a:endParaRPr b="1" u="sng"/>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60" name="Google Shape;260;p22"/>
          <p:cNvSpPr txBox="1"/>
          <p:nvPr/>
        </p:nvSpPr>
        <p:spPr>
          <a:xfrm>
            <a:off x="2787138" y="6302757"/>
            <a:ext cx="327838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Diagram from: </a:t>
            </a:r>
            <a:r>
              <a:rPr lang="en-US" sz="1200" i="1">
                <a:solidFill>
                  <a:schemeClr val="dk1"/>
                </a:solidFill>
                <a:latin typeface="Calibri"/>
                <a:ea typeface="Calibri"/>
                <a:cs typeface="Calibri"/>
                <a:sym typeface="Calibri"/>
              </a:rPr>
              <a:t>Watershed Management Group</a:t>
            </a:r>
            <a:endParaRPr sz="1200">
              <a:solidFill>
                <a:schemeClr val="dk1"/>
              </a:solidFill>
              <a:latin typeface="Calibri"/>
              <a:ea typeface="Calibri"/>
              <a:cs typeface="Calibri"/>
              <a:sym typeface="Calibri"/>
            </a:endParaRPr>
          </a:p>
        </p:txBody>
      </p:sp>
      <p:sp>
        <p:nvSpPr>
          <p:cNvPr id="261" name="Google Shape;261;p22"/>
          <p:cNvSpPr txBox="1"/>
          <p:nvPr/>
        </p:nvSpPr>
        <p:spPr>
          <a:xfrm>
            <a:off x="3859407" y="-59364"/>
            <a:ext cx="4069492" cy="159088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70C0"/>
              </a:buClr>
              <a:buSzPts val="4400"/>
              <a:buFont typeface="Calibri"/>
              <a:buNone/>
            </a:pPr>
            <a:r>
              <a:rPr lang="en-US" sz="4400" i="1">
                <a:solidFill>
                  <a:srgbClr val="0070C0"/>
                </a:solidFill>
                <a:latin typeface="Calibri"/>
                <a:ea typeface="Calibri"/>
                <a:cs typeface="Calibri"/>
                <a:sym typeface="Calibri"/>
              </a:rPr>
              <a:t>Earthworks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3"/>
          <p:cNvPicPr preferRelativeResize="0"/>
          <p:nvPr/>
        </p:nvPicPr>
        <p:blipFill rotWithShape="1">
          <a:blip r:embed="rId3">
            <a:alphaModFix/>
          </a:blip>
          <a:srcRect/>
          <a:stretch/>
        </p:blipFill>
        <p:spPr>
          <a:xfrm>
            <a:off x="7055061" y="5200814"/>
            <a:ext cx="1938368" cy="1536065"/>
          </a:xfrm>
          <a:prstGeom prst="rect">
            <a:avLst/>
          </a:prstGeom>
          <a:noFill/>
          <a:ln>
            <a:noFill/>
          </a:ln>
        </p:spPr>
      </p:pic>
      <p:sp>
        <p:nvSpPr>
          <p:cNvPr id="268" name="Google Shape;268;p23"/>
          <p:cNvSpPr txBox="1"/>
          <p:nvPr/>
        </p:nvSpPr>
        <p:spPr>
          <a:xfrm>
            <a:off x="486697" y="1926766"/>
            <a:ext cx="4313903" cy="258532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Locate places where water could easily be harvested from the rooftop and used appropriately.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Remember that not all harvested rainwater has to be containerized or stored.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Water can be directed to swales (low areas). Berms or raised areas can be used to direct the flow of water. </a:t>
            </a:r>
            <a:endParaRPr/>
          </a:p>
        </p:txBody>
      </p:sp>
      <p:sp>
        <p:nvSpPr>
          <p:cNvPr id="269" name="Google Shape;269;p23"/>
          <p:cNvSpPr txBox="1"/>
          <p:nvPr/>
        </p:nvSpPr>
        <p:spPr>
          <a:xfrm>
            <a:off x="352732" y="1083810"/>
            <a:ext cx="4879667" cy="923330"/>
          </a:xfrm>
          <a:prstGeom prst="rect">
            <a:avLst/>
          </a:prstGeom>
          <a:noFill/>
          <a:ln>
            <a:noFill/>
          </a:ln>
        </p:spPr>
        <p:txBody>
          <a:bodyPr spcFirstLastPara="1" wrap="square" lIns="91425" tIns="45700" rIns="91425" bIns="45700" anchor="t" anchorCtr="0">
            <a:noAutofit/>
          </a:bodyPr>
          <a:lstStyle/>
          <a:p>
            <a:r>
              <a:rPr lang="en-US" sz="1800" b="1">
                <a:solidFill>
                  <a:srgbClr val="003399"/>
                </a:solidFill>
                <a:latin typeface="Calibri"/>
                <a:ea typeface="Calibri"/>
                <a:cs typeface="Calibri"/>
                <a:sym typeface="Calibri"/>
              </a:rPr>
              <a:t>Select a site where you will design</a:t>
            </a:r>
            <a:endParaRPr lang="en-US">
              <a:ea typeface="Calibri"/>
              <a:sym typeface="Calibri"/>
            </a:endParaRPr>
          </a:p>
          <a:p>
            <a:r>
              <a:rPr lang="en-US" sz="1800" b="1">
                <a:solidFill>
                  <a:srgbClr val="003399"/>
                </a:solidFill>
                <a:latin typeface="Calibri"/>
                <a:ea typeface="Calibri"/>
                <a:cs typeface="Calibri"/>
                <a:sym typeface="Calibri"/>
              </a:rPr>
              <a:t>your system.</a:t>
            </a:r>
            <a:endParaRPr/>
          </a:p>
          <a:p>
            <a:pPr marL="0" marR="0" lvl="0" indent="0" algn="l" rtl="0">
              <a:spcBef>
                <a:spcPts val="0"/>
              </a:spcBef>
              <a:spcAft>
                <a:spcPts val="0"/>
              </a:spcAft>
              <a:buNone/>
            </a:pPr>
            <a:r>
              <a:rPr lang="en-US" sz="1800" b="1">
                <a:solidFill>
                  <a:srgbClr val="003399"/>
                </a:solidFill>
                <a:latin typeface="Calibri"/>
                <a:ea typeface="Calibri"/>
                <a:cs typeface="Calibri"/>
                <a:sym typeface="Calibri"/>
              </a:rPr>
              <a:t>Remember to consider the following:</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3"/>
          <p:cNvSpPr txBox="1"/>
          <p:nvPr/>
        </p:nvSpPr>
        <p:spPr>
          <a:xfrm>
            <a:off x="486697" y="5200814"/>
            <a:ext cx="6810887" cy="1200329"/>
          </a:xfrm>
          <a:prstGeom prst="rect">
            <a:avLst/>
          </a:prstGeom>
          <a:noFill/>
          <a:ln>
            <a:noFill/>
          </a:ln>
        </p:spPr>
        <p:txBody>
          <a:bodyPr spcFirstLastPara="1" wrap="square" lIns="91425" tIns="45700" rIns="91425" bIns="45700" anchor="t" anchorCtr="0">
            <a:noAutofit/>
          </a:bodyPr>
          <a:lstStyle/>
          <a:p>
            <a:r>
              <a:rPr lang="en-US" sz="1800" b="1">
                <a:solidFill>
                  <a:srgbClr val="003399"/>
                </a:solidFill>
                <a:latin typeface="Calibri"/>
                <a:ea typeface="Calibri"/>
                <a:cs typeface="Calibri"/>
                <a:sym typeface="Calibri"/>
              </a:rPr>
              <a:t>Sketch your chosen site in your notes.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Remember to draw the boundaries of your location.</a:t>
            </a:r>
            <a:endParaRPr>
              <a:solidFill>
                <a:schemeClr val="dk1"/>
              </a:solidFil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Make note of physical features you will need to include in your design.</a:t>
            </a:r>
            <a:endParaRPr>
              <a:solidFill>
                <a:schemeClr val="dk1"/>
              </a:solidFill>
            </a:endParaRPr>
          </a:p>
        </p:txBody>
      </p:sp>
      <p:pic>
        <p:nvPicPr>
          <p:cNvPr id="271" name="Google Shape;271;p23"/>
          <p:cNvPicPr preferRelativeResize="0"/>
          <p:nvPr/>
        </p:nvPicPr>
        <p:blipFill rotWithShape="1">
          <a:blip r:embed="rId4">
            <a:alphaModFix/>
          </a:blip>
          <a:srcRect l="8781" t="3656" r="17497" b="3618"/>
          <a:stretch/>
        </p:blipFill>
        <p:spPr>
          <a:xfrm>
            <a:off x="4800600" y="1084724"/>
            <a:ext cx="4079757" cy="3848626"/>
          </a:xfrm>
          <a:prstGeom prst="rect">
            <a:avLst/>
          </a:prstGeom>
          <a:noFill/>
          <a:ln>
            <a:noFill/>
          </a:ln>
        </p:spPr>
      </p:pic>
      <p:sp>
        <p:nvSpPr>
          <p:cNvPr id="272" name="Google Shape;272;p23"/>
          <p:cNvSpPr txBox="1"/>
          <p:nvPr/>
        </p:nvSpPr>
        <p:spPr>
          <a:xfrm>
            <a:off x="352733" y="289662"/>
            <a:ext cx="7886700" cy="87312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3399"/>
              </a:buClr>
              <a:buSzPts val="4000"/>
              <a:buFont typeface="Calibri"/>
              <a:buNone/>
            </a:pPr>
            <a:r>
              <a:rPr lang="en-US" sz="4000" b="1">
                <a:solidFill>
                  <a:srgbClr val="003399"/>
                </a:solidFill>
                <a:latin typeface="Calibri"/>
                <a:ea typeface="Calibri"/>
                <a:cs typeface="Calibri"/>
                <a:sym typeface="Calibri"/>
              </a:rPr>
              <a:t>SCHOOLYARD INSPECTION</a:t>
            </a:r>
            <a:endParaRPr/>
          </a:p>
        </p:txBody>
      </p:sp>
      <p:pic>
        <p:nvPicPr>
          <p:cNvPr id="273" name="Google Shape;273;p23"/>
          <p:cNvPicPr preferRelativeResize="0"/>
          <p:nvPr/>
        </p:nvPicPr>
        <p:blipFill rotWithShape="1">
          <a:blip r:embed="rId5">
            <a:alphaModFix/>
          </a:blip>
          <a:srcRect/>
          <a:stretch/>
        </p:blipFill>
        <p:spPr>
          <a:xfrm>
            <a:off x="7223919" y="-32666"/>
            <a:ext cx="1920081" cy="15177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4"/>
          <p:cNvSpPr txBox="1">
            <a:spLocks noGrp="1"/>
          </p:cNvSpPr>
          <p:nvPr>
            <p:ph type="body" idx="1"/>
          </p:nvPr>
        </p:nvSpPr>
        <p:spPr>
          <a:xfrm>
            <a:off x="338677" y="3340725"/>
            <a:ext cx="6408964" cy="28618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399"/>
              </a:buClr>
              <a:buSzPts val="3200"/>
              <a:buNone/>
            </a:pPr>
            <a:r>
              <a:rPr lang="en-US" sz="3200" b="1">
                <a:solidFill>
                  <a:srgbClr val="003399"/>
                </a:solidFill>
              </a:rPr>
              <a:t>Criteria</a:t>
            </a:r>
            <a:endParaRPr/>
          </a:p>
          <a:p>
            <a:pPr marL="0" lvl="0" indent="0" algn="l" rtl="0">
              <a:lnSpc>
                <a:spcPct val="90000"/>
              </a:lnSpc>
              <a:spcBef>
                <a:spcPts val="1000"/>
              </a:spcBef>
              <a:spcAft>
                <a:spcPts val="0"/>
              </a:spcAft>
              <a:buClr>
                <a:srgbClr val="003399"/>
              </a:buClr>
              <a:buSzPts val="2800"/>
              <a:buNone/>
            </a:pPr>
            <a:r>
              <a:rPr lang="en-US" sz="2800">
                <a:solidFill>
                  <a:srgbClr val="003399"/>
                </a:solidFill>
              </a:rPr>
              <a:t>Criteria are requirements or conditions that must be met to solve the problem</a:t>
            </a:r>
            <a:r>
              <a:rPr lang="en-US" sz="2400">
                <a:solidFill>
                  <a:srgbClr val="003399"/>
                </a:solidFill>
              </a:rPr>
              <a:t>.  </a:t>
            </a:r>
            <a:endParaRPr/>
          </a:p>
          <a:p>
            <a:pPr marL="0" lvl="0" indent="0" algn="l" rtl="0">
              <a:lnSpc>
                <a:spcPct val="90000"/>
              </a:lnSpc>
              <a:spcBef>
                <a:spcPts val="1000"/>
              </a:spcBef>
              <a:spcAft>
                <a:spcPts val="0"/>
              </a:spcAft>
              <a:buClr>
                <a:srgbClr val="003399"/>
              </a:buClr>
              <a:buSzPts val="3200"/>
              <a:buNone/>
            </a:pPr>
            <a:r>
              <a:rPr lang="en-US" sz="3200" b="1">
                <a:solidFill>
                  <a:srgbClr val="003399"/>
                </a:solidFill>
              </a:rPr>
              <a:t>Constraints</a:t>
            </a:r>
            <a:endParaRPr/>
          </a:p>
          <a:p>
            <a:pPr marL="0" lvl="0" indent="0" algn="l" rtl="0">
              <a:lnSpc>
                <a:spcPct val="90000"/>
              </a:lnSpc>
              <a:spcBef>
                <a:spcPts val="1000"/>
              </a:spcBef>
              <a:spcAft>
                <a:spcPts val="0"/>
              </a:spcAft>
              <a:buClr>
                <a:srgbClr val="003399"/>
              </a:buClr>
              <a:buSzPts val="2800"/>
              <a:buNone/>
            </a:pPr>
            <a:r>
              <a:rPr lang="en-US" sz="2800">
                <a:solidFill>
                  <a:srgbClr val="003399"/>
                </a:solidFill>
              </a:rPr>
              <a:t>Constraints are limitations or restrictions. </a:t>
            </a:r>
            <a:endParaRPr/>
          </a:p>
          <a:p>
            <a:pPr marL="0" lvl="0" indent="0" algn="l" rtl="0">
              <a:lnSpc>
                <a:spcPct val="90000"/>
              </a:lnSpc>
              <a:spcBef>
                <a:spcPts val="1000"/>
              </a:spcBef>
              <a:spcAft>
                <a:spcPts val="0"/>
              </a:spcAft>
              <a:buClr>
                <a:schemeClr val="dk1"/>
              </a:buClr>
              <a:buSzPts val="2400"/>
              <a:buNone/>
            </a:pPr>
            <a:endParaRPr sz="2400">
              <a:solidFill>
                <a:srgbClr val="003399"/>
              </a:solidFill>
            </a:endParaRPr>
          </a:p>
        </p:txBody>
      </p:sp>
      <p:sp>
        <p:nvSpPr>
          <p:cNvPr id="280" name="Google Shape;280;p24"/>
          <p:cNvSpPr txBox="1"/>
          <p:nvPr/>
        </p:nvSpPr>
        <p:spPr>
          <a:xfrm>
            <a:off x="338677" y="201063"/>
            <a:ext cx="4690522" cy="36009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3399"/>
                </a:solidFill>
                <a:latin typeface="Calibri"/>
                <a:ea typeface="Calibri"/>
                <a:cs typeface="Calibri"/>
                <a:sym typeface="Calibri"/>
              </a:rPr>
              <a:t>Problem</a:t>
            </a:r>
            <a:r>
              <a:rPr lang="en-US" sz="2800">
                <a:solidFill>
                  <a:srgbClr val="003399"/>
                </a:solidFill>
                <a:latin typeface="Calibri"/>
                <a:ea typeface="Calibri"/>
                <a:cs typeface="Calibri"/>
                <a:sym typeface="Calibri"/>
              </a:rPr>
              <a:t>: How will you design a passive rainwater harvesting system that will provide shade and sustain your plants year-round through the most efficient use of available water?</a:t>
            </a:r>
            <a:endParaRPr sz="2800">
              <a:solidFill>
                <a:srgbClr val="1E4E79"/>
              </a:solidFill>
              <a:latin typeface="Calibri"/>
              <a:ea typeface="Calibri"/>
              <a:cs typeface="Calibri"/>
              <a:sym typeface="Calibri"/>
            </a:endParaRPr>
          </a:p>
          <a:p>
            <a:pPr marL="0" marR="0" lvl="0" indent="0" algn="l" rtl="0">
              <a:spcBef>
                <a:spcPts val="0"/>
              </a:spcBef>
              <a:spcAft>
                <a:spcPts val="0"/>
              </a:spcAft>
              <a:buClr>
                <a:srgbClr val="C3260C"/>
              </a:buClr>
              <a:buSzPts val="2800"/>
              <a:buFont typeface="Georgia"/>
              <a:buNone/>
            </a:pPr>
            <a:endParaRPr sz="2800">
              <a:solidFill>
                <a:srgbClr val="003399"/>
              </a:solidFill>
              <a:latin typeface="Calibri"/>
              <a:ea typeface="Calibri"/>
              <a:cs typeface="Calibri"/>
              <a:sym typeface="Calibri"/>
            </a:endParaRPr>
          </a:p>
        </p:txBody>
      </p:sp>
      <p:pic>
        <p:nvPicPr>
          <p:cNvPr id="281" name="Google Shape;281;p24"/>
          <p:cNvPicPr preferRelativeResize="0"/>
          <p:nvPr/>
        </p:nvPicPr>
        <p:blipFill rotWithShape="1">
          <a:blip r:embed="rId3">
            <a:alphaModFix/>
          </a:blip>
          <a:srcRect/>
          <a:stretch/>
        </p:blipFill>
        <p:spPr>
          <a:xfrm>
            <a:off x="6457341" y="4129399"/>
            <a:ext cx="2347982" cy="1773301"/>
          </a:xfrm>
          <a:prstGeom prst="rect">
            <a:avLst/>
          </a:prstGeom>
          <a:noFill/>
          <a:ln>
            <a:noFill/>
          </a:ln>
        </p:spPr>
      </p:pic>
      <p:pic>
        <p:nvPicPr>
          <p:cNvPr id="282" name="Google Shape;282;p24" descr="image002"/>
          <p:cNvPicPr preferRelativeResize="0"/>
          <p:nvPr/>
        </p:nvPicPr>
        <p:blipFill rotWithShape="1">
          <a:blip r:embed="rId4">
            <a:alphaModFix/>
          </a:blip>
          <a:srcRect/>
          <a:stretch/>
        </p:blipFill>
        <p:spPr>
          <a:xfrm>
            <a:off x="5101143" y="932521"/>
            <a:ext cx="3816934" cy="28618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399"/>
              </a:buClr>
              <a:buSzPts val="4400"/>
              <a:buFont typeface="Calibri"/>
              <a:buNone/>
            </a:pPr>
            <a:r>
              <a:rPr lang="en-US" b="1">
                <a:solidFill>
                  <a:srgbClr val="003399"/>
                </a:solidFill>
              </a:rPr>
              <a:t>What did you learn?</a:t>
            </a:r>
            <a:endParaRPr/>
          </a:p>
        </p:txBody>
      </p:sp>
      <p:sp>
        <p:nvSpPr>
          <p:cNvPr id="289" name="Google Shape;289;p2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2624C"/>
              </a:buClr>
              <a:buSzPts val="2800"/>
              <a:buNone/>
            </a:pPr>
            <a:r>
              <a:rPr lang="en-US" sz="2800" b="1">
                <a:solidFill>
                  <a:srgbClr val="F2624C"/>
                </a:solidFill>
                <a:latin typeface="Calibri"/>
                <a:cs typeface="Calibri"/>
              </a:rPr>
              <a:t>DISTINGUISH: </a:t>
            </a:r>
            <a:endParaRPr sz="2800">
              <a:latin typeface="Calibri"/>
              <a:cs typeface="Calibri"/>
            </a:endParaRPr>
          </a:p>
          <a:p>
            <a:pPr marL="228600" lvl="0" indent="-228600" algn="l" rtl="0">
              <a:lnSpc>
                <a:spcPct val="90000"/>
              </a:lnSpc>
              <a:spcBef>
                <a:spcPts val="1000"/>
              </a:spcBef>
              <a:spcAft>
                <a:spcPts val="0"/>
              </a:spcAft>
              <a:buClr>
                <a:srgbClr val="F2624C"/>
              </a:buClr>
              <a:buSzPts val="2800"/>
              <a:buChar char="•"/>
            </a:pPr>
            <a:r>
              <a:rPr lang="en-US" sz="2400" b="1">
                <a:solidFill>
                  <a:srgbClr val="F2624C"/>
                </a:solidFill>
                <a:latin typeface="Calibri"/>
                <a:cs typeface="Calibri"/>
              </a:rPr>
              <a:t>What makes a good site for rainwater harvesting?</a:t>
            </a:r>
            <a:endParaRPr sz="2400">
              <a:latin typeface="Calibri"/>
              <a:cs typeface="Calibri"/>
            </a:endParaRPr>
          </a:p>
          <a:p>
            <a:pPr marL="228600" lvl="0" indent="-228600" algn="l" rtl="0">
              <a:lnSpc>
                <a:spcPct val="90000"/>
              </a:lnSpc>
              <a:spcBef>
                <a:spcPts val="1000"/>
              </a:spcBef>
              <a:spcAft>
                <a:spcPts val="0"/>
              </a:spcAft>
              <a:buClr>
                <a:srgbClr val="F2624C"/>
              </a:buClr>
              <a:buSzPts val="2800"/>
              <a:buChar char="•"/>
            </a:pPr>
            <a:r>
              <a:rPr lang="en-US" sz="2400" b="1">
                <a:solidFill>
                  <a:srgbClr val="F2624C"/>
                </a:solidFill>
                <a:latin typeface="Calibri"/>
                <a:cs typeface="Calibri"/>
              </a:rPr>
              <a:t>What makes a bad site for rainwater harvesting?</a:t>
            </a:r>
            <a:endParaRPr sz="2400">
              <a:latin typeface="Calibri"/>
              <a:cs typeface="Calibri"/>
            </a:endParaRPr>
          </a:p>
          <a:p>
            <a:pPr marL="0" lvl="0" indent="0" algn="l" rtl="0">
              <a:lnSpc>
                <a:spcPct val="90000"/>
              </a:lnSpc>
              <a:spcBef>
                <a:spcPts val="1000"/>
              </a:spcBef>
              <a:spcAft>
                <a:spcPts val="0"/>
              </a:spcAft>
              <a:buClr>
                <a:schemeClr val="dk1"/>
              </a:buClr>
              <a:buSzPts val="2800"/>
              <a:buNone/>
            </a:pPr>
            <a:endParaRPr b="1">
              <a:solidFill>
                <a:srgbClr val="F2624C"/>
              </a:solidFill>
            </a:endParaRPr>
          </a:p>
          <a:p>
            <a:pPr marL="0" lvl="0" indent="0" algn="l" rtl="0">
              <a:lnSpc>
                <a:spcPct val="90000"/>
              </a:lnSpc>
              <a:spcBef>
                <a:spcPts val="1000"/>
              </a:spcBef>
              <a:spcAft>
                <a:spcPts val="0"/>
              </a:spcAft>
              <a:buClr>
                <a:srgbClr val="96C93D"/>
              </a:buClr>
              <a:buSzPts val="2800"/>
              <a:buNone/>
            </a:pPr>
            <a:r>
              <a:rPr lang="en-US" sz="2800" b="1">
                <a:solidFill>
                  <a:srgbClr val="96C93D"/>
                </a:solidFill>
                <a:latin typeface="Calibri"/>
                <a:cs typeface="Calibri"/>
              </a:rPr>
              <a:t>BUILD THE SYSTEM: </a:t>
            </a:r>
            <a:endParaRPr sz="2800">
              <a:latin typeface="Calibri"/>
              <a:cs typeface="Calibri"/>
            </a:endParaRPr>
          </a:p>
          <a:p>
            <a:pPr marL="228600" lvl="0" indent="-228600" algn="l" rtl="0">
              <a:lnSpc>
                <a:spcPct val="90000"/>
              </a:lnSpc>
              <a:spcBef>
                <a:spcPts val="1000"/>
              </a:spcBef>
              <a:spcAft>
                <a:spcPts val="0"/>
              </a:spcAft>
              <a:buClr>
                <a:srgbClr val="96C93D"/>
              </a:buClr>
              <a:buSzPts val="2800"/>
              <a:buChar char="•"/>
            </a:pPr>
            <a:r>
              <a:rPr lang="en-US" sz="2400" b="1">
                <a:solidFill>
                  <a:srgbClr val="96C93D"/>
                </a:solidFill>
                <a:latin typeface="Calibri"/>
                <a:ea typeface="Calibri"/>
                <a:cs typeface="Calibri"/>
                <a:sym typeface="Calibri"/>
              </a:rPr>
              <a:t>What are the parts of a site that are important to consider when beginning a rainwater harvesting project?</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6"/>
          <p:cNvSpPr txBox="1">
            <a:spLocks noGrp="1"/>
          </p:cNvSpPr>
          <p:nvPr>
            <p:ph type="title"/>
          </p:nvPr>
        </p:nvSpPr>
        <p:spPr>
          <a:xfrm>
            <a:off x="628650" y="234497"/>
            <a:ext cx="7886700" cy="9248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399"/>
              </a:buClr>
              <a:buSzPts val="4400"/>
              <a:buFont typeface="Calibri"/>
              <a:buNone/>
            </a:pPr>
            <a:r>
              <a:rPr lang="en-US" b="1">
                <a:solidFill>
                  <a:srgbClr val="003399"/>
                </a:solidFill>
              </a:rPr>
              <a:t>Soil Assessment at School</a:t>
            </a:r>
            <a:endParaRPr/>
          </a:p>
        </p:txBody>
      </p:sp>
      <p:sp>
        <p:nvSpPr>
          <p:cNvPr id="296" name="Google Shape;296;p26"/>
          <p:cNvSpPr txBox="1"/>
          <p:nvPr/>
        </p:nvSpPr>
        <p:spPr>
          <a:xfrm>
            <a:off x="277586" y="2117271"/>
            <a:ext cx="3853544" cy="412228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3399"/>
              </a:buClr>
              <a:buSzPts val="2800"/>
              <a:buFont typeface="Arial"/>
              <a:buNone/>
            </a:pPr>
            <a:r>
              <a:rPr lang="en-US" sz="2800" u="sng">
                <a:solidFill>
                  <a:srgbClr val="003399"/>
                </a:solidFill>
                <a:latin typeface="Calibri"/>
                <a:ea typeface="Calibri"/>
                <a:cs typeface="Calibri"/>
                <a:sym typeface="Calibri"/>
              </a:rPr>
              <a:t>Conduct jar test: </a:t>
            </a:r>
            <a:r>
              <a:rPr lang="en-US" sz="2800">
                <a:solidFill>
                  <a:srgbClr val="003399"/>
                </a:solidFill>
                <a:latin typeface="Calibri"/>
                <a:ea typeface="Calibri"/>
                <a:cs typeface="Calibri"/>
                <a:sym typeface="Calibri"/>
              </a:rPr>
              <a:t>Dig a hole at least 1 foot deep.  Fill a jar half full of soil.  Shake sample in jar, allow soil to settle out</a:t>
            </a:r>
            <a:endParaRPr/>
          </a:p>
          <a:p>
            <a:pPr marL="0" marR="0" lvl="0" indent="0" algn="l" rtl="0">
              <a:lnSpc>
                <a:spcPct val="80000"/>
              </a:lnSpc>
              <a:spcBef>
                <a:spcPts val="1000"/>
              </a:spcBef>
              <a:spcAft>
                <a:spcPts val="0"/>
              </a:spcAft>
              <a:buClr>
                <a:srgbClr val="003399"/>
              </a:buClr>
              <a:buSzPts val="2800"/>
              <a:buFont typeface="Arial"/>
              <a:buNone/>
            </a:pPr>
            <a:r>
              <a:rPr lang="en-US" sz="2800">
                <a:solidFill>
                  <a:srgbClr val="003399"/>
                </a:solidFill>
                <a:latin typeface="Calibri"/>
                <a:ea typeface="Calibri"/>
                <a:cs typeface="Calibri"/>
                <a:sym typeface="Calibri"/>
              </a:rPr>
              <a:t>The next day have students estimate the percentages of different particle sizes and use the soil texture triangle to figure out the soil type.</a:t>
            </a:r>
            <a:endParaRPr/>
          </a:p>
        </p:txBody>
      </p:sp>
      <p:pic>
        <p:nvPicPr>
          <p:cNvPr id="297" name="Google Shape;297;p26" descr="Image result for Soil type diagram"/>
          <p:cNvPicPr preferRelativeResize="0"/>
          <p:nvPr/>
        </p:nvPicPr>
        <p:blipFill rotWithShape="1">
          <a:blip r:embed="rId3">
            <a:alphaModFix/>
          </a:blip>
          <a:srcRect/>
          <a:stretch/>
        </p:blipFill>
        <p:spPr>
          <a:xfrm>
            <a:off x="4131130" y="2209343"/>
            <a:ext cx="4883092" cy="4364376"/>
          </a:xfrm>
          <a:prstGeom prst="rect">
            <a:avLst/>
          </a:prstGeom>
          <a:noFill/>
          <a:ln>
            <a:noFill/>
          </a:ln>
        </p:spPr>
      </p:pic>
      <p:sp>
        <p:nvSpPr>
          <p:cNvPr id="298" name="Google Shape;298;p26"/>
          <p:cNvSpPr txBox="1"/>
          <p:nvPr/>
        </p:nvSpPr>
        <p:spPr>
          <a:xfrm>
            <a:off x="277586" y="1107849"/>
            <a:ext cx="8237764" cy="95794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3399"/>
              </a:buClr>
              <a:buSzPts val="3300"/>
              <a:buFont typeface="Arial"/>
              <a:buNone/>
            </a:pPr>
            <a:r>
              <a:rPr lang="en-US" sz="3300" b="1">
                <a:solidFill>
                  <a:srgbClr val="003399"/>
                </a:solidFill>
                <a:latin typeface="Calibri"/>
                <a:ea typeface="Calibri"/>
                <a:cs typeface="Calibri"/>
                <a:sym typeface="Calibri"/>
              </a:rPr>
              <a:t>What will happen when rainwater falls on the soil at your school?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7"/>
          <p:cNvSpPr txBox="1"/>
          <p:nvPr/>
        </p:nvSpPr>
        <p:spPr>
          <a:xfrm>
            <a:off x="922565" y="923247"/>
            <a:ext cx="7886700" cy="10361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399"/>
              </a:buClr>
              <a:buSzPts val="3200"/>
              <a:buFont typeface="Arial"/>
              <a:buNone/>
            </a:pPr>
            <a:r>
              <a:rPr lang="en-US" sz="3200" b="1">
                <a:solidFill>
                  <a:srgbClr val="003399"/>
                </a:solidFill>
                <a:latin typeface="Calibri"/>
                <a:ea typeface="Calibri"/>
                <a:cs typeface="Calibri"/>
                <a:sym typeface="Calibri"/>
              </a:rPr>
              <a:t>What will happen when rainwater falls on the soil at your school? </a:t>
            </a:r>
            <a:endParaRPr/>
          </a:p>
        </p:txBody>
      </p:sp>
      <p:graphicFrame>
        <p:nvGraphicFramePr>
          <p:cNvPr id="305" name="Google Shape;305;p27"/>
          <p:cNvGraphicFramePr/>
          <p:nvPr/>
        </p:nvGraphicFramePr>
        <p:xfrm>
          <a:off x="922564" y="2135781"/>
          <a:ext cx="7307025" cy="3543350"/>
        </p:xfrm>
        <a:graphic>
          <a:graphicData uri="http://schemas.openxmlformats.org/drawingml/2006/table">
            <a:tbl>
              <a:tblPr firstRow="1" firstCol="1" bandRow="1">
                <a:noFill/>
                <a:tableStyleId>{1ACAA34F-752D-43F5-8077-DC68D721BE79}</a:tableStyleId>
              </a:tblPr>
              <a:tblGrid>
                <a:gridCol w="3499075">
                  <a:extLst>
                    <a:ext uri="{9D8B030D-6E8A-4147-A177-3AD203B41FA5}">
                      <a16:colId xmlns:a16="http://schemas.microsoft.com/office/drawing/2014/main" val="20000"/>
                    </a:ext>
                  </a:extLst>
                </a:gridCol>
                <a:gridCol w="3807950">
                  <a:extLst>
                    <a:ext uri="{9D8B030D-6E8A-4147-A177-3AD203B41FA5}">
                      <a16:colId xmlns:a16="http://schemas.microsoft.com/office/drawing/2014/main" val="20001"/>
                    </a:ext>
                  </a:extLst>
                </a:gridCol>
              </a:tblGrid>
              <a:tr h="718850">
                <a:tc>
                  <a:txBody>
                    <a:bodyPr/>
                    <a:lstStyle/>
                    <a:p>
                      <a:pPr marL="0" marR="0" lvl="0" indent="0" algn="l" rtl="0">
                        <a:lnSpc>
                          <a:spcPct val="115000"/>
                        </a:lnSpc>
                        <a:spcBef>
                          <a:spcPts val="0"/>
                        </a:spcBef>
                        <a:spcAft>
                          <a:spcPts val="0"/>
                        </a:spcAft>
                        <a:buNone/>
                      </a:pPr>
                      <a:r>
                        <a:rPr lang="en-US" sz="2400" u="none" strike="noStrike" cap="none"/>
                        <a:t> Texture</a:t>
                      </a:r>
                      <a:endParaRPr sz="24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400" u="none" strike="noStrike" cap="none"/>
                        <a:t>Estimated Permeability</a:t>
                      </a:r>
                      <a:endParaRPr sz="2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564900">
                <a:tc>
                  <a:txBody>
                    <a:bodyPr/>
                    <a:lstStyle/>
                    <a:p>
                      <a:pPr marL="0" marR="0" lvl="0" indent="0" algn="l" rtl="0">
                        <a:lnSpc>
                          <a:spcPct val="115000"/>
                        </a:lnSpc>
                        <a:spcBef>
                          <a:spcPts val="0"/>
                        </a:spcBef>
                        <a:spcAft>
                          <a:spcPts val="0"/>
                        </a:spcAft>
                        <a:buNone/>
                      </a:pPr>
                      <a:r>
                        <a:rPr lang="en-US" sz="2400" u="none" strike="noStrike" cap="none"/>
                        <a:t>Sand, loamy sand</a:t>
                      </a:r>
                      <a:endParaRPr sz="24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u="none" strike="noStrike" cap="none"/>
                        <a:t>Rapid and very rapid (&gt;6.0 in/hr)</a:t>
                      </a:r>
                      <a:endParaRPr sz="20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564900">
                <a:tc>
                  <a:txBody>
                    <a:bodyPr/>
                    <a:lstStyle/>
                    <a:p>
                      <a:pPr marL="0" marR="0" lvl="0" indent="0" algn="l" rtl="0">
                        <a:lnSpc>
                          <a:spcPct val="115000"/>
                        </a:lnSpc>
                        <a:spcBef>
                          <a:spcPts val="0"/>
                        </a:spcBef>
                        <a:spcAft>
                          <a:spcPts val="0"/>
                        </a:spcAft>
                        <a:buNone/>
                      </a:pPr>
                      <a:r>
                        <a:rPr lang="en-US" sz="2400" u="none" strike="noStrike" cap="none"/>
                        <a:t>Sandy loam</a:t>
                      </a:r>
                      <a:endParaRPr sz="24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u="none" strike="noStrike" cap="none"/>
                        <a:t>Moderately rapid (2.0 - 6.0 in/hr)</a:t>
                      </a:r>
                      <a:endParaRPr sz="20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564900">
                <a:tc>
                  <a:txBody>
                    <a:bodyPr/>
                    <a:lstStyle/>
                    <a:p>
                      <a:pPr marL="0" marR="0" lvl="0" indent="0" algn="l" rtl="0">
                        <a:lnSpc>
                          <a:spcPct val="115000"/>
                        </a:lnSpc>
                        <a:spcBef>
                          <a:spcPts val="0"/>
                        </a:spcBef>
                        <a:spcAft>
                          <a:spcPts val="0"/>
                        </a:spcAft>
                        <a:buNone/>
                      </a:pPr>
                      <a:r>
                        <a:rPr lang="en-US" sz="2400" u="none" strike="noStrike" cap="none"/>
                        <a:t>Loam, silt loam</a:t>
                      </a:r>
                      <a:endParaRPr sz="24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u="none" strike="noStrike" cap="none"/>
                        <a:t>Moderate (0.6 - 2.0 in/hr)</a:t>
                      </a:r>
                      <a:endParaRPr sz="20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64900">
                <a:tc>
                  <a:txBody>
                    <a:bodyPr/>
                    <a:lstStyle/>
                    <a:p>
                      <a:pPr marL="0" marR="0" lvl="0" indent="0" algn="l" rtl="0">
                        <a:lnSpc>
                          <a:spcPct val="115000"/>
                        </a:lnSpc>
                        <a:spcBef>
                          <a:spcPts val="0"/>
                        </a:spcBef>
                        <a:spcAft>
                          <a:spcPts val="0"/>
                        </a:spcAft>
                        <a:buNone/>
                      </a:pPr>
                      <a:r>
                        <a:rPr lang="en-US" sz="2400" u="none" strike="noStrike" cap="none"/>
                        <a:t>Sandy clay loam</a:t>
                      </a:r>
                      <a:endParaRPr sz="24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u="none" strike="noStrike" cap="none"/>
                        <a:t>Moderately slow (0.2 - 0.6 in/hr)</a:t>
                      </a:r>
                      <a:endParaRPr sz="20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564900">
                <a:tc>
                  <a:txBody>
                    <a:bodyPr/>
                    <a:lstStyle/>
                    <a:p>
                      <a:pPr marL="0" marR="0" lvl="0" indent="0" algn="l" rtl="0">
                        <a:lnSpc>
                          <a:spcPct val="115000"/>
                        </a:lnSpc>
                        <a:spcBef>
                          <a:spcPts val="0"/>
                        </a:spcBef>
                        <a:spcAft>
                          <a:spcPts val="0"/>
                        </a:spcAft>
                        <a:buNone/>
                      </a:pPr>
                      <a:r>
                        <a:rPr lang="en-US" sz="2400" u="none" strike="noStrike" cap="none"/>
                        <a:t>Clay loam, silty clay loam</a:t>
                      </a:r>
                      <a:endParaRPr sz="2400" u="none" strike="noStrike" cap="none">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u="none" strike="noStrike" cap="none"/>
                        <a:t>Moderately slow (0.2 - 0.6 in/hr)</a:t>
                      </a:r>
                      <a:endParaRPr sz="20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bl>
          </a:graphicData>
        </a:graphic>
      </p:graphicFrame>
      <p:sp>
        <p:nvSpPr>
          <p:cNvPr id="306" name="Google Shape;306;p27"/>
          <p:cNvSpPr/>
          <p:nvPr/>
        </p:nvSpPr>
        <p:spPr>
          <a:xfrm>
            <a:off x="922564" y="5928795"/>
            <a:ext cx="7573043" cy="5847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1600" b="0" i="1" u="none" strike="noStrike" cap="none">
                <a:solidFill>
                  <a:schemeClr val="dk1"/>
                </a:solidFill>
                <a:latin typeface="Calibri"/>
                <a:ea typeface="Calibri"/>
                <a:cs typeface="Calibri"/>
                <a:sym typeface="Calibri"/>
              </a:rPr>
              <a:t>Rules of Thumb above </a:t>
            </a:r>
            <a:r>
              <a:rPr lang="en-US" sz="1600" i="1">
                <a:solidFill>
                  <a:schemeClr val="dk1"/>
                </a:solidFill>
                <a:latin typeface="Calibri"/>
                <a:ea typeface="Calibri"/>
                <a:cs typeface="Calibri"/>
                <a:sym typeface="Calibri"/>
              </a:rPr>
              <a:t>estimated fr</a:t>
            </a:r>
            <a:r>
              <a:rPr lang="en-US" sz="1600" b="0" i="1" u="none" strike="noStrike" cap="none">
                <a:solidFill>
                  <a:schemeClr val="dk1"/>
                </a:solidFill>
                <a:latin typeface="Calibri"/>
                <a:ea typeface="Calibri"/>
                <a:cs typeface="Calibri"/>
                <a:sym typeface="Calibri"/>
              </a:rPr>
              <a:t>om Soils Interpretation Help Sheet, Soils CDE – Interpretation Sheet (November 2010)</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pic>
        <p:nvPicPr>
          <p:cNvPr id="312" name="Google Shape;312;p28" descr="A screenshot of a cell phone&#10;&#10;Description automatically generated"/>
          <p:cNvPicPr preferRelativeResize="0"/>
          <p:nvPr/>
        </p:nvPicPr>
        <p:blipFill rotWithShape="1">
          <a:blip r:embed="rId3">
            <a:alphaModFix/>
          </a:blip>
          <a:srcRect/>
          <a:stretch/>
        </p:blipFill>
        <p:spPr>
          <a:xfrm>
            <a:off x="20" y="10"/>
            <a:ext cx="9143980" cy="68579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4"/>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p:nvPr/>
        </p:nvSpPr>
        <p:spPr>
          <a:xfrm>
            <a:off x="381000" y="299939"/>
            <a:ext cx="7749540"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2624C"/>
                </a:solidFill>
                <a:latin typeface="Calibri"/>
                <a:ea typeface="Calibri"/>
                <a:cs typeface="Calibri"/>
                <a:sym typeface="Calibri"/>
              </a:rPr>
              <a:t>DISTINGUISH: </a:t>
            </a:r>
            <a:endParaRPr/>
          </a:p>
          <a:p>
            <a:pPr marL="0" marR="0" lvl="0" indent="0" algn="l" rtl="0">
              <a:spcBef>
                <a:spcPts val="0"/>
              </a:spcBef>
              <a:spcAft>
                <a:spcPts val="0"/>
              </a:spcAft>
              <a:buNone/>
            </a:pPr>
            <a:r>
              <a:rPr lang="en-US" sz="4000">
                <a:solidFill>
                  <a:srgbClr val="F2624C"/>
                </a:solidFill>
                <a:latin typeface="Calibri"/>
                <a:ea typeface="Calibri"/>
                <a:cs typeface="Calibri"/>
                <a:sym typeface="Calibri"/>
              </a:rPr>
              <a:t>Define the problem</a:t>
            </a:r>
            <a:endParaRPr/>
          </a:p>
        </p:txBody>
      </p:sp>
      <p:sp>
        <p:nvSpPr>
          <p:cNvPr id="108" name="Google Shape;108;p15"/>
          <p:cNvSpPr txBox="1"/>
          <p:nvPr/>
        </p:nvSpPr>
        <p:spPr>
          <a:xfrm>
            <a:off x="185492" y="1885466"/>
            <a:ext cx="4386507" cy="31085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3399"/>
                </a:solidFill>
                <a:latin typeface="Calibri"/>
                <a:ea typeface="Calibri"/>
                <a:cs typeface="Calibri"/>
                <a:sym typeface="Calibri"/>
              </a:rPr>
              <a:t>How will you design a passive rainwater harvesting system that will provide shade and sustain your plants year-round through the most efficient use of available water?</a:t>
            </a:r>
            <a:endParaRPr sz="2800">
              <a:solidFill>
                <a:srgbClr val="1E4E79"/>
              </a:solidFill>
              <a:latin typeface="Calibri"/>
              <a:ea typeface="Calibri"/>
              <a:cs typeface="Calibri"/>
              <a:sym typeface="Calibri"/>
            </a:endParaRPr>
          </a:p>
        </p:txBody>
      </p:sp>
      <p:sp>
        <p:nvSpPr>
          <p:cNvPr id="109" name="Google Shape;109;p15"/>
          <p:cNvSpPr txBox="1"/>
          <p:nvPr/>
        </p:nvSpPr>
        <p:spPr>
          <a:xfrm>
            <a:off x="256308" y="5109930"/>
            <a:ext cx="8528746"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3399"/>
                </a:solidFill>
                <a:latin typeface="Calibri"/>
                <a:ea typeface="Calibri"/>
                <a:cs typeface="Calibri"/>
                <a:sym typeface="Calibri"/>
              </a:rPr>
              <a:t>Unpack the problem:  </a:t>
            </a:r>
            <a:endParaRPr/>
          </a:p>
          <a:p>
            <a:pPr marL="342900" marR="0" lvl="0" indent="-342900" algn="l" rtl="0">
              <a:spcBef>
                <a:spcPts val="0"/>
              </a:spcBef>
              <a:spcAft>
                <a:spcPts val="0"/>
              </a:spcAft>
              <a:buClr>
                <a:srgbClr val="003399"/>
              </a:buClr>
              <a:buSzPts val="2400"/>
              <a:buFont typeface="Arial"/>
              <a:buChar char="•"/>
            </a:pPr>
            <a:r>
              <a:rPr lang="en-US" sz="2400">
                <a:solidFill>
                  <a:srgbClr val="003399"/>
                </a:solidFill>
                <a:latin typeface="Calibri"/>
                <a:ea typeface="Calibri"/>
                <a:cs typeface="Calibri"/>
                <a:sym typeface="Calibri"/>
              </a:rPr>
              <a:t>What is sustain? </a:t>
            </a:r>
            <a:endParaRPr/>
          </a:p>
          <a:p>
            <a:pPr marL="342900" marR="0" lvl="0" indent="-342900" algn="l" rtl="0">
              <a:spcBef>
                <a:spcPts val="0"/>
              </a:spcBef>
              <a:spcAft>
                <a:spcPts val="0"/>
              </a:spcAft>
              <a:buClr>
                <a:srgbClr val="003399"/>
              </a:buClr>
              <a:buSzPts val="2400"/>
              <a:buFont typeface="Arial"/>
              <a:buChar char="•"/>
            </a:pPr>
            <a:r>
              <a:rPr lang="en-US" sz="2400">
                <a:solidFill>
                  <a:srgbClr val="003399"/>
                </a:solidFill>
                <a:latin typeface="Calibri"/>
                <a:ea typeface="Calibri"/>
                <a:cs typeface="Calibri"/>
                <a:sym typeface="Calibri"/>
              </a:rPr>
              <a:t>What is year-round? </a:t>
            </a:r>
            <a:endParaRPr/>
          </a:p>
          <a:p>
            <a:pPr marL="342900" marR="0" lvl="0" indent="-342900" algn="l" rtl="0">
              <a:spcBef>
                <a:spcPts val="0"/>
              </a:spcBef>
              <a:spcAft>
                <a:spcPts val="0"/>
              </a:spcAft>
              <a:buClr>
                <a:srgbClr val="003399"/>
              </a:buClr>
              <a:buSzPts val="2400"/>
              <a:buFont typeface="Arial"/>
              <a:buChar char="•"/>
            </a:pPr>
            <a:r>
              <a:rPr lang="en-US" sz="2400">
                <a:solidFill>
                  <a:srgbClr val="003399"/>
                </a:solidFill>
                <a:latin typeface="Calibri"/>
                <a:ea typeface="Calibri"/>
                <a:cs typeface="Calibri"/>
                <a:sym typeface="Calibri"/>
              </a:rPr>
              <a:t>What is the most efficient use of available water?</a:t>
            </a:r>
            <a:endParaRPr/>
          </a:p>
        </p:txBody>
      </p:sp>
      <p:pic>
        <p:nvPicPr>
          <p:cNvPr id="110" name="Google Shape;110;p15"/>
          <p:cNvPicPr preferRelativeResize="0"/>
          <p:nvPr/>
        </p:nvPicPr>
        <p:blipFill rotWithShape="1">
          <a:blip r:embed="rId3">
            <a:alphaModFix/>
          </a:blip>
          <a:srcRect/>
          <a:stretch/>
        </p:blipFill>
        <p:spPr>
          <a:xfrm>
            <a:off x="6756357" y="229306"/>
            <a:ext cx="1845855" cy="1394072"/>
          </a:xfrm>
          <a:prstGeom prst="rect">
            <a:avLst/>
          </a:prstGeom>
          <a:noFill/>
          <a:ln>
            <a:noFill/>
          </a:ln>
        </p:spPr>
      </p:pic>
      <p:pic>
        <p:nvPicPr>
          <p:cNvPr id="2" name="Picture 1">
            <a:extLst>
              <a:ext uri="{FF2B5EF4-FFF2-40B4-BE49-F238E27FC236}">
                <a16:creationId xmlns:a16="http://schemas.microsoft.com/office/drawing/2014/main" id="{3A3A04A7-E699-CD93-04EB-E281B6FA913A}"/>
              </a:ext>
            </a:extLst>
          </p:cNvPr>
          <p:cNvPicPr>
            <a:picLocks noChangeAspect="1"/>
          </p:cNvPicPr>
          <p:nvPr/>
        </p:nvPicPr>
        <p:blipFill>
          <a:blip r:embed="rId4"/>
          <a:stretch>
            <a:fillRect/>
          </a:stretch>
        </p:blipFill>
        <p:spPr>
          <a:xfrm rot="5400000">
            <a:off x="4804682" y="2514600"/>
            <a:ext cx="4114800" cy="3086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515793" y="91153"/>
            <a:ext cx="8554467" cy="10118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624C"/>
              </a:buClr>
              <a:buSzPts val="4400"/>
              <a:buFont typeface="Calibri"/>
              <a:buNone/>
            </a:pPr>
            <a:r>
              <a:rPr lang="en-US" b="1">
                <a:solidFill>
                  <a:srgbClr val="F2624C"/>
                </a:solidFill>
                <a:latin typeface="Calibri"/>
                <a:ea typeface="Calibri"/>
                <a:cs typeface="Calibri"/>
                <a:sym typeface="Calibri"/>
              </a:rPr>
              <a:t>DISTINGUISH: </a:t>
            </a:r>
            <a:endParaRPr/>
          </a:p>
        </p:txBody>
      </p:sp>
      <p:pic>
        <p:nvPicPr>
          <p:cNvPr id="118" name="Google Shape;118;p16"/>
          <p:cNvPicPr preferRelativeResize="0"/>
          <p:nvPr/>
        </p:nvPicPr>
        <p:blipFill rotWithShape="1">
          <a:blip r:embed="rId3">
            <a:alphaModFix/>
          </a:blip>
          <a:srcRect l="34573" t="11818" r="12936" b="7642"/>
          <a:stretch/>
        </p:blipFill>
        <p:spPr>
          <a:xfrm>
            <a:off x="2022339" y="2326445"/>
            <a:ext cx="5110785" cy="4411069"/>
          </a:xfrm>
          <a:prstGeom prst="rect">
            <a:avLst/>
          </a:prstGeom>
          <a:noFill/>
          <a:ln>
            <a:noFill/>
          </a:ln>
        </p:spPr>
      </p:pic>
      <p:pic>
        <p:nvPicPr>
          <p:cNvPr id="119" name="Google Shape;119;p16"/>
          <p:cNvPicPr preferRelativeResize="0"/>
          <p:nvPr/>
        </p:nvPicPr>
        <p:blipFill rotWithShape="1">
          <a:blip r:embed="rId4">
            <a:alphaModFix/>
          </a:blip>
          <a:srcRect/>
          <a:stretch/>
        </p:blipFill>
        <p:spPr>
          <a:xfrm>
            <a:off x="6919039" y="4773230"/>
            <a:ext cx="1920081" cy="1517779"/>
          </a:xfrm>
          <a:prstGeom prst="rect">
            <a:avLst/>
          </a:prstGeom>
          <a:noFill/>
          <a:ln>
            <a:noFill/>
          </a:ln>
        </p:spPr>
      </p:pic>
      <p:sp>
        <p:nvSpPr>
          <p:cNvPr id="120" name="Google Shape;120;p16"/>
          <p:cNvSpPr txBox="1"/>
          <p:nvPr/>
        </p:nvSpPr>
        <p:spPr>
          <a:xfrm>
            <a:off x="589533" y="825386"/>
            <a:ext cx="8383420" cy="1556208"/>
          </a:xfrm>
          <a:prstGeom prst="rect">
            <a:avLst/>
          </a:prstGeom>
          <a:noFill/>
          <a:ln>
            <a:noFill/>
          </a:ln>
        </p:spPr>
        <p:txBody>
          <a:bodyPr spcFirstLastPara="1" wrap="square" lIns="91425" tIns="45700" rIns="91425" bIns="45700" anchor="ctr" anchorCtr="0">
            <a:noAutofit/>
          </a:bodyPr>
          <a:lstStyle/>
          <a:p>
            <a:pPr marL="571500" marR="0" lvl="0" indent="-571500" algn="l" rtl="0">
              <a:lnSpc>
                <a:spcPct val="90000"/>
              </a:lnSpc>
              <a:spcBef>
                <a:spcPts val="0"/>
              </a:spcBef>
              <a:spcAft>
                <a:spcPts val="0"/>
              </a:spcAft>
              <a:buClr>
                <a:srgbClr val="F2624C"/>
              </a:buClr>
              <a:buSzPts val="3959"/>
              <a:buFont typeface="Arial"/>
              <a:buChar char="•"/>
            </a:pPr>
            <a:r>
              <a:rPr lang="en-US" sz="3959">
                <a:solidFill>
                  <a:srgbClr val="F2624C"/>
                </a:solidFill>
                <a:latin typeface="Calibri"/>
                <a:ea typeface="Calibri"/>
                <a:cs typeface="Calibri"/>
                <a:sym typeface="Calibri"/>
              </a:rPr>
              <a:t>Identify areas on campus where water collects naturally or by design.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6" name="Google Shape;126;p17"/>
          <p:cNvGrpSpPr/>
          <p:nvPr/>
        </p:nvGrpSpPr>
        <p:grpSpPr>
          <a:xfrm>
            <a:off x="369506" y="1410385"/>
            <a:ext cx="8146942" cy="5341645"/>
            <a:chOff x="-1294" y="229857"/>
            <a:chExt cx="9160043" cy="6864103"/>
          </a:xfrm>
        </p:grpSpPr>
        <p:pic>
          <p:nvPicPr>
            <p:cNvPr id="127" name="Google Shape;127;p17"/>
            <p:cNvPicPr preferRelativeResize="0"/>
            <p:nvPr/>
          </p:nvPicPr>
          <p:blipFill rotWithShape="1">
            <a:blip r:embed="rId3">
              <a:alphaModFix/>
            </a:blip>
            <a:srcRect/>
            <a:stretch/>
          </p:blipFill>
          <p:spPr>
            <a:xfrm>
              <a:off x="-1294" y="229857"/>
              <a:ext cx="9160043" cy="6864103"/>
            </a:xfrm>
            <a:prstGeom prst="rect">
              <a:avLst/>
            </a:prstGeom>
            <a:noFill/>
            <a:ln>
              <a:noFill/>
            </a:ln>
          </p:spPr>
        </p:pic>
        <p:grpSp>
          <p:nvGrpSpPr>
            <p:cNvPr id="128" name="Google Shape;128;p17"/>
            <p:cNvGrpSpPr/>
            <p:nvPr/>
          </p:nvGrpSpPr>
          <p:grpSpPr>
            <a:xfrm>
              <a:off x="4183687" y="674825"/>
              <a:ext cx="3935969" cy="954425"/>
              <a:chOff x="0" y="38409"/>
              <a:chExt cx="3240507" cy="954423"/>
            </a:xfrm>
          </p:grpSpPr>
          <p:sp>
            <p:nvSpPr>
              <p:cNvPr id="129" name="Google Shape;129;p17"/>
              <p:cNvSpPr/>
              <p:nvPr/>
            </p:nvSpPr>
            <p:spPr>
              <a:xfrm>
                <a:off x="0" y="38409"/>
                <a:ext cx="3240507" cy="954423"/>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7"/>
              <p:cNvSpPr/>
              <p:nvPr/>
            </p:nvSpPr>
            <p:spPr>
              <a:xfrm>
                <a:off x="474561" y="223234"/>
                <a:ext cx="2291385"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1. Collection</a:t>
                </a:r>
                <a:endParaRPr/>
              </a:p>
            </p:txBody>
          </p:sp>
        </p:grpSp>
        <p:grpSp>
          <p:nvGrpSpPr>
            <p:cNvPr id="131" name="Google Shape;131;p17"/>
            <p:cNvGrpSpPr/>
            <p:nvPr/>
          </p:nvGrpSpPr>
          <p:grpSpPr>
            <a:xfrm>
              <a:off x="4864766" y="1334515"/>
              <a:ext cx="4279234" cy="2989404"/>
              <a:chOff x="0" y="-1"/>
              <a:chExt cx="4279232" cy="2989402"/>
            </a:xfrm>
          </p:grpSpPr>
          <p:sp>
            <p:nvSpPr>
              <p:cNvPr id="132" name="Google Shape;132;p17"/>
              <p:cNvSpPr/>
              <p:nvPr/>
            </p:nvSpPr>
            <p:spPr>
              <a:xfrm>
                <a:off x="0" y="-1"/>
                <a:ext cx="4279232" cy="2989402"/>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7"/>
              <p:cNvSpPr/>
              <p:nvPr/>
            </p:nvSpPr>
            <p:spPr>
              <a:xfrm>
                <a:off x="626679" y="1202314"/>
                <a:ext cx="3025874" cy="584773"/>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2. Conveyance</a:t>
                </a:r>
                <a:endParaRPr/>
              </a:p>
            </p:txBody>
          </p:sp>
        </p:grpSp>
        <p:grpSp>
          <p:nvGrpSpPr>
            <p:cNvPr id="134" name="Google Shape;134;p17"/>
            <p:cNvGrpSpPr/>
            <p:nvPr/>
          </p:nvGrpSpPr>
          <p:grpSpPr>
            <a:xfrm>
              <a:off x="2453151" y="4538460"/>
              <a:ext cx="4704520" cy="979059"/>
              <a:chOff x="0" y="0"/>
              <a:chExt cx="6063916" cy="1743238"/>
            </a:xfrm>
          </p:grpSpPr>
          <p:sp>
            <p:nvSpPr>
              <p:cNvPr id="135" name="Google Shape;135;p17"/>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7"/>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3. Infiltration</a:t>
                </a:r>
                <a:endParaRPr/>
              </a:p>
            </p:txBody>
          </p:sp>
        </p:grpSp>
        <p:grpSp>
          <p:nvGrpSpPr>
            <p:cNvPr id="137" name="Google Shape;137;p17"/>
            <p:cNvGrpSpPr/>
            <p:nvPr/>
          </p:nvGrpSpPr>
          <p:grpSpPr>
            <a:xfrm>
              <a:off x="2670820" y="5759958"/>
              <a:ext cx="4550980" cy="1143963"/>
              <a:chOff x="0" y="0"/>
              <a:chExt cx="6063916" cy="1743238"/>
            </a:xfrm>
          </p:grpSpPr>
          <p:sp>
            <p:nvSpPr>
              <p:cNvPr id="138" name="Google Shape;138;p17"/>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17"/>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4. Storage</a:t>
                </a:r>
                <a:endParaRPr sz="3200" b="1">
                  <a:solidFill>
                    <a:srgbClr val="0D0D0D"/>
                  </a:solidFill>
                  <a:latin typeface="Calibri"/>
                  <a:ea typeface="Calibri"/>
                  <a:cs typeface="Calibri"/>
                  <a:sym typeface="Calibri"/>
                </a:endParaRPr>
              </a:p>
            </p:txBody>
          </p:sp>
        </p:grpSp>
      </p:grpSp>
      <p:sp>
        <p:nvSpPr>
          <p:cNvPr id="140" name="Google Shape;140;p17"/>
          <p:cNvSpPr txBox="1"/>
          <p:nvPr/>
        </p:nvSpPr>
        <p:spPr>
          <a:xfrm>
            <a:off x="167675" y="106675"/>
            <a:ext cx="8550600" cy="151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accent6"/>
                </a:solidFill>
                <a:latin typeface="Calibri"/>
                <a:ea typeface="Calibri"/>
                <a:cs typeface="Calibri"/>
                <a:sym typeface="Calibri"/>
              </a:rPr>
              <a:t>BUILD THE SYSTEM:</a:t>
            </a:r>
            <a:r>
              <a:rPr lang="en-US">
                <a:solidFill>
                  <a:schemeClr val="accent6"/>
                </a:solidFill>
              </a:rPr>
              <a:t> </a:t>
            </a:r>
            <a:r>
              <a:rPr lang="en-US" sz="3200" b="1">
                <a:solidFill>
                  <a:schemeClr val="accent6"/>
                </a:solidFill>
                <a:latin typeface="Calibri"/>
                <a:ea typeface="Calibri"/>
                <a:cs typeface="Calibri"/>
                <a:sym typeface="Calibri"/>
              </a:rPr>
              <a:t>What parts of a rainwater system are already in use at your school?</a:t>
            </a:r>
            <a:endParaRPr>
              <a:solidFill>
                <a:schemeClr val="accent6"/>
              </a:solidFill>
            </a:endParaRPr>
          </a:p>
          <a:p>
            <a:pPr marL="0" marR="0" lvl="0" indent="0" algn="l" rtl="0">
              <a:spcBef>
                <a:spcPts val="0"/>
              </a:spcBef>
              <a:spcAft>
                <a:spcPts val="0"/>
              </a:spcAft>
              <a:buNone/>
            </a:pPr>
            <a:endParaRPr sz="4000">
              <a:solidFill>
                <a:schemeClr val="dk1"/>
              </a:solidFill>
              <a:latin typeface="Calibri"/>
              <a:ea typeface="Calibri"/>
              <a:cs typeface="Calibri"/>
              <a:sym typeface="Calibri"/>
            </a:endParaRPr>
          </a:p>
        </p:txBody>
      </p:sp>
      <p:pic>
        <p:nvPicPr>
          <p:cNvPr id="141" name="Google Shape;141;p17"/>
          <p:cNvPicPr preferRelativeResize="0"/>
          <p:nvPr/>
        </p:nvPicPr>
        <p:blipFill rotWithShape="1">
          <a:blip r:embed="rId4">
            <a:alphaModFix/>
          </a:blip>
          <a:srcRect/>
          <a:stretch/>
        </p:blipFill>
        <p:spPr>
          <a:xfrm>
            <a:off x="86988" y="4403660"/>
            <a:ext cx="1920081" cy="15177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8"/>
          <p:cNvPicPr preferRelativeResize="0"/>
          <p:nvPr/>
        </p:nvPicPr>
        <p:blipFill rotWithShape="1">
          <a:blip r:embed="rId3">
            <a:alphaModFix/>
          </a:blip>
          <a:srcRect/>
          <a:stretch/>
        </p:blipFill>
        <p:spPr>
          <a:xfrm>
            <a:off x="16316" y="1609326"/>
            <a:ext cx="4935727" cy="3571098"/>
          </a:xfrm>
          <a:prstGeom prst="rect">
            <a:avLst/>
          </a:prstGeom>
          <a:noFill/>
          <a:ln>
            <a:noFill/>
          </a:ln>
        </p:spPr>
      </p:pic>
      <p:pic>
        <p:nvPicPr>
          <p:cNvPr id="148" name="Google Shape;148;p18"/>
          <p:cNvPicPr preferRelativeResize="0"/>
          <p:nvPr/>
        </p:nvPicPr>
        <p:blipFill rotWithShape="1">
          <a:blip r:embed="rId4">
            <a:alphaModFix/>
          </a:blip>
          <a:srcRect/>
          <a:stretch/>
        </p:blipFill>
        <p:spPr>
          <a:xfrm>
            <a:off x="4645740" y="1501956"/>
            <a:ext cx="4213871" cy="3143097"/>
          </a:xfrm>
          <a:prstGeom prst="rect">
            <a:avLst/>
          </a:prstGeom>
          <a:noFill/>
          <a:ln>
            <a:noFill/>
          </a:ln>
        </p:spPr>
      </p:pic>
      <p:sp>
        <p:nvSpPr>
          <p:cNvPr id="149" name="Google Shape;149;p18"/>
          <p:cNvSpPr txBox="1"/>
          <p:nvPr/>
        </p:nvSpPr>
        <p:spPr>
          <a:xfrm>
            <a:off x="7600703" y="2897056"/>
            <a:ext cx="1543297" cy="835024"/>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3399"/>
              </a:buClr>
              <a:buSzPts val="2200"/>
              <a:buFont typeface="Calibri"/>
              <a:buNone/>
            </a:pPr>
            <a:r>
              <a:rPr lang="en-US" sz="2200" b="1">
                <a:solidFill>
                  <a:srgbClr val="003399"/>
                </a:solidFill>
                <a:latin typeface="Calibri"/>
                <a:ea typeface="Calibri"/>
                <a:cs typeface="Calibri"/>
                <a:sym typeface="Calibri"/>
              </a:rPr>
              <a:t>FLOW DIRECTION</a:t>
            </a:r>
            <a:endParaRPr/>
          </a:p>
        </p:txBody>
      </p:sp>
      <p:pic>
        <p:nvPicPr>
          <p:cNvPr id="150" name="Google Shape;150;p18"/>
          <p:cNvPicPr preferRelativeResize="0"/>
          <p:nvPr/>
        </p:nvPicPr>
        <p:blipFill rotWithShape="1">
          <a:blip r:embed="rId5">
            <a:alphaModFix/>
          </a:blip>
          <a:srcRect/>
          <a:stretch/>
        </p:blipFill>
        <p:spPr>
          <a:xfrm>
            <a:off x="614151" y="4084683"/>
            <a:ext cx="3476161" cy="2604577"/>
          </a:xfrm>
          <a:prstGeom prst="rect">
            <a:avLst/>
          </a:prstGeom>
          <a:noFill/>
          <a:ln>
            <a:noFill/>
          </a:ln>
        </p:spPr>
      </p:pic>
      <p:sp>
        <p:nvSpPr>
          <p:cNvPr id="151" name="Google Shape;151;p18"/>
          <p:cNvSpPr txBox="1"/>
          <p:nvPr/>
        </p:nvSpPr>
        <p:spPr>
          <a:xfrm>
            <a:off x="917916" y="3506274"/>
            <a:ext cx="2896215" cy="835024"/>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3399"/>
              </a:buClr>
              <a:buSzPts val="4000"/>
              <a:buFont typeface="Calibri"/>
              <a:buNone/>
            </a:pPr>
            <a:r>
              <a:rPr lang="en-US" sz="4000" b="1">
                <a:solidFill>
                  <a:srgbClr val="003399"/>
                </a:solidFill>
                <a:latin typeface="Calibri"/>
                <a:ea typeface="Calibri"/>
                <a:cs typeface="Calibri"/>
                <a:sym typeface="Calibri"/>
              </a:rPr>
              <a:t>LOW POINTS </a:t>
            </a:r>
            <a:endParaRPr/>
          </a:p>
        </p:txBody>
      </p:sp>
      <p:cxnSp>
        <p:nvCxnSpPr>
          <p:cNvPr id="152" name="Google Shape;152;p18"/>
          <p:cNvCxnSpPr/>
          <p:nvPr/>
        </p:nvCxnSpPr>
        <p:spPr>
          <a:xfrm>
            <a:off x="6760942" y="3365265"/>
            <a:ext cx="1478278" cy="976033"/>
          </a:xfrm>
          <a:prstGeom prst="straightConnector1">
            <a:avLst/>
          </a:prstGeom>
          <a:noFill/>
          <a:ln w="76200" cap="flat" cmpd="sng">
            <a:solidFill>
              <a:srgbClr val="DDEAF6"/>
            </a:solidFill>
            <a:prstDash val="solid"/>
            <a:miter lim="800000"/>
            <a:headEnd type="none" w="sm" len="sm"/>
            <a:tailEnd type="triangle" w="med" len="med"/>
          </a:ln>
        </p:spPr>
      </p:cxnSp>
      <p:sp>
        <p:nvSpPr>
          <p:cNvPr id="153" name="Google Shape;153;p18"/>
          <p:cNvSpPr txBox="1"/>
          <p:nvPr/>
        </p:nvSpPr>
        <p:spPr>
          <a:xfrm>
            <a:off x="5812206" y="1305019"/>
            <a:ext cx="2979278" cy="835024"/>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3399"/>
              </a:buClr>
              <a:buSzPts val="4000"/>
              <a:buFont typeface="Calibri"/>
              <a:buNone/>
            </a:pPr>
            <a:r>
              <a:rPr lang="en-US" sz="4000" b="1">
                <a:solidFill>
                  <a:srgbClr val="003399"/>
                </a:solidFill>
                <a:latin typeface="Calibri"/>
                <a:ea typeface="Calibri"/>
                <a:cs typeface="Calibri"/>
                <a:sym typeface="Calibri"/>
              </a:rPr>
              <a:t>HIGH POINTS </a:t>
            </a:r>
            <a:endParaRPr/>
          </a:p>
        </p:txBody>
      </p:sp>
      <p:cxnSp>
        <p:nvCxnSpPr>
          <p:cNvPr id="154" name="Google Shape;154;p18"/>
          <p:cNvCxnSpPr/>
          <p:nvPr/>
        </p:nvCxnSpPr>
        <p:spPr>
          <a:xfrm flipH="1">
            <a:off x="5854710" y="1930098"/>
            <a:ext cx="347687" cy="347274"/>
          </a:xfrm>
          <a:prstGeom prst="straightConnector1">
            <a:avLst/>
          </a:prstGeom>
          <a:noFill/>
          <a:ln w="76200" cap="flat" cmpd="sng">
            <a:solidFill>
              <a:srgbClr val="003399"/>
            </a:solidFill>
            <a:prstDash val="solid"/>
            <a:miter lim="800000"/>
            <a:headEnd type="none" w="sm" len="sm"/>
            <a:tailEnd type="triangle" w="med" len="med"/>
          </a:ln>
        </p:spPr>
      </p:cxnSp>
      <p:cxnSp>
        <p:nvCxnSpPr>
          <p:cNvPr id="155" name="Google Shape;155;p18"/>
          <p:cNvCxnSpPr/>
          <p:nvPr/>
        </p:nvCxnSpPr>
        <p:spPr>
          <a:xfrm>
            <a:off x="7516764" y="1810264"/>
            <a:ext cx="0" cy="1131036"/>
          </a:xfrm>
          <a:prstGeom prst="straightConnector1">
            <a:avLst/>
          </a:prstGeom>
          <a:noFill/>
          <a:ln w="76200" cap="flat" cmpd="sng">
            <a:solidFill>
              <a:srgbClr val="003399"/>
            </a:solidFill>
            <a:prstDash val="solid"/>
            <a:miter lim="800000"/>
            <a:headEnd type="none" w="sm" len="sm"/>
            <a:tailEnd type="triangle" w="med" len="med"/>
          </a:ln>
        </p:spPr>
      </p:cxnSp>
      <p:pic>
        <p:nvPicPr>
          <p:cNvPr id="156" name="Google Shape;156;p18"/>
          <p:cNvPicPr preferRelativeResize="0"/>
          <p:nvPr/>
        </p:nvPicPr>
        <p:blipFill rotWithShape="1">
          <a:blip r:embed="rId6">
            <a:alphaModFix/>
          </a:blip>
          <a:srcRect/>
          <a:stretch/>
        </p:blipFill>
        <p:spPr>
          <a:xfrm>
            <a:off x="5358162" y="4645053"/>
            <a:ext cx="2791215" cy="2191056"/>
          </a:xfrm>
          <a:prstGeom prst="rect">
            <a:avLst/>
          </a:prstGeom>
          <a:noFill/>
          <a:ln>
            <a:noFill/>
          </a:ln>
        </p:spPr>
      </p:pic>
      <p:sp>
        <p:nvSpPr>
          <p:cNvPr id="157" name="Google Shape;157;p18"/>
          <p:cNvSpPr txBox="1"/>
          <p:nvPr/>
        </p:nvSpPr>
        <p:spPr>
          <a:xfrm>
            <a:off x="7864451" y="5338222"/>
            <a:ext cx="1125041" cy="659868"/>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3399"/>
              </a:buClr>
              <a:buSzPts val="3100"/>
              <a:buFont typeface="Calibri"/>
              <a:buNone/>
            </a:pPr>
            <a:r>
              <a:rPr lang="en-US" sz="3100" b="1">
                <a:solidFill>
                  <a:srgbClr val="003399"/>
                </a:solidFill>
                <a:latin typeface="Calibri"/>
                <a:ea typeface="Calibri"/>
                <a:cs typeface="Calibri"/>
                <a:sym typeface="Calibri"/>
              </a:rPr>
              <a:t>Basin</a:t>
            </a:r>
            <a:endParaRPr/>
          </a:p>
        </p:txBody>
      </p:sp>
      <p:sp>
        <p:nvSpPr>
          <p:cNvPr id="158" name="Google Shape;158;p18"/>
          <p:cNvSpPr txBox="1"/>
          <p:nvPr/>
        </p:nvSpPr>
        <p:spPr>
          <a:xfrm>
            <a:off x="4270428" y="5376998"/>
            <a:ext cx="1125041" cy="659868"/>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3399"/>
              </a:buClr>
              <a:buSzPts val="3100"/>
              <a:buFont typeface="Calibri"/>
              <a:buNone/>
            </a:pPr>
            <a:r>
              <a:rPr lang="en-US" sz="3100" b="1">
                <a:solidFill>
                  <a:srgbClr val="003399"/>
                </a:solidFill>
                <a:latin typeface="Calibri"/>
                <a:ea typeface="Calibri"/>
                <a:cs typeface="Calibri"/>
                <a:sym typeface="Calibri"/>
              </a:rPr>
              <a:t>Berm</a:t>
            </a:r>
            <a:endParaRPr/>
          </a:p>
        </p:txBody>
      </p:sp>
      <p:cxnSp>
        <p:nvCxnSpPr>
          <p:cNvPr id="159" name="Google Shape;159;p18"/>
          <p:cNvCxnSpPr/>
          <p:nvPr/>
        </p:nvCxnSpPr>
        <p:spPr>
          <a:xfrm>
            <a:off x="5282664" y="5701869"/>
            <a:ext cx="854903" cy="334997"/>
          </a:xfrm>
          <a:prstGeom prst="straightConnector1">
            <a:avLst/>
          </a:prstGeom>
          <a:noFill/>
          <a:ln w="76200" cap="flat" cmpd="sng">
            <a:solidFill>
              <a:srgbClr val="003399"/>
            </a:solidFill>
            <a:prstDash val="solid"/>
            <a:miter lim="800000"/>
            <a:headEnd type="none" w="sm" len="sm"/>
            <a:tailEnd type="triangle" w="med" len="med"/>
          </a:ln>
        </p:spPr>
      </p:cxnSp>
      <p:cxnSp>
        <p:nvCxnSpPr>
          <p:cNvPr id="160" name="Google Shape;160;p18"/>
          <p:cNvCxnSpPr/>
          <p:nvPr/>
        </p:nvCxnSpPr>
        <p:spPr>
          <a:xfrm flipH="1">
            <a:off x="6847801" y="5661428"/>
            <a:ext cx="1049756" cy="640417"/>
          </a:xfrm>
          <a:prstGeom prst="straightConnector1">
            <a:avLst/>
          </a:prstGeom>
          <a:noFill/>
          <a:ln w="76200" cap="flat" cmpd="sng">
            <a:solidFill>
              <a:srgbClr val="003399"/>
            </a:solidFill>
            <a:prstDash val="solid"/>
            <a:miter lim="800000"/>
            <a:headEnd type="none" w="sm" len="sm"/>
            <a:tailEnd type="triangle" w="med" len="med"/>
          </a:ln>
        </p:spPr>
      </p:cxnSp>
      <p:sp>
        <p:nvSpPr>
          <p:cNvPr id="161" name="Google Shape;161;p18"/>
          <p:cNvSpPr txBox="1"/>
          <p:nvPr/>
        </p:nvSpPr>
        <p:spPr>
          <a:xfrm>
            <a:off x="515793" y="23059"/>
            <a:ext cx="8554467" cy="80158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2624C"/>
              </a:buClr>
              <a:buSzPts val="4400"/>
              <a:buFont typeface="Calibri"/>
              <a:buNone/>
            </a:pPr>
            <a:r>
              <a:rPr lang="en-US" sz="4400" b="1">
                <a:solidFill>
                  <a:srgbClr val="F2624C"/>
                </a:solidFill>
                <a:latin typeface="Calibri"/>
                <a:ea typeface="Calibri"/>
                <a:cs typeface="Calibri"/>
                <a:sym typeface="Calibri"/>
              </a:rPr>
              <a:t>DISTINGUISH: </a:t>
            </a:r>
            <a:endParaRPr/>
          </a:p>
        </p:txBody>
      </p:sp>
      <p:sp>
        <p:nvSpPr>
          <p:cNvPr id="162" name="Google Shape;162;p18"/>
          <p:cNvSpPr txBox="1"/>
          <p:nvPr/>
        </p:nvSpPr>
        <p:spPr>
          <a:xfrm>
            <a:off x="16316" y="806106"/>
            <a:ext cx="9010750" cy="662827"/>
          </a:xfrm>
          <a:prstGeom prst="rect">
            <a:avLst/>
          </a:prstGeom>
          <a:noFill/>
          <a:ln>
            <a:noFill/>
          </a:ln>
        </p:spPr>
        <p:txBody>
          <a:bodyPr spcFirstLastPara="1" wrap="square" lIns="91425" tIns="45700" rIns="91425" bIns="45700" anchor="ctr" anchorCtr="0">
            <a:noAutofit/>
          </a:bodyPr>
          <a:lstStyle/>
          <a:p>
            <a:pPr marL="571500" marR="0" lvl="0" indent="-571500" algn="l" rtl="0">
              <a:lnSpc>
                <a:spcPct val="90000"/>
              </a:lnSpc>
              <a:spcBef>
                <a:spcPts val="0"/>
              </a:spcBef>
              <a:spcAft>
                <a:spcPts val="0"/>
              </a:spcAft>
              <a:buClr>
                <a:srgbClr val="F2624C"/>
              </a:buClr>
              <a:buSzPts val="3959"/>
              <a:buFont typeface="Arial"/>
              <a:buChar char="•"/>
            </a:pPr>
            <a:r>
              <a:rPr lang="en-US" sz="3600">
                <a:solidFill>
                  <a:srgbClr val="F2624C"/>
                </a:solidFill>
                <a:latin typeface="Calibri"/>
                <a:ea typeface="Calibri"/>
                <a:cs typeface="Calibri"/>
                <a:sym typeface="Calibri"/>
              </a:rPr>
              <a:t>Where does water flow on your campus?</a:t>
            </a:r>
            <a:endParaRPr sz="3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a:spLocks noGrp="1"/>
          </p:cNvSpPr>
          <p:nvPr>
            <p:ph type="title"/>
          </p:nvPr>
        </p:nvSpPr>
        <p:spPr>
          <a:xfrm>
            <a:off x="327078" y="274621"/>
            <a:ext cx="7886700" cy="8350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399"/>
              </a:buClr>
              <a:buSzPts val="4000"/>
              <a:buFont typeface="Calibri"/>
              <a:buNone/>
            </a:pPr>
            <a:r>
              <a:rPr lang="en-US" sz="4000" b="1">
                <a:solidFill>
                  <a:srgbClr val="003399"/>
                </a:solidFill>
                <a:latin typeface="Calibri"/>
                <a:ea typeface="Calibri"/>
                <a:cs typeface="Calibri"/>
                <a:sym typeface="Calibri"/>
              </a:rPr>
              <a:t>CREATING A KEY</a:t>
            </a:r>
            <a:endParaRPr/>
          </a:p>
        </p:txBody>
      </p:sp>
      <p:pic>
        <p:nvPicPr>
          <p:cNvPr id="169" name="Google Shape;169;p19"/>
          <p:cNvPicPr preferRelativeResize="0">
            <a:picLocks noGrp="1"/>
          </p:cNvPicPr>
          <p:nvPr>
            <p:ph idx="1"/>
          </p:nvPr>
        </p:nvPicPr>
        <p:blipFill rotWithShape="1">
          <a:blip r:embed="rId3">
            <a:alphaModFix/>
          </a:blip>
          <a:srcRect t="39194" b="41955"/>
          <a:stretch/>
        </p:blipFill>
        <p:spPr>
          <a:xfrm>
            <a:off x="304800" y="5089498"/>
            <a:ext cx="4947358" cy="1390650"/>
          </a:xfrm>
          <a:prstGeom prst="rect">
            <a:avLst/>
          </a:prstGeom>
          <a:noFill/>
          <a:ln>
            <a:noFill/>
          </a:ln>
        </p:spPr>
      </p:pic>
      <p:pic>
        <p:nvPicPr>
          <p:cNvPr id="170" name="Google Shape;170;p19"/>
          <p:cNvPicPr preferRelativeResize="0"/>
          <p:nvPr/>
        </p:nvPicPr>
        <p:blipFill rotWithShape="1">
          <a:blip r:embed="rId4">
            <a:alphaModFix/>
          </a:blip>
          <a:srcRect l="34573" t="44460" r="43189" b="7642"/>
          <a:stretch/>
        </p:blipFill>
        <p:spPr>
          <a:xfrm>
            <a:off x="5454755" y="485804"/>
            <a:ext cx="3380549" cy="4095721"/>
          </a:xfrm>
          <a:prstGeom prst="rect">
            <a:avLst/>
          </a:prstGeom>
          <a:noFill/>
          <a:ln>
            <a:noFill/>
          </a:ln>
        </p:spPr>
      </p:pic>
      <p:pic>
        <p:nvPicPr>
          <p:cNvPr id="171" name="Google Shape;171;p19"/>
          <p:cNvPicPr preferRelativeResize="0"/>
          <p:nvPr/>
        </p:nvPicPr>
        <p:blipFill rotWithShape="1">
          <a:blip r:embed="rId5">
            <a:alphaModFix/>
          </a:blip>
          <a:srcRect/>
          <a:stretch/>
        </p:blipFill>
        <p:spPr>
          <a:xfrm>
            <a:off x="6778262" y="4980834"/>
            <a:ext cx="1938368" cy="1536065"/>
          </a:xfrm>
          <a:prstGeom prst="rect">
            <a:avLst/>
          </a:prstGeom>
          <a:noFill/>
          <a:ln>
            <a:noFill/>
          </a:ln>
        </p:spPr>
      </p:pic>
      <p:sp>
        <p:nvSpPr>
          <p:cNvPr id="172" name="Google Shape;172;p19"/>
          <p:cNvSpPr/>
          <p:nvPr/>
        </p:nvSpPr>
        <p:spPr>
          <a:xfrm>
            <a:off x="6682468" y="2574471"/>
            <a:ext cx="206828" cy="206829"/>
          </a:xfrm>
          <a:prstGeom prst="ellipse">
            <a:avLst/>
          </a:prstGeom>
          <a:no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19"/>
          <p:cNvSpPr/>
          <p:nvPr/>
        </p:nvSpPr>
        <p:spPr>
          <a:xfrm>
            <a:off x="6579054" y="2574471"/>
            <a:ext cx="103414" cy="124566"/>
          </a:xfrm>
          <a:prstGeom prst="ellipse">
            <a:avLst/>
          </a:prstGeom>
          <a:no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19"/>
          <p:cNvSpPr/>
          <p:nvPr/>
        </p:nvSpPr>
        <p:spPr>
          <a:xfrm>
            <a:off x="6589727" y="2697561"/>
            <a:ext cx="103414" cy="124566"/>
          </a:xfrm>
          <a:prstGeom prst="ellipse">
            <a:avLst/>
          </a:prstGeom>
          <a:no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25000">
              <a:solidFill>
                <a:schemeClr val="lt1"/>
              </a:solidFill>
              <a:latin typeface="Calibri"/>
              <a:ea typeface="Calibri"/>
              <a:cs typeface="Calibri"/>
              <a:sym typeface="Calibri"/>
            </a:endParaRPr>
          </a:p>
        </p:txBody>
      </p:sp>
      <p:sp>
        <p:nvSpPr>
          <p:cNvPr id="175" name="Google Shape;175;p19"/>
          <p:cNvSpPr/>
          <p:nvPr/>
        </p:nvSpPr>
        <p:spPr>
          <a:xfrm>
            <a:off x="6882815" y="2550999"/>
            <a:ext cx="103414" cy="124566"/>
          </a:xfrm>
          <a:prstGeom prst="ellipse">
            <a:avLst/>
          </a:prstGeom>
          <a:no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25000">
              <a:solidFill>
                <a:schemeClr val="lt1"/>
              </a:solidFill>
              <a:latin typeface="Calibri"/>
              <a:ea typeface="Calibri"/>
              <a:cs typeface="Calibri"/>
              <a:sym typeface="Calibri"/>
            </a:endParaRPr>
          </a:p>
        </p:txBody>
      </p:sp>
      <p:sp>
        <p:nvSpPr>
          <p:cNvPr id="176" name="Google Shape;176;p19"/>
          <p:cNvSpPr txBox="1"/>
          <p:nvPr/>
        </p:nvSpPr>
        <p:spPr>
          <a:xfrm>
            <a:off x="452958" y="956660"/>
            <a:ext cx="4343400" cy="36933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003399"/>
              </a:buClr>
              <a:buSzPts val="1800"/>
              <a:buFont typeface="Arial"/>
              <a:buChar char="•"/>
            </a:pPr>
            <a:r>
              <a:rPr lang="en-US" sz="1800">
                <a:solidFill>
                  <a:srgbClr val="003399"/>
                </a:solidFill>
                <a:latin typeface="Calibri"/>
                <a:ea typeface="Calibri"/>
                <a:cs typeface="Calibri"/>
                <a:sym typeface="Calibri"/>
              </a:rPr>
              <a:t>Example symbols for physical features</a:t>
            </a:r>
            <a:endParaRPr/>
          </a:p>
        </p:txBody>
      </p:sp>
      <p:pic>
        <p:nvPicPr>
          <p:cNvPr id="177" name="Google Shape;177;p19"/>
          <p:cNvPicPr preferRelativeResize="0"/>
          <p:nvPr/>
        </p:nvPicPr>
        <p:blipFill rotWithShape="1">
          <a:blip r:embed="rId6">
            <a:alphaModFix/>
          </a:blip>
          <a:srcRect l="33691" b="16409"/>
          <a:stretch/>
        </p:blipFill>
        <p:spPr>
          <a:xfrm>
            <a:off x="304800" y="1769548"/>
            <a:ext cx="1600200" cy="2679139"/>
          </a:xfrm>
          <a:prstGeom prst="rect">
            <a:avLst/>
          </a:prstGeom>
          <a:noFill/>
          <a:ln>
            <a:noFill/>
          </a:ln>
        </p:spPr>
      </p:pic>
      <p:pic>
        <p:nvPicPr>
          <p:cNvPr id="178" name="Google Shape;178;p19"/>
          <p:cNvPicPr preferRelativeResize="0"/>
          <p:nvPr/>
        </p:nvPicPr>
        <p:blipFill rotWithShape="1">
          <a:blip r:embed="rId7">
            <a:alphaModFix/>
          </a:blip>
          <a:srcRect l="63393" t="63922" r="5519" b="6124"/>
          <a:stretch/>
        </p:blipFill>
        <p:spPr>
          <a:xfrm>
            <a:off x="2381248" y="2594543"/>
            <a:ext cx="2842533" cy="2054161"/>
          </a:xfrm>
          <a:prstGeom prst="rect">
            <a:avLst/>
          </a:prstGeom>
          <a:noFill/>
          <a:ln>
            <a:noFill/>
          </a:ln>
        </p:spPr>
      </p:pic>
      <p:sp>
        <p:nvSpPr>
          <p:cNvPr id="179" name="Google Shape;179;p19"/>
          <p:cNvSpPr txBox="1"/>
          <p:nvPr/>
        </p:nvSpPr>
        <p:spPr>
          <a:xfrm>
            <a:off x="304800" y="4695825"/>
            <a:ext cx="4343400" cy="36933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003399"/>
              </a:buClr>
              <a:buSzPts val="1800"/>
              <a:buFont typeface="Arial"/>
              <a:buChar char="•"/>
            </a:pPr>
            <a:r>
              <a:rPr lang="en-US" sz="1800">
                <a:solidFill>
                  <a:srgbClr val="003399"/>
                </a:solidFill>
                <a:latin typeface="Calibri"/>
                <a:ea typeface="Calibri"/>
                <a:cs typeface="Calibri"/>
                <a:sym typeface="Calibri"/>
              </a:rPr>
              <a:t>Example symbols for plants</a:t>
            </a:r>
            <a:endParaRPr/>
          </a:p>
        </p:txBody>
      </p:sp>
      <p:cxnSp>
        <p:nvCxnSpPr>
          <p:cNvPr id="180" name="Google Shape;180;p19"/>
          <p:cNvCxnSpPr/>
          <p:nvPr/>
        </p:nvCxnSpPr>
        <p:spPr>
          <a:xfrm rot="10800000" flipH="1">
            <a:off x="971550" y="2038021"/>
            <a:ext cx="1085850" cy="613034"/>
          </a:xfrm>
          <a:prstGeom prst="straightConnector1">
            <a:avLst/>
          </a:prstGeom>
          <a:noFill/>
          <a:ln w="12700" cap="flat" cmpd="sng">
            <a:solidFill>
              <a:schemeClr val="accent5"/>
            </a:solidFill>
            <a:prstDash val="solid"/>
            <a:miter lim="800000"/>
            <a:headEnd type="none" w="sm" len="sm"/>
            <a:tailEnd type="none" w="sm" len="sm"/>
          </a:ln>
        </p:spPr>
      </p:cxnSp>
      <p:sp>
        <p:nvSpPr>
          <p:cNvPr id="181" name="Google Shape;181;p19"/>
          <p:cNvSpPr txBox="1"/>
          <p:nvPr/>
        </p:nvSpPr>
        <p:spPr>
          <a:xfrm>
            <a:off x="1981199" y="1884132"/>
            <a:ext cx="132269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High Point</a:t>
            </a:r>
            <a:endParaRPr/>
          </a:p>
        </p:txBody>
      </p:sp>
      <p:cxnSp>
        <p:nvCxnSpPr>
          <p:cNvPr id="182" name="Google Shape;182;p19"/>
          <p:cNvCxnSpPr/>
          <p:nvPr/>
        </p:nvCxnSpPr>
        <p:spPr>
          <a:xfrm rot="10800000" flipH="1">
            <a:off x="1362075" y="2419350"/>
            <a:ext cx="695325" cy="1036249"/>
          </a:xfrm>
          <a:prstGeom prst="straightConnector1">
            <a:avLst/>
          </a:prstGeom>
          <a:noFill/>
          <a:ln w="12700" cap="flat" cmpd="sng">
            <a:solidFill>
              <a:schemeClr val="accent5"/>
            </a:solidFill>
            <a:prstDash val="solid"/>
            <a:miter lim="800000"/>
            <a:headEnd type="none" w="sm" len="sm"/>
            <a:tailEnd type="none" w="sm" len="sm"/>
          </a:ln>
        </p:spPr>
      </p:cxnSp>
      <p:sp>
        <p:nvSpPr>
          <p:cNvPr id="183" name="Google Shape;183;p19"/>
          <p:cNvSpPr txBox="1"/>
          <p:nvPr/>
        </p:nvSpPr>
        <p:spPr>
          <a:xfrm>
            <a:off x="1981200" y="2236800"/>
            <a:ext cx="133139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Low Point</a:t>
            </a:r>
            <a:endParaRPr/>
          </a:p>
        </p:txBody>
      </p:sp>
      <p:sp>
        <p:nvSpPr>
          <p:cNvPr id="184" name="Google Shape;184;p19"/>
          <p:cNvSpPr/>
          <p:nvPr/>
        </p:nvSpPr>
        <p:spPr>
          <a:xfrm>
            <a:off x="6990992" y="3298436"/>
            <a:ext cx="828675" cy="600639"/>
          </a:xfrm>
          <a:custGeom>
            <a:avLst/>
            <a:gdLst/>
            <a:ahLst/>
            <a:cxnLst/>
            <a:rect l="l" t="t" r="r" b="b"/>
            <a:pathLst>
              <a:path w="828675" h="600639" extrusionOk="0">
                <a:moveTo>
                  <a:pt x="38100" y="285750"/>
                </a:moveTo>
                <a:lnTo>
                  <a:pt x="38100" y="285750"/>
                </a:lnTo>
                <a:cubicBezTo>
                  <a:pt x="50800" y="317500"/>
                  <a:pt x="64819" y="348754"/>
                  <a:pt x="76200" y="381000"/>
                </a:cubicBezTo>
                <a:cubicBezTo>
                  <a:pt x="83893" y="402797"/>
                  <a:pt x="84182" y="427383"/>
                  <a:pt x="95250" y="447675"/>
                </a:cubicBezTo>
                <a:cubicBezTo>
                  <a:pt x="103850" y="463442"/>
                  <a:pt x="119325" y="474555"/>
                  <a:pt x="133350" y="485775"/>
                </a:cubicBezTo>
                <a:cubicBezTo>
                  <a:pt x="188277" y="529717"/>
                  <a:pt x="179146" y="521604"/>
                  <a:pt x="238125" y="533400"/>
                </a:cubicBezTo>
                <a:cubicBezTo>
                  <a:pt x="250825" y="539750"/>
                  <a:pt x="262930" y="547464"/>
                  <a:pt x="276225" y="552450"/>
                </a:cubicBezTo>
                <a:cubicBezTo>
                  <a:pt x="340671" y="576617"/>
                  <a:pt x="289170" y="548473"/>
                  <a:pt x="342900" y="571500"/>
                </a:cubicBezTo>
                <a:cubicBezTo>
                  <a:pt x="425290" y="606810"/>
                  <a:pt x="342562" y="577737"/>
                  <a:pt x="409575" y="600075"/>
                </a:cubicBezTo>
                <a:cubicBezTo>
                  <a:pt x="451539" y="597977"/>
                  <a:pt x="564798" y="609404"/>
                  <a:pt x="628650" y="581025"/>
                </a:cubicBezTo>
                <a:cubicBezTo>
                  <a:pt x="648113" y="572375"/>
                  <a:pt x="667182" y="562793"/>
                  <a:pt x="685800" y="552450"/>
                </a:cubicBezTo>
                <a:cubicBezTo>
                  <a:pt x="707335" y="540486"/>
                  <a:pt x="727753" y="524364"/>
                  <a:pt x="742950" y="504825"/>
                </a:cubicBezTo>
                <a:cubicBezTo>
                  <a:pt x="757006" y="486753"/>
                  <a:pt x="781050" y="447675"/>
                  <a:pt x="781050" y="447675"/>
                </a:cubicBezTo>
                <a:cubicBezTo>
                  <a:pt x="784225" y="387350"/>
                  <a:pt x="785106" y="326860"/>
                  <a:pt x="790575" y="266700"/>
                </a:cubicBezTo>
                <a:cubicBezTo>
                  <a:pt x="793235" y="237438"/>
                  <a:pt x="806485" y="234879"/>
                  <a:pt x="819150" y="209550"/>
                </a:cubicBezTo>
                <a:cubicBezTo>
                  <a:pt x="823640" y="200570"/>
                  <a:pt x="825500" y="190500"/>
                  <a:pt x="828675" y="180975"/>
                </a:cubicBezTo>
                <a:cubicBezTo>
                  <a:pt x="825500" y="158750"/>
                  <a:pt x="835025" y="130175"/>
                  <a:pt x="819150" y="114300"/>
                </a:cubicBezTo>
                <a:cubicBezTo>
                  <a:pt x="789077" y="84227"/>
                  <a:pt x="672374" y="79620"/>
                  <a:pt x="638175" y="76200"/>
                </a:cubicBezTo>
                <a:cubicBezTo>
                  <a:pt x="541638" y="27932"/>
                  <a:pt x="660893" y="90399"/>
                  <a:pt x="561975" y="28575"/>
                </a:cubicBezTo>
                <a:cubicBezTo>
                  <a:pt x="535072" y="11761"/>
                  <a:pt x="523078" y="9259"/>
                  <a:pt x="495300" y="0"/>
                </a:cubicBezTo>
                <a:cubicBezTo>
                  <a:pt x="457200" y="3175"/>
                  <a:pt x="418577" y="2479"/>
                  <a:pt x="381000" y="9525"/>
                </a:cubicBezTo>
                <a:cubicBezTo>
                  <a:pt x="364186" y="12678"/>
                  <a:pt x="329298" y="37643"/>
                  <a:pt x="314325" y="47625"/>
                </a:cubicBezTo>
                <a:cubicBezTo>
                  <a:pt x="311150" y="57150"/>
                  <a:pt x="309781" y="67483"/>
                  <a:pt x="304800" y="76200"/>
                </a:cubicBezTo>
                <a:cubicBezTo>
                  <a:pt x="274932" y="128469"/>
                  <a:pt x="285413" y="101881"/>
                  <a:pt x="247650" y="133350"/>
                </a:cubicBezTo>
                <a:cubicBezTo>
                  <a:pt x="237302" y="141974"/>
                  <a:pt x="229423" y="153301"/>
                  <a:pt x="219075" y="161925"/>
                </a:cubicBezTo>
                <a:cubicBezTo>
                  <a:pt x="210281" y="169254"/>
                  <a:pt x="199294" y="173646"/>
                  <a:pt x="190500" y="180975"/>
                </a:cubicBezTo>
                <a:cubicBezTo>
                  <a:pt x="180152" y="189599"/>
                  <a:pt x="174704" y="205290"/>
                  <a:pt x="161925" y="209550"/>
                </a:cubicBezTo>
                <a:cubicBezTo>
                  <a:pt x="134650" y="218642"/>
                  <a:pt x="104775" y="215900"/>
                  <a:pt x="76200" y="219075"/>
                </a:cubicBezTo>
                <a:cubicBezTo>
                  <a:pt x="8190" y="241745"/>
                  <a:pt x="30189" y="221417"/>
                  <a:pt x="0" y="266700"/>
                </a:cubicBezTo>
                <a:cubicBezTo>
                  <a:pt x="3175" y="279400"/>
                  <a:pt x="268" y="295543"/>
                  <a:pt x="9525" y="304800"/>
                </a:cubicBezTo>
                <a:cubicBezTo>
                  <a:pt x="18782" y="314057"/>
                  <a:pt x="35206" y="310185"/>
                  <a:pt x="47625" y="314325"/>
                </a:cubicBezTo>
                <a:cubicBezTo>
                  <a:pt x="54360" y="316570"/>
                  <a:pt x="39687" y="290512"/>
                  <a:pt x="38100" y="285750"/>
                </a:cubicBezTo>
                <a:close/>
              </a:path>
            </a:pathLst>
          </a:custGeom>
          <a:noFill/>
          <a:ln w="190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19"/>
          <p:cNvSpPr/>
          <p:nvPr/>
        </p:nvSpPr>
        <p:spPr>
          <a:xfrm>
            <a:off x="7233694" y="3455599"/>
            <a:ext cx="390711" cy="290512"/>
          </a:xfrm>
          <a:custGeom>
            <a:avLst/>
            <a:gdLst/>
            <a:ahLst/>
            <a:cxnLst/>
            <a:rect l="l" t="t" r="r" b="b"/>
            <a:pathLst>
              <a:path w="390711" h="290512" extrusionOk="0">
                <a:moveTo>
                  <a:pt x="352611" y="52387"/>
                </a:moveTo>
                <a:lnTo>
                  <a:pt x="352611" y="52387"/>
                </a:lnTo>
                <a:cubicBezTo>
                  <a:pt x="351023" y="38100"/>
                  <a:pt x="353187" y="22872"/>
                  <a:pt x="347848" y="9525"/>
                </a:cubicBezTo>
                <a:cubicBezTo>
                  <a:pt x="345984" y="4864"/>
                  <a:pt x="338388" y="6141"/>
                  <a:pt x="333561" y="4762"/>
                </a:cubicBezTo>
                <a:cubicBezTo>
                  <a:pt x="327267" y="2964"/>
                  <a:pt x="320861" y="1587"/>
                  <a:pt x="314511" y="0"/>
                </a:cubicBezTo>
                <a:cubicBezTo>
                  <a:pt x="298636" y="1587"/>
                  <a:pt x="282567" y="1822"/>
                  <a:pt x="266886" y="4762"/>
                </a:cubicBezTo>
                <a:cubicBezTo>
                  <a:pt x="257018" y="6612"/>
                  <a:pt x="238311" y="14287"/>
                  <a:pt x="238311" y="14287"/>
                </a:cubicBezTo>
                <a:cubicBezTo>
                  <a:pt x="233548" y="17462"/>
                  <a:pt x="229143" y="21252"/>
                  <a:pt x="224023" y="23812"/>
                </a:cubicBezTo>
                <a:cubicBezTo>
                  <a:pt x="219533" y="26057"/>
                  <a:pt x="213913" y="25790"/>
                  <a:pt x="209736" y="28575"/>
                </a:cubicBezTo>
                <a:cubicBezTo>
                  <a:pt x="204132" y="32311"/>
                  <a:pt x="200622" y="38550"/>
                  <a:pt x="195448" y="42862"/>
                </a:cubicBezTo>
                <a:cubicBezTo>
                  <a:pt x="191051" y="46526"/>
                  <a:pt x="185923" y="49212"/>
                  <a:pt x="181161" y="52387"/>
                </a:cubicBezTo>
                <a:cubicBezTo>
                  <a:pt x="171958" y="79995"/>
                  <a:pt x="177090" y="78798"/>
                  <a:pt x="157348" y="95250"/>
                </a:cubicBezTo>
                <a:cubicBezTo>
                  <a:pt x="152951" y="98914"/>
                  <a:pt x="147823" y="101600"/>
                  <a:pt x="143061" y="104775"/>
                </a:cubicBezTo>
                <a:cubicBezTo>
                  <a:pt x="121756" y="136732"/>
                  <a:pt x="143168" y="112694"/>
                  <a:pt x="76386" y="123825"/>
                </a:cubicBezTo>
                <a:cubicBezTo>
                  <a:pt x="66482" y="125476"/>
                  <a:pt x="56165" y="127781"/>
                  <a:pt x="47811" y="133350"/>
                </a:cubicBezTo>
                <a:cubicBezTo>
                  <a:pt x="26919" y="147278"/>
                  <a:pt x="38102" y="139441"/>
                  <a:pt x="14473" y="157162"/>
                </a:cubicBezTo>
                <a:cubicBezTo>
                  <a:pt x="12886" y="161925"/>
                  <a:pt x="11474" y="166749"/>
                  <a:pt x="9711" y="171450"/>
                </a:cubicBezTo>
                <a:cubicBezTo>
                  <a:pt x="6709" y="179455"/>
                  <a:pt x="795" y="186735"/>
                  <a:pt x="186" y="195262"/>
                </a:cubicBezTo>
                <a:cubicBezTo>
                  <a:pt x="-838" y="209601"/>
                  <a:pt x="2585" y="223945"/>
                  <a:pt x="4948" y="238125"/>
                </a:cubicBezTo>
                <a:cubicBezTo>
                  <a:pt x="5773" y="243077"/>
                  <a:pt x="6497" y="248556"/>
                  <a:pt x="9711" y="252412"/>
                </a:cubicBezTo>
                <a:cubicBezTo>
                  <a:pt x="18327" y="262751"/>
                  <a:pt x="39994" y="273530"/>
                  <a:pt x="52573" y="276225"/>
                </a:cubicBezTo>
                <a:cubicBezTo>
                  <a:pt x="66629" y="279237"/>
                  <a:pt x="81148" y="279400"/>
                  <a:pt x="95436" y="280987"/>
                </a:cubicBezTo>
                <a:cubicBezTo>
                  <a:pt x="139493" y="292002"/>
                  <a:pt x="86547" y="280987"/>
                  <a:pt x="166873" y="280987"/>
                </a:cubicBezTo>
                <a:cubicBezTo>
                  <a:pt x="195492" y="280987"/>
                  <a:pt x="224023" y="284162"/>
                  <a:pt x="252598" y="285750"/>
                </a:cubicBezTo>
                <a:cubicBezTo>
                  <a:pt x="260536" y="287337"/>
                  <a:pt x="268316" y="290512"/>
                  <a:pt x="276411" y="290512"/>
                </a:cubicBezTo>
                <a:cubicBezTo>
                  <a:pt x="288093" y="290512"/>
                  <a:pt x="311445" y="284135"/>
                  <a:pt x="324036" y="280987"/>
                </a:cubicBezTo>
                <a:cubicBezTo>
                  <a:pt x="325623" y="276225"/>
                  <a:pt x="325662" y="270620"/>
                  <a:pt x="328798" y="266700"/>
                </a:cubicBezTo>
                <a:cubicBezTo>
                  <a:pt x="332374" y="262230"/>
                  <a:pt x="339039" y="261222"/>
                  <a:pt x="343086" y="257175"/>
                </a:cubicBezTo>
                <a:cubicBezTo>
                  <a:pt x="347133" y="253128"/>
                  <a:pt x="349436" y="247650"/>
                  <a:pt x="352611" y="242887"/>
                </a:cubicBezTo>
                <a:cubicBezTo>
                  <a:pt x="363530" y="210128"/>
                  <a:pt x="348594" y="249918"/>
                  <a:pt x="371661" y="209550"/>
                </a:cubicBezTo>
                <a:cubicBezTo>
                  <a:pt x="374152" y="205191"/>
                  <a:pt x="374178" y="199752"/>
                  <a:pt x="376423" y="195262"/>
                </a:cubicBezTo>
                <a:cubicBezTo>
                  <a:pt x="394891" y="158325"/>
                  <a:pt x="378736" y="202608"/>
                  <a:pt x="390711" y="166687"/>
                </a:cubicBezTo>
                <a:cubicBezTo>
                  <a:pt x="389123" y="127000"/>
                  <a:pt x="390180" y="87118"/>
                  <a:pt x="385948" y="47625"/>
                </a:cubicBezTo>
                <a:cubicBezTo>
                  <a:pt x="384134" y="30695"/>
                  <a:pt x="358167" y="51593"/>
                  <a:pt x="352611" y="52387"/>
                </a:cubicBezTo>
                <a:close/>
              </a:path>
            </a:pathLst>
          </a:custGeom>
          <a:noFill/>
          <a:ln w="190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86" name="Google Shape;186;p19"/>
          <p:cNvCxnSpPr>
            <a:stCxn id="184" idx="3"/>
          </p:cNvCxnSpPr>
          <p:nvPr/>
        </p:nvCxnSpPr>
        <p:spPr>
          <a:xfrm rot="10800000" flipH="1">
            <a:off x="7086242" y="3693611"/>
            <a:ext cx="71400" cy="52500"/>
          </a:xfrm>
          <a:prstGeom prst="straightConnector1">
            <a:avLst/>
          </a:prstGeom>
          <a:noFill/>
          <a:ln w="9525" cap="flat" cmpd="sng">
            <a:solidFill>
              <a:schemeClr val="accent1"/>
            </a:solidFill>
            <a:prstDash val="solid"/>
            <a:miter lim="800000"/>
            <a:headEnd type="none" w="sm" len="sm"/>
            <a:tailEnd type="none" w="sm" len="sm"/>
          </a:ln>
        </p:spPr>
      </p:cxnSp>
      <p:cxnSp>
        <p:nvCxnSpPr>
          <p:cNvPr id="187" name="Google Shape;187;p19"/>
          <p:cNvCxnSpPr/>
          <p:nvPr/>
        </p:nvCxnSpPr>
        <p:spPr>
          <a:xfrm rot="10800000" flipH="1">
            <a:off x="7195787" y="3766549"/>
            <a:ext cx="37907" cy="46240"/>
          </a:xfrm>
          <a:prstGeom prst="straightConnector1">
            <a:avLst/>
          </a:prstGeom>
          <a:noFill/>
          <a:ln w="9525" cap="flat" cmpd="sng">
            <a:solidFill>
              <a:schemeClr val="accent1"/>
            </a:solidFill>
            <a:prstDash val="solid"/>
            <a:miter lim="800000"/>
            <a:headEnd type="none" w="sm" len="sm"/>
            <a:tailEnd type="none" w="sm" len="sm"/>
          </a:ln>
        </p:spPr>
      </p:cxnSp>
      <p:cxnSp>
        <p:nvCxnSpPr>
          <p:cNvPr id="188" name="Google Shape;188;p19"/>
          <p:cNvCxnSpPr>
            <a:stCxn id="184" idx="7"/>
          </p:cNvCxnSpPr>
          <p:nvPr/>
        </p:nvCxnSpPr>
        <p:spPr>
          <a:xfrm rot="10800000" flipH="1">
            <a:off x="7333892" y="3789536"/>
            <a:ext cx="19200" cy="80400"/>
          </a:xfrm>
          <a:prstGeom prst="straightConnector1">
            <a:avLst/>
          </a:prstGeom>
          <a:noFill/>
          <a:ln w="12700" cap="flat" cmpd="sng">
            <a:solidFill>
              <a:schemeClr val="accent6"/>
            </a:solidFill>
            <a:prstDash val="solid"/>
            <a:miter lim="800000"/>
            <a:headEnd type="none" w="sm" len="sm"/>
            <a:tailEnd type="none" w="sm" len="sm"/>
          </a:ln>
        </p:spPr>
      </p:cxnSp>
      <p:cxnSp>
        <p:nvCxnSpPr>
          <p:cNvPr id="189" name="Google Shape;189;p19"/>
          <p:cNvCxnSpPr>
            <a:stCxn id="184" idx="9"/>
          </p:cNvCxnSpPr>
          <p:nvPr/>
        </p:nvCxnSpPr>
        <p:spPr>
          <a:xfrm rot="10800000">
            <a:off x="7571942" y="3789761"/>
            <a:ext cx="47700" cy="89700"/>
          </a:xfrm>
          <a:prstGeom prst="straightConnector1">
            <a:avLst/>
          </a:prstGeom>
          <a:noFill/>
          <a:ln w="9525" cap="flat" cmpd="sng">
            <a:solidFill>
              <a:schemeClr val="accent1"/>
            </a:solidFill>
            <a:prstDash val="solid"/>
            <a:miter lim="800000"/>
            <a:headEnd type="none" w="sm" len="sm"/>
            <a:tailEnd type="none" w="sm" len="sm"/>
          </a:ln>
        </p:spPr>
      </p:cxnSp>
      <p:cxnSp>
        <p:nvCxnSpPr>
          <p:cNvPr id="190" name="Google Shape;190;p19"/>
          <p:cNvCxnSpPr>
            <a:stCxn id="184" idx="30"/>
          </p:cNvCxnSpPr>
          <p:nvPr/>
        </p:nvCxnSpPr>
        <p:spPr>
          <a:xfrm rot="10800000" flipH="1">
            <a:off x="7038617" y="3598661"/>
            <a:ext cx="119100" cy="14100"/>
          </a:xfrm>
          <a:prstGeom prst="straightConnector1">
            <a:avLst/>
          </a:prstGeom>
          <a:noFill/>
          <a:ln w="9525" cap="flat" cmpd="sng">
            <a:solidFill>
              <a:schemeClr val="accent1"/>
            </a:solidFill>
            <a:prstDash val="solid"/>
            <a:miter lim="800000"/>
            <a:headEnd type="none" w="sm" len="sm"/>
            <a:tailEnd type="none" w="sm" len="sm"/>
          </a:ln>
        </p:spPr>
      </p:cxnSp>
      <p:cxnSp>
        <p:nvCxnSpPr>
          <p:cNvPr id="191" name="Google Shape;191;p19"/>
          <p:cNvCxnSpPr>
            <a:stCxn id="184" idx="24"/>
          </p:cNvCxnSpPr>
          <p:nvPr/>
        </p:nvCxnSpPr>
        <p:spPr>
          <a:xfrm>
            <a:off x="7210067" y="3460361"/>
            <a:ext cx="71400" cy="81000"/>
          </a:xfrm>
          <a:prstGeom prst="straightConnector1">
            <a:avLst/>
          </a:prstGeom>
          <a:noFill/>
          <a:ln w="9525" cap="flat" cmpd="sng">
            <a:solidFill>
              <a:schemeClr val="accent1"/>
            </a:solidFill>
            <a:prstDash val="solid"/>
            <a:miter lim="800000"/>
            <a:headEnd type="none" w="sm" len="sm"/>
            <a:tailEnd type="none" w="sm" len="sm"/>
          </a:ln>
        </p:spPr>
      </p:cxnSp>
      <p:cxnSp>
        <p:nvCxnSpPr>
          <p:cNvPr id="192" name="Google Shape;192;p19"/>
          <p:cNvCxnSpPr>
            <a:stCxn id="184" idx="22"/>
          </p:cNvCxnSpPr>
          <p:nvPr/>
        </p:nvCxnSpPr>
        <p:spPr>
          <a:xfrm>
            <a:off x="7295792" y="3374636"/>
            <a:ext cx="57300" cy="38100"/>
          </a:xfrm>
          <a:prstGeom prst="straightConnector1">
            <a:avLst/>
          </a:prstGeom>
          <a:noFill/>
          <a:ln w="9525" cap="flat" cmpd="sng">
            <a:solidFill>
              <a:schemeClr val="accent1"/>
            </a:solidFill>
            <a:prstDash val="solid"/>
            <a:miter lim="800000"/>
            <a:headEnd type="none" w="sm" len="sm"/>
            <a:tailEnd type="none" w="sm" len="sm"/>
          </a:ln>
        </p:spPr>
      </p:cxnSp>
      <p:cxnSp>
        <p:nvCxnSpPr>
          <p:cNvPr id="193" name="Google Shape;193;p19"/>
          <p:cNvCxnSpPr>
            <a:stCxn id="184" idx="19"/>
          </p:cNvCxnSpPr>
          <p:nvPr/>
        </p:nvCxnSpPr>
        <p:spPr>
          <a:xfrm>
            <a:off x="7486292" y="3298436"/>
            <a:ext cx="0" cy="95400"/>
          </a:xfrm>
          <a:prstGeom prst="straightConnector1">
            <a:avLst/>
          </a:prstGeom>
          <a:noFill/>
          <a:ln w="9525" cap="flat" cmpd="sng">
            <a:solidFill>
              <a:schemeClr val="accent1"/>
            </a:solidFill>
            <a:prstDash val="solid"/>
            <a:miter lim="800000"/>
            <a:headEnd type="none" w="sm" len="sm"/>
            <a:tailEnd type="none" w="sm" len="sm"/>
          </a:ln>
        </p:spPr>
      </p:cxnSp>
      <p:cxnSp>
        <p:nvCxnSpPr>
          <p:cNvPr id="194" name="Google Shape;194;p19"/>
          <p:cNvCxnSpPr>
            <a:stCxn id="184" idx="16"/>
          </p:cNvCxnSpPr>
          <p:nvPr/>
        </p:nvCxnSpPr>
        <p:spPr>
          <a:xfrm flipH="1">
            <a:off x="7724342" y="3412736"/>
            <a:ext cx="85800" cy="42900"/>
          </a:xfrm>
          <a:prstGeom prst="straightConnector1">
            <a:avLst/>
          </a:prstGeom>
          <a:noFill/>
          <a:ln w="9525" cap="flat" cmpd="sng">
            <a:solidFill>
              <a:schemeClr val="accent1"/>
            </a:solidFill>
            <a:prstDash val="solid"/>
            <a:miter lim="800000"/>
            <a:headEnd type="none" w="sm" len="sm"/>
            <a:tailEnd type="none" w="sm" len="sm"/>
          </a:ln>
        </p:spPr>
      </p:cxnSp>
      <p:cxnSp>
        <p:nvCxnSpPr>
          <p:cNvPr id="195" name="Google Shape;195;p19"/>
          <p:cNvCxnSpPr>
            <a:stCxn id="184" idx="17"/>
            <a:endCxn id="185" idx="2"/>
          </p:cNvCxnSpPr>
          <p:nvPr/>
        </p:nvCxnSpPr>
        <p:spPr>
          <a:xfrm flipH="1">
            <a:off x="7581467" y="3374636"/>
            <a:ext cx="47700" cy="90600"/>
          </a:xfrm>
          <a:prstGeom prst="straightConnector1">
            <a:avLst/>
          </a:prstGeom>
          <a:noFill/>
          <a:ln w="9525" cap="flat" cmpd="sng">
            <a:solidFill>
              <a:schemeClr val="accent1"/>
            </a:solidFill>
            <a:prstDash val="solid"/>
            <a:miter lim="800000"/>
            <a:headEnd type="none" w="sm" len="sm"/>
            <a:tailEnd type="none" w="sm" len="sm"/>
          </a:ln>
        </p:spPr>
      </p:cxnSp>
      <p:cxnSp>
        <p:nvCxnSpPr>
          <p:cNvPr id="196" name="Google Shape;196;p19"/>
          <p:cNvCxnSpPr>
            <a:stCxn id="184" idx="11"/>
          </p:cNvCxnSpPr>
          <p:nvPr/>
        </p:nvCxnSpPr>
        <p:spPr>
          <a:xfrm rot="10800000">
            <a:off x="7672142" y="3746261"/>
            <a:ext cx="61800" cy="57000"/>
          </a:xfrm>
          <a:prstGeom prst="straightConnector1">
            <a:avLst/>
          </a:prstGeom>
          <a:noFill/>
          <a:ln w="9525" cap="flat" cmpd="sng">
            <a:solidFill>
              <a:schemeClr val="accent1"/>
            </a:solidFill>
            <a:prstDash val="solid"/>
            <a:miter lim="800000"/>
            <a:headEnd type="none" w="sm" len="sm"/>
            <a:tailEnd type="none" w="sm" len="sm"/>
          </a:ln>
        </p:spPr>
      </p:cxnSp>
      <p:cxnSp>
        <p:nvCxnSpPr>
          <p:cNvPr id="197" name="Google Shape;197;p19"/>
          <p:cNvCxnSpPr>
            <a:stCxn id="184" idx="13"/>
          </p:cNvCxnSpPr>
          <p:nvPr/>
        </p:nvCxnSpPr>
        <p:spPr>
          <a:xfrm rot="10800000">
            <a:off x="7672067" y="3565136"/>
            <a:ext cx="109500" cy="0"/>
          </a:xfrm>
          <a:prstGeom prst="straightConnector1">
            <a:avLst/>
          </a:prstGeom>
          <a:noFill/>
          <a:ln w="9525" cap="flat" cmpd="sng">
            <a:solidFill>
              <a:schemeClr val="accent1"/>
            </a:solidFill>
            <a:prstDash val="solid"/>
            <a:miter lim="800000"/>
            <a:headEnd type="none" w="sm" len="sm"/>
            <a:tailEnd type="none" w="sm" len="sm"/>
          </a:ln>
        </p:spPr>
      </p:cxnSp>
      <p:cxnSp>
        <p:nvCxnSpPr>
          <p:cNvPr id="198" name="Google Shape;198;p19"/>
          <p:cNvCxnSpPr>
            <a:stCxn id="185" idx="19"/>
          </p:cNvCxnSpPr>
          <p:nvPr/>
        </p:nvCxnSpPr>
        <p:spPr>
          <a:xfrm rot="10800000" flipH="1">
            <a:off x="7243405" y="3693611"/>
            <a:ext cx="52500" cy="14400"/>
          </a:xfrm>
          <a:prstGeom prst="straightConnector1">
            <a:avLst/>
          </a:prstGeom>
          <a:noFill/>
          <a:ln w="12700" cap="flat" cmpd="sng">
            <a:solidFill>
              <a:schemeClr val="accent6"/>
            </a:solidFill>
            <a:prstDash val="solid"/>
            <a:miter lim="800000"/>
            <a:headEnd type="none" w="sm" len="sm"/>
            <a:tailEnd type="none" w="sm" len="sm"/>
          </a:ln>
        </p:spPr>
      </p:cxnSp>
      <p:cxnSp>
        <p:nvCxnSpPr>
          <p:cNvPr id="199" name="Google Shape;199;p19"/>
          <p:cNvCxnSpPr>
            <a:stCxn id="185" idx="22"/>
          </p:cNvCxnSpPr>
          <p:nvPr/>
        </p:nvCxnSpPr>
        <p:spPr>
          <a:xfrm rot="10800000" flipH="1">
            <a:off x="7400567" y="3658886"/>
            <a:ext cx="4800" cy="77700"/>
          </a:xfrm>
          <a:prstGeom prst="straightConnector1">
            <a:avLst/>
          </a:prstGeom>
          <a:noFill/>
          <a:ln w="12700" cap="flat" cmpd="sng">
            <a:solidFill>
              <a:schemeClr val="accent6"/>
            </a:solidFill>
            <a:prstDash val="solid"/>
            <a:miter lim="800000"/>
            <a:headEnd type="none" w="sm" len="sm"/>
            <a:tailEnd type="none" w="sm" len="sm"/>
          </a:ln>
        </p:spPr>
      </p:cxnSp>
      <p:cxnSp>
        <p:nvCxnSpPr>
          <p:cNvPr id="200" name="Google Shape;200;p19"/>
          <p:cNvCxnSpPr>
            <a:stCxn id="185" idx="15"/>
          </p:cNvCxnSpPr>
          <p:nvPr/>
        </p:nvCxnSpPr>
        <p:spPr>
          <a:xfrm>
            <a:off x="7248167" y="3612761"/>
            <a:ext cx="85800" cy="1200"/>
          </a:xfrm>
          <a:prstGeom prst="straightConnector1">
            <a:avLst/>
          </a:prstGeom>
          <a:noFill/>
          <a:ln w="12700" cap="flat" cmpd="sng">
            <a:solidFill>
              <a:schemeClr val="accent6"/>
            </a:solidFill>
            <a:prstDash val="solid"/>
            <a:miter lim="800000"/>
            <a:headEnd type="none" w="sm" len="sm"/>
            <a:tailEnd type="none" w="sm" len="sm"/>
          </a:ln>
        </p:spPr>
      </p:cxnSp>
      <p:cxnSp>
        <p:nvCxnSpPr>
          <p:cNvPr id="201" name="Google Shape;201;p19"/>
          <p:cNvCxnSpPr>
            <a:stCxn id="185" idx="11"/>
          </p:cNvCxnSpPr>
          <p:nvPr/>
        </p:nvCxnSpPr>
        <p:spPr>
          <a:xfrm>
            <a:off x="7391042" y="3550849"/>
            <a:ext cx="38100" cy="48000"/>
          </a:xfrm>
          <a:prstGeom prst="straightConnector1">
            <a:avLst/>
          </a:prstGeom>
          <a:noFill/>
          <a:ln w="12700" cap="flat" cmpd="sng">
            <a:solidFill>
              <a:schemeClr val="accent6"/>
            </a:solidFill>
            <a:prstDash val="solid"/>
            <a:miter lim="800000"/>
            <a:headEnd type="none" w="sm" len="sm"/>
            <a:tailEnd type="none" w="sm" len="sm"/>
          </a:ln>
        </p:spPr>
      </p:cxnSp>
      <p:cxnSp>
        <p:nvCxnSpPr>
          <p:cNvPr id="202" name="Google Shape;202;p19"/>
          <p:cNvCxnSpPr>
            <a:stCxn id="185" idx="6"/>
          </p:cNvCxnSpPr>
          <p:nvPr/>
        </p:nvCxnSpPr>
        <p:spPr>
          <a:xfrm>
            <a:off x="7472005" y="3469886"/>
            <a:ext cx="14400" cy="81000"/>
          </a:xfrm>
          <a:prstGeom prst="straightConnector1">
            <a:avLst/>
          </a:prstGeom>
          <a:noFill/>
          <a:ln w="12700" cap="flat" cmpd="sng">
            <a:solidFill>
              <a:schemeClr val="accent6"/>
            </a:solidFill>
            <a:prstDash val="solid"/>
            <a:miter lim="800000"/>
            <a:headEnd type="none" w="sm" len="sm"/>
            <a:tailEnd type="none" w="sm" len="sm"/>
          </a:ln>
        </p:spPr>
      </p:cxnSp>
      <p:cxnSp>
        <p:nvCxnSpPr>
          <p:cNvPr id="203" name="Google Shape;203;p19"/>
          <p:cNvCxnSpPr>
            <a:endCxn id="185" idx="0"/>
          </p:cNvCxnSpPr>
          <p:nvPr/>
        </p:nvCxnSpPr>
        <p:spPr>
          <a:xfrm rot="10800000" flipH="1">
            <a:off x="7529155" y="3507949"/>
            <a:ext cx="57300" cy="42900"/>
          </a:xfrm>
          <a:prstGeom prst="straightConnector1">
            <a:avLst/>
          </a:prstGeom>
          <a:noFill/>
          <a:ln w="12700" cap="flat" cmpd="sng">
            <a:solidFill>
              <a:schemeClr val="accent6"/>
            </a:solidFill>
            <a:prstDash val="solid"/>
            <a:miter lim="800000"/>
            <a:headEnd type="none" w="sm" len="sm"/>
            <a:tailEnd type="none" w="sm" len="sm"/>
          </a:ln>
        </p:spPr>
      </p:cxnSp>
      <p:cxnSp>
        <p:nvCxnSpPr>
          <p:cNvPr id="204" name="Google Shape;204;p19"/>
          <p:cNvCxnSpPr>
            <a:stCxn id="185" idx="24"/>
          </p:cNvCxnSpPr>
          <p:nvPr/>
        </p:nvCxnSpPr>
        <p:spPr>
          <a:xfrm rot="10800000">
            <a:off x="7486405" y="3658811"/>
            <a:ext cx="23700" cy="87300"/>
          </a:xfrm>
          <a:prstGeom prst="straightConnector1">
            <a:avLst/>
          </a:prstGeom>
          <a:noFill/>
          <a:ln w="12700" cap="flat" cmpd="sng">
            <a:solidFill>
              <a:schemeClr val="accent6"/>
            </a:solidFill>
            <a:prstDash val="solid"/>
            <a:miter lim="800000"/>
            <a:headEnd type="none" w="sm" len="sm"/>
            <a:tailEnd type="none" w="sm" len="sm"/>
          </a:ln>
        </p:spPr>
      </p:cxnSp>
      <p:cxnSp>
        <p:nvCxnSpPr>
          <p:cNvPr id="205" name="Google Shape;205;p19"/>
          <p:cNvCxnSpPr>
            <a:stCxn id="185" idx="29"/>
          </p:cNvCxnSpPr>
          <p:nvPr/>
        </p:nvCxnSpPr>
        <p:spPr>
          <a:xfrm rot="10800000">
            <a:off x="7529155" y="3613849"/>
            <a:ext cx="76200" cy="51300"/>
          </a:xfrm>
          <a:prstGeom prst="straightConnector1">
            <a:avLst/>
          </a:prstGeom>
          <a:noFill/>
          <a:ln w="9525" cap="flat" cmpd="sng">
            <a:solidFill>
              <a:schemeClr val="accent1"/>
            </a:solidFill>
            <a:prstDash val="solid"/>
            <a:miter lim="800000"/>
            <a:headEnd type="none" w="sm" len="sm"/>
            <a:tailEnd type="none" w="sm" len="sm"/>
          </a:ln>
        </p:spPr>
      </p:cxnSp>
      <p:cxnSp>
        <p:nvCxnSpPr>
          <p:cNvPr id="206" name="Google Shape;206;p19"/>
          <p:cNvCxnSpPr/>
          <p:nvPr/>
        </p:nvCxnSpPr>
        <p:spPr>
          <a:xfrm rot="10800000" flipH="1">
            <a:off x="7105195" y="3701861"/>
            <a:ext cx="71438" cy="52387"/>
          </a:xfrm>
          <a:prstGeom prst="straightConnector1">
            <a:avLst/>
          </a:prstGeom>
          <a:noFill/>
          <a:ln w="12700" cap="flat" cmpd="sng">
            <a:solidFill>
              <a:schemeClr val="accent6"/>
            </a:solidFill>
            <a:prstDash val="solid"/>
            <a:miter lim="800000"/>
            <a:headEnd type="none" w="sm" len="sm"/>
            <a:tailEnd type="none" w="sm" len="sm"/>
          </a:ln>
        </p:spPr>
      </p:cxnSp>
      <p:cxnSp>
        <p:nvCxnSpPr>
          <p:cNvPr id="207" name="Google Shape;207;p19"/>
          <p:cNvCxnSpPr/>
          <p:nvPr/>
        </p:nvCxnSpPr>
        <p:spPr>
          <a:xfrm rot="10800000" flipH="1">
            <a:off x="7214740" y="3774686"/>
            <a:ext cx="37907" cy="46240"/>
          </a:xfrm>
          <a:prstGeom prst="straightConnector1">
            <a:avLst/>
          </a:prstGeom>
          <a:noFill/>
          <a:ln w="12700" cap="flat" cmpd="sng">
            <a:solidFill>
              <a:schemeClr val="accent6"/>
            </a:solidFill>
            <a:prstDash val="solid"/>
            <a:miter lim="800000"/>
            <a:headEnd type="none" w="sm" len="sm"/>
            <a:tailEnd type="none" w="sm" len="sm"/>
          </a:ln>
        </p:spPr>
      </p:cxnSp>
      <p:cxnSp>
        <p:nvCxnSpPr>
          <p:cNvPr id="208" name="Google Shape;208;p19"/>
          <p:cNvCxnSpPr/>
          <p:nvPr/>
        </p:nvCxnSpPr>
        <p:spPr>
          <a:xfrm rot="10800000">
            <a:off x="7590970" y="3797806"/>
            <a:ext cx="47625" cy="89792"/>
          </a:xfrm>
          <a:prstGeom prst="straightConnector1">
            <a:avLst/>
          </a:prstGeom>
          <a:noFill/>
          <a:ln w="12700" cap="flat" cmpd="sng">
            <a:solidFill>
              <a:schemeClr val="accent6"/>
            </a:solidFill>
            <a:prstDash val="solid"/>
            <a:miter lim="800000"/>
            <a:headEnd type="none" w="sm" len="sm"/>
            <a:tailEnd type="none" w="sm" len="sm"/>
          </a:ln>
        </p:spPr>
      </p:cxnSp>
      <p:cxnSp>
        <p:nvCxnSpPr>
          <p:cNvPr id="209" name="Google Shape;209;p19"/>
          <p:cNvCxnSpPr/>
          <p:nvPr/>
        </p:nvCxnSpPr>
        <p:spPr>
          <a:xfrm rot="10800000" flipH="1">
            <a:off x="7057570" y="3606892"/>
            <a:ext cx="119063" cy="14006"/>
          </a:xfrm>
          <a:prstGeom prst="straightConnector1">
            <a:avLst/>
          </a:prstGeom>
          <a:noFill/>
          <a:ln w="12700" cap="flat" cmpd="sng">
            <a:solidFill>
              <a:schemeClr val="accent6"/>
            </a:solidFill>
            <a:prstDash val="solid"/>
            <a:miter lim="800000"/>
            <a:headEnd type="none" w="sm" len="sm"/>
            <a:tailEnd type="none" w="sm" len="sm"/>
          </a:ln>
        </p:spPr>
      </p:cxnSp>
      <p:cxnSp>
        <p:nvCxnSpPr>
          <p:cNvPr id="210" name="Google Shape;210;p19"/>
          <p:cNvCxnSpPr/>
          <p:nvPr/>
        </p:nvCxnSpPr>
        <p:spPr>
          <a:xfrm>
            <a:off x="7229020" y="3468498"/>
            <a:ext cx="71438" cy="80963"/>
          </a:xfrm>
          <a:prstGeom prst="straightConnector1">
            <a:avLst/>
          </a:prstGeom>
          <a:noFill/>
          <a:ln w="12700" cap="flat" cmpd="sng">
            <a:solidFill>
              <a:schemeClr val="accent6"/>
            </a:solidFill>
            <a:prstDash val="solid"/>
            <a:miter lim="800000"/>
            <a:headEnd type="none" w="sm" len="sm"/>
            <a:tailEnd type="none" w="sm" len="sm"/>
          </a:ln>
        </p:spPr>
      </p:cxnSp>
      <p:cxnSp>
        <p:nvCxnSpPr>
          <p:cNvPr id="211" name="Google Shape;211;p19"/>
          <p:cNvCxnSpPr/>
          <p:nvPr/>
        </p:nvCxnSpPr>
        <p:spPr>
          <a:xfrm>
            <a:off x="7314745" y="3382773"/>
            <a:ext cx="57150" cy="38100"/>
          </a:xfrm>
          <a:prstGeom prst="straightConnector1">
            <a:avLst/>
          </a:prstGeom>
          <a:noFill/>
          <a:ln w="12700" cap="flat" cmpd="sng">
            <a:solidFill>
              <a:schemeClr val="accent6"/>
            </a:solidFill>
            <a:prstDash val="solid"/>
            <a:miter lim="800000"/>
            <a:headEnd type="none" w="sm" len="sm"/>
            <a:tailEnd type="none" w="sm" len="sm"/>
          </a:ln>
        </p:spPr>
      </p:cxnSp>
      <p:cxnSp>
        <p:nvCxnSpPr>
          <p:cNvPr id="212" name="Google Shape;212;p19"/>
          <p:cNvCxnSpPr/>
          <p:nvPr/>
        </p:nvCxnSpPr>
        <p:spPr>
          <a:xfrm>
            <a:off x="7505245" y="3306573"/>
            <a:ext cx="0" cy="95250"/>
          </a:xfrm>
          <a:prstGeom prst="straightConnector1">
            <a:avLst/>
          </a:prstGeom>
          <a:noFill/>
          <a:ln w="12700" cap="flat" cmpd="sng">
            <a:solidFill>
              <a:schemeClr val="accent6"/>
            </a:solidFill>
            <a:prstDash val="solid"/>
            <a:miter lim="800000"/>
            <a:headEnd type="none" w="sm" len="sm"/>
            <a:tailEnd type="none" w="sm" len="sm"/>
          </a:ln>
        </p:spPr>
      </p:cxnSp>
      <p:cxnSp>
        <p:nvCxnSpPr>
          <p:cNvPr id="213" name="Google Shape;213;p19"/>
          <p:cNvCxnSpPr/>
          <p:nvPr/>
        </p:nvCxnSpPr>
        <p:spPr>
          <a:xfrm flipH="1">
            <a:off x="7743370" y="3420873"/>
            <a:ext cx="85725" cy="42863"/>
          </a:xfrm>
          <a:prstGeom prst="straightConnector1">
            <a:avLst/>
          </a:prstGeom>
          <a:noFill/>
          <a:ln w="12700" cap="flat" cmpd="sng">
            <a:solidFill>
              <a:schemeClr val="accent6"/>
            </a:solidFill>
            <a:prstDash val="solid"/>
            <a:miter lim="800000"/>
            <a:headEnd type="none" w="sm" len="sm"/>
            <a:tailEnd type="none" w="sm" len="sm"/>
          </a:ln>
        </p:spPr>
      </p:cxnSp>
      <p:cxnSp>
        <p:nvCxnSpPr>
          <p:cNvPr id="214" name="Google Shape;214;p19"/>
          <p:cNvCxnSpPr/>
          <p:nvPr/>
        </p:nvCxnSpPr>
        <p:spPr>
          <a:xfrm flipH="1">
            <a:off x="7600495" y="3382773"/>
            <a:ext cx="47625" cy="90488"/>
          </a:xfrm>
          <a:prstGeom prst="straightConnector1">
            <a:avLst/>
          </a:prstGeom>
          <a:noFill/>
          <a:ln w="12700" cap="flat" cmpd="sng">
            <a:solidFill>
              <a:schemeClr val="accent6"/>
            </a:solidFill>
            <a:prstDash val="solid"/>
            <a:miter lim="800000"/>
            <a:headEnd type="none" w="sm" len="sm"/>
            <a:tailEnd type="none" w="sm" len="sm"/>
          </a:ln>
        </p:spPr>
      </p:cxnSp>
      <p:cxnSp>
        <p:nvCxnSpPr>
          <p:cNvPr id="215" name="Google Shape;215;p19"/>
          <p:cNvCxnSpPr/>
          <p:nvPr/>
        </p:nvCxnSpPr>
        <p:spPr>
          <a:xfrm rot="10800000">
            <a:off x="7690983" y="3754248"/>
            <a:ext cx="61912" cy="57150"/>
          </a:xfrm>
          <a:prstGeom prst="straightConnector1">
            <a:avLst/>
          </a:prstGeom>
          <a:noFill/>
          <a:ln w="12700" cap="flat" cmpd="sng">
            <a:solidFill>
              <a:schemeClr val="accent6"/>
            </a:solidFill>
            <a:prstDash val="solid"/>
            <a:miter lim="800000"/>
            <a:headEnd type="none" w="sm" len="sm"/>
            <a:tailEnd type="none" w="sm" len="sm"/>
          </a:ln>
        </p:spPr>
      </p:cxnSp>
      <p:cxnSp>
        <p:nvCxnSpPr>
          <p:cNvPr id="216" name="Google Shape;216;p19"/>
          <p:cNvCxnSpPr/>
          <p:nvPr/>
        </p:nvCxnSpPr>
        <p:spPr>
          <a:xfrm rot="10800000">
            <a:off x="7690983" y="3573273"/>
            <a:ext cx="109537" cy="0"/>
          </a:xfrm>
          <a:prstGeom prst="straightConnector1">
            <a:avLst/>
          </a:prstGeom>
          <a:noFill/>
          <a:ln w="12700" cap="flat" cmpd="sng">
            <a:solidFill>
              <a:schemeClr val="accent6"/>
            </a:solidFill>
            <a:prstDash val="solid"/>
            <a:miter lim="800000"/>
            <a:headEnd type="none" w="sm" len="sm"/>
            <a:tailEnd type="none" w="sm" len="sm"/>
          </a:ln>
        </p:spPr>
      </p:cxnSp>
      <p:cxnSp>
        <p:nvCxnSpPr>
          <p:cNvPr id="217" name="Google Shape;217;p19"/>
          <p:cNvCxnSpPr/>
          <p:nvPr/>
        </p:nvCxnSpPr>
        <p:spPr>
          <a:xfrm rot="10800000">
            <a:off x="7548108" y="3622057"/>
            <a:ext cx="76200" cy="51229"/>
          </a:xfrm>
          <a:prstGeom prst="straightConnector1">
            <a:avLst/>
          </a:prstGeom>
          <a:noFill/>
          <a:ln w="12700" cap="flat" cmpd="sng">
            <a:solidFill>
              <a:schemeClr val="accent6"/>
            </a:solidFill>
            <a:prstDash val="solid"/>
            <a:miter lim="800000"/>
            <a:headEnd type="none" w="sm" len="sm"/>
            <a:tailEnd type="none" w="sm" len="sm"/>
          </a:ln>
        </p:spPr>
      </p:cxnSp>
      <p:sp>
        <p:nvSpPr>
          <p:cNvPr id="218" name="Google Shape;218;p19"/>
          <p:cNvSpPr txBox="1"/>
          <p:nvPr/>
        </p:nvSpPr>
        <p:spPr>
          <a:xfrm>
            <a:off x="635622" y="2370838"/>
            <a:ext cx="5261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3399"/>
                </a:solidFill>
                <a:latin typeface="Arial Black"/>
                <a:ea typeface="Arial Black"/>
                <a:cs typeface="Arial Black"/>
                <a:sym typeface="Arial Black"/>
              </a:rPr>
              <a:t>H</a:t>
            </a:r>
            <a:endParaRPr/>
          </a:p>
        </p:txBody>
      </p:sp>
      <p:sp>
        <p:nvSpPr>
          <p:cNvPr id="219" name="Google Shape;219;p19"/>
          <p:cNvSpPr txBox="1"/>
          <p:nvPr/>
        </p:nvSpPr>
        <p:spPr>
          <a:xfrm>
            <a:off x="1130255" y="3331214"/>
            <a:ext cx="4587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3399"/>
                </a:solidFill>
                <a:latin typeface="Arial Black"/>
                <a:ea typeface="Arial Black"/>
                <a:cs typeface="Arial Black"/>
                <a:sym typeface="Arial Black"/>
              </a:rPr>
              <a:t>L</a:t>
            </a:r>
            <a:endParaRPr/>
          </a:p>
        </p:txBody>
      </p:sp>
      <p:cxnSp>
        <p:nvCxnSpPr>
          <p:cNvPr id="220" name="Google Shape;220;p19"/>
          <p:cNvCxnSpPr/>
          <p:nvPr/>
        </p:nvCxnSpPr>
        <p:spPr>
          <a:xfrm rot="10800000" flipH="1">
            <a:off x="999816" y="1985895"/>
            <a:ext cx="480902" cy="467362"/>
          </a:xfrm>
          <a:prstGeom prst="straightConnector1">
            <a:avLst/>
          </a:prstGeom>
          <a:noFill/>
          <a:ln w="76200" cap="flat" cmpd="sng">
            <a:solidFill>
              <a:srgbClr val="003399"/>
            </a:solidFill>
            <a:prstDash val="solid"/>
            <a:miter lim="800000"/>
            <a:headEnd type="none" w="sm" len="sm"/>
            <a:tailEnd type="triangle" w="med" len="med"/>
          </a:ln>
        </p:spPr>
      </p:cxnSp>
      <p:cxnSp>
        <p:nvCxnSpPr>
          <p:cNvPr id="221" name="Google Shape;221;p19"/>
          <p:cNvCxnSpPr/>
          <p:nvPr/>
        </p:nvCxnSpPr>
        <p:spPr>
          <a:xfrm rot="10800000" flipH="1">
            <a:off x="1130255" y="1718247"/>
            <a:ext cx="1307252" cy="652591"/>
          </a:xfrm>
          <a:prstGeom prst="straightConnector1">
            <a:avLst/>
          </a:prstGeom>
          <a:noFill/>
          <a:ln w="12700" cap="flat" cmpd="sng">
            <a:solidFill>
              <a:schemeClr val="accent5"/>
            </a:solidFill>
            <a:prstDash val="solid"/>
            <a:miter lim="800000"/>
            <a:headEnd type="none" w="sm" len="sm"/>
            <a:tailEnd type="none" w="sm" len="sm"/>
          </a:ln>
        </p:spPr>
      </p:cxnSp>
      <p:sp>
        <p:nvSpPr>
          <p:cNvPr id="222" name="Google Shape;222;p19"/>
          <p:cNvSpPr txBox="1"/>
          <p:nvPr/>
        </p:nvSpPr>
        <p:spPr>
          <a:xfrm>
            <a:off x="2392006" y="1490459"/>
            <a:ext cx="312389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Use arrows for flow direction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0"/>
          <p:cNvSpPr txBox="1">
            <a:spLocks noGrp="1"/>
          </p:cNvSpPr>
          <p:nvPr>
            <p:ph type="title"/>
          </p:nvPr>
        </p:nvSpPr>
        <p:spPr>
          <a:xfrm>
            <a:off x="190500" y="155577"/>
            <a:ext cx="7886700" cy="8731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399"/>
              </a:buClr>
              <a:buSzPts val="4000"/>
              <a:buFont typeface="Calibri"/>
              <a:buNone/>
            </a:pPr>
            <a:r>
              <a:rPr lang="en-US" sz="4000" b="1">
                <a:solidFill>
                  <a:srgbClr val="003399"/>
                </a:solidFill>
                <a:latin typeface="Calibri"/>
                <a:ea typeface="Calibri"/>
                <a:cs typeface="Calibri"/>
                <a:sym typeface="Calibri"/>
              </a:rPr>
              <a:t>SCHOOLYARD INSPECTION</a:t>
            </a:r>
            <a:endParaRPr/>
          </a:p>
        </p:txBody>
      </p:sp>
      <p:pic>
        <p:nvPicPr>
          <p:cNvPr id="229" name="Google Shape;229;p20"/>
          <p:cNvPicPr preferRelativeResize="0"/>
          <p:nvPr/>
        </p:nvPicPr>
        <p:blipFill rotWithShape="1">
          <a:blip r:embed="rId3">
            <a:alphaModFix/>
          </a:blip>
          <a:srcRect l="34573" t="44460" r="43189" b="7642"/>
          <a:stretch/>
        </p:blipFill>
        <p:spPr>
          <a:xfrm>
            <a:off x="5432146" y="871640"/>
            <a:ext cx="3380549" cy="4095721"/>
          </a:xfrm>
          <a:prstGeom prst="rect">
            <a:avLst/>
          </a:prstGeom>
          <a:noFill/>
          <a:ln>
            <a:noFill/>
          </a:ln>
        </p:spPr>
      </p:pic>
      <p:pic>
        <p:nvPicPr>
          <p:cNvPr id="230" name="Google Shape;230;p20"/>
          <p:cNvPicPr preferRelativeResize="0"/>
          <p:nvPr/>
        </p:nvPicPr>
        <p:blipFill rotWithShape="1">
          <a:blip r:embed="rId4">
            <a:alphaModFix/>
          </a:blip>
          <a:srcRect/>
          <a:stretch/>
        </p:blipFill>
        <p:spPr>
          <a:xfrm>
            <a:off x="6770547" y="5128999"/>
            <a:ext cx="1938368" cy="1536065"/>
          </a:xfrm>
          <a:prstGeom prst="rect">
            <a:avLst/>
          </a:prstGeom>
          <a:noFill/>
          <a:ln>
            <a:noFill/>
          </a:ln>
        </p:spPr>
      </p:pic>
      <p:sp>
        <p:nvSpPr>
          <p:cNvPr id="231" name="Google Shape;231;p20"/>
          <p:cNvSpPr txBox="1"/>
          <p:nvPr/>
        </p:nvSpPr>
        <p:spPr>
          <a:xfrm>
            <a:off x="165099" y="1926766"/>
            <a:ext cx="4972957" cy="4247317"/>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1800"/>
              <a:buFont typeface="Calibri"/>
              <a:buAutoNum type="arabicPeriod"/>
            </a:pPr>
            <a:r>
              <a:rPr lang="en-US" sz="1800">
                <a:solidFill>
                  <a:schemeClr val="dk1"/>
                </a:solidFill>
                <a:latin typeface="Calibri"/>
                <a:ea typeface="Calibri"/>
                <a:cs typeface="Calibri"/>
                <a:sym typeface="Calibri"/>
              </a:rPr>
              <a:t>How does water flow on the school grounds?</a:t>
            </a:r>
            <a:endParaRPr lang="en-US">
              <a:solidFill>
                <a:schemeClr val="dk1"/>
              </a:solidFill>
              <a:ea typeface="Calibri"/>
              <a:sym typeface="Calibri"/>
            </a:endParaRPr>
          </a:p>
          <a:p>
            <a:pPr marL="342900" indent="-342900">
              <a:lnSpc>
                <a:spcPct val="200000"/>
              </a:lnSpc>
              <a:buSzPts val="1800"/>
              <a:buAutoNum type="arabicPeriod"/>
            </a:pPr>
            <a:r>
              <a:rPr lang="en-US" sz="1800">
                <a:solidFill>
                  <a:schemeClr val="dk1"/>
                </a:solidFill>
                <a:latin typeface="Calibri"/>
                <a:ea typeface="Calibri"/>
                <a:cs typeface="Calibri"/>
                <a:sym typeface="Calibri"/>
              </a:rPr>
              <a:t>Where does it end up?</a:t>
            </a:r>
            <a:endParaRPr lang="en-US">
              <a:solidFill>
                <a:schemeClr val="dk1"/>
              </a:solidFill>
              <a:ea typeface="Calibri"/>
            </a:endParaRPr>
          </a:p>
          <a:p>
            <a:pPr marL="342900" indent="-342900">
              <a:lnSpc>
                <a:spcPct val="200000"/>
              </a:lnSpc>
              <a:buSzPts val="1800"/>
              <a:buAutoNum type="arabicPeriod"/>
            </a:pPr>
            <a:r>
              <a:rPr lang="en-US" sz="1800">
                <a:solidFill>
                  <a:schemeClr val="dk1"/>
                </a:solidFill>
                <a:latin typeface="Calibri"/>
                <a:ea typeface="Calibri"/>
                <a:cs typeface="Calibri"/>
                <a:sym typeface="Calibri"/>
              </a:rPr>
              <a:t>Where does water come from?</a:t>
            </a:r>
            <a:endParaRPr lang="en-US">
              <a:solidFill>
                <a:schemeClr val="dk1"/>
              </a:solidFill>
              <a:ea typeface="Calibri"/>
              <a:sym typeface="Calibri"/>
            </a:endParaRPr>
          </a:p>
          <a:p>
            <a:pPr marL="342900" indent="-342900">
              <a:buSzPts val="1800"/>
              <a:buAutoNum type="arabicPeriod"/>
            </a:pPr>
            <a:r>
              <a:rPr lang="en-US" sz="1800">
                <a:solidFill>
                  <a:schemeClr val="dk1"/>
                </a:solidFill>
                <a:latin typeface="Calibri"/>
                <a:ea typeface="Calibri"/>
                <a:cs typeface="Calibri"/>
                <a:sym typeface="Calibri"/>
              </a:rPr>
              <a:t>Look for places where water drains off the roof, and follow the paths water takes, noticing where it leaves the school grounds.  Where are the roof drains? Is any of the water from the roof kept onsite to water vegetation?</a:t>
            </a:r>
            <a:endParaRPr lang="en-US">
              <a:solidFill>
                <a:schemeClr val="dk1"/>
              </a:solidFill>
              <a:ea typeface="Calibri"/>
              <a:sym typeface="Calibri"/>
            </a:endParaRPr>
          </a:p>
          <a:p>
            <a:pPr marL="342900" indent="-342900">
              <a:lnSpc>
                <a:spcPct val="200000"/>
              </a:lnSpc>
              <a:buSzPts val="1800"/>
              <a:buAutoNum type="arabicPeriod"/>
            </a:pPr>
            <a:r>
              <a:rPr lang="en-US" sz="1800">
                <a:solidFill>
                  <a:schemeClr val="dk1"/>
                </a:solidFill>
                <a:latin typeface="Calibri"/>
                <a:ea typeface="Calibri"/>
                <a:cs typeface="Calibri"/>
                <a:sym typeface="Calibri"/>
              </a:rPr>
              <a:t>Where are hardscapes? </a:t>
            </a:r>
            <a:endParaRPr lang="en-US">
              <a:solidFill>
                <a:schemeClr val="dk1"/>
              </a:solidFill>
              <a:ea typeface="Calibri"/>
            </a:endParaRPr>
          </a:p>
          <a:p>
            <a:pPr marL="342900" marR="0" lvl="0" indent="-342900" algn="l">
              <a:lnSpc>
                <a:spcPct val="200000"/>
              </a:lnSpc>
              <a:spcBef>
                <a:spcPts val="0"/>
              </a:spcBef>
              <a:spcAft>
                <a:spcPts val="0"/>
              </a:spcAft>
              <a:buSzPts val="1800"/>
              <a:buAutoNum type="arabicPeriod"/>
            </a:pPr>
            <a:r>
              <a:rPr lang="en-US" sz="1800">
                <a:solidFill>
                  <a:schemeClr val="dk1"/>
                </a:solidFill>
                <a:latin typeface="Calibri"/>
                <a:ea typeface="Calibri"/>
                <a:cs typeface="Calibri"/>
                <a:sym typeface="Calibri"/>
              </a:rPr>
              <a:t>Where do you see erosion? </a:t>
            </a:r>
            <a:endParaRPr>
              <a:solidFill>
                <a:schemeClr val="dk1"/>
              </a:solidFill>
            </a:endParaRPr>
          </a:p>
        </p:txBody>
      </p:sp>
      <p:sp>
        <p:nvSpPr>
          <p:cNvPr id="232" name="Google Shape;232;p20"/>
          <p:cNvSpPr txBox="1"/>
          <p:nvPr/>
        </p:nvSpPr>
        <p:spPr>
          <a:xfrm>
            <a:off x="178991" y="1076932"/>
            <a:ext cx="5067300" cy="646331"/>
          </a:xfrm>
          <a:prstGeom prst="rect">
            <a:avLst/>
          </a:prstGeom>
          <a:noFill/>
          <a:ln>
            <a:noFill/>
          </a:ln>
        </p:spPr>
        <p:txBody>
          <a:bodyPr spcFirstLastPara="1" wrap="square" lIns="91425" tIns="45700" rIns="91425" bIns="45700" anchor="t" anchorCtr="0">
            <a:noAutofit/>
          </a:bodyPr>
          <a:lstStyle/>
          <a:p>
            <a:r>
              <a:rPr lang="en-US" sz="1800" b="1">
                <a:solidFill>
                  <a:srgbClr val="003399"/>
                </a:solidFill>
                <a:latin typeface="Calibri"/>
                <a:ea typeface="Calibri"/>
                <a:cs typeface="Calibri"/>
                <a:sym typeface="Calibri"/>
              </a:rPr>
              <a:t>Make a symbols and notes on the map key to show the following:</a:t>
            </a:r>
            <a:endParaRPr/>
          </a:p>
        </p:txBody>
      </p:sp>
      <p:cxnSp>
        <p:nvCxnSpPr>
          <p:cNvPr id="233" name="Google Shape;233;p20"/>
          <p:cNvCxnSpPr/>
          <p:nvPr/>
        </p:nvCxnSpPr>
        <p:spPr>
          <a:xfrm flipH="1">
            <a:off x="7592786" y="2309586"/>
            <a:ext cx="108857" cy="239485"/>
          </a:xfrm>
          <a:prstGeom prst="straightConnector1">
            <a:avLst/>
          </a:prstGeom>
          <a:noFill/>
          <a:ln w="19050" cap="flat" cmpd="sng">
            <a:solidFill>
              <a:schemeClr val="accent5"/>
            </a:solidFill>
            <a:prstDash val="solid"/>
            <a:miter lim="800000"/>
            <a:headEnd type="none" w="sm" len="sm"/>
            <a:tailEnd type="stealth" w="med" len="med"/>
          </a:ln>
        </p:spPr>
      </p:cxnSp>
      <p:cxnSp>
        <p:nvCxnSpPr>
          <p:cNvPr id="234" name="Google Shape;234;p20"/>
          <p:cNvCxnSpPr/>
          <p:nvPr/>
        </p:nvCxnSpPr>
        <p:spPr>
          <a:xfrm>
            <a:off x="7614558" y="2680015"/>
            <a:ext cx="1" cy="239485"/>
          </a:xfrm>
          <a:prstGeom prst="straightConnector1">
            <a:avLst/>
          </a:prstGeom>
          <a:noFill/>
          <a:ln w="19050" cap="flat" cmpd="sng">
            <a:solidFill>
              <a:schemeClr val="accent5"/>
            </a:solidFill>
            <a:prstDash val="solid"/>
            <a:miter lim="800000"/>
            <a:headEnd type="none" w="sm" len="sm"/>
            <a:tailEnd type="stealth" w="med" len="med"/>
          </a:ln>
        </p:spPr>
      </p:cxnSp>
      <p:cxnSp>
        <p:nvCxnSpPr>
          <p:cNvPr id="235" name="Google Shape;235;p20"/>
          <p:cNvCxnSpPr/>
          <p:nvPr/>
        </p:nvCxnSpPr>
        <p:spPr>
          <a:xfrm>
            <a:off x="7701643" y="2919500"/>
            <a:ext cx="190500" cy="113986"/>
          </a:xfrm>
          <a:prstGeom prst="straightConnector1">
            <a:avLst/>
          </a:prstGeom>
          <a:noFill/>
          <a:ln w="19050" cap="flat" cmpd="sng">
            <a:solidFill>
              <a:schemeClr val="accent5"/>
            </a:solidFill>
            <a:prstDash val="solid"/>
            <a:miter lim="800000"/>
            <a:headEnd type="none" w="sm" len="sm"/>
            <a:tailEnd type="stealth" w="med" len="med"/>
          </a:ln>
        </p:spPr>
      </p:cxnSp>
      <p:sp>
        <p:nvSpPr>
          <p:cNvPr id="236" name="Google Shape;236;p20"/>
          <p:cNvSpPr txBox="1"/>
          <p:nvPr/>
        </p:nvSpPr>
        <p:spPr>
          <a:xfrm>
            <a:off x="7625441" y="2599702"/>
            <a:ext cx="50074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003399"/>
                </a:solidFill>
                <a:latin typeface="Bad Script"/>
                <a:ea typeface="Bad Script"/>
                <a:cs typeface="Bad Script"/>
                <a:sym typeface="Bad Script"/>
              </a:rPr>
              <a:t>Flow</a:t>
            </a:r>
            <a:r>
              <a:rPr lang="en-US" sz="1800">
                <a:solidFill>
                  <a:schemeClr val="dk1"/>
                </a:solidFill>
                <a:latin typeface="Calibri"/>
                <a:ea typeface="Calibri"/>
                <a:cs typeface="Calibri"/>
                <a:sym typeface="Calibri"/>
              </a:rPr>
              <a:t> </a:t>
            </a:r>
            <a:endParaRPr/>
          </a:p>
        </p:txBody>
      </p:sp>
      <p:sp>
        <p:nvSpPr>
          <p:cNvPr id="237" name="Google Shape;237;p20"/>
          <p:cNvSpPr txBox="1"/>
          <p:nvPr/>
        </p:nvSpPr>
        <p:spPr>
          <a:xfrm rot="-4767642">
            <a:off x="5829298" y="3867888"/>
            <a:ext cx="93617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003399"/>
                </a:solidFill>
                <a:latin typeface="Bad Script"/>
                <a:ea typeface="Bad Script"/>
                <a:cs typeface="Bad Script"/>
                <a:sym typeface="Bad Script"/>
              </a:rPr>
              <a:t>Hardscape</a:t>
            </a:r>
            <a:r>
              <a:rPr lang="en-US" sz="1800">
                <a:solidFill>
                  <a:schemeClr val="dk1"/>
                </a:solidFill>
                <a:latin typeface="Calibri"/>
                <a:ea typeface="Calibri"/>
                <a:cs typeface="Calibri"/>
                <a:sym typeface="Calibri"/>
              </a:rPr>
              <a:t> </a:t>
            </a:r>
            <a:endParaRPr/>
          </a:p>
        </p:txBody>
      </p:sp>
      <p:sp>
        <p:nvSpPr>
          <p:cNvPr id="238" name="Google Shape;238;p20"/>
          <p:cNvSpPr/>
          <p:nvPr/>
        </p:nvSpPr>
        <p:spPr>
          <a:xfrm>
            <a:off x="6443611" y="2739571"/>
            <a:ext cx="599445" cy="604158"/>
          </a:xfrm>
          <a:prstGeom prst="ellipse">
            <a:avLst/>
          </a:prstGeom>
          <a:no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20"/>
          <p:cNvSpPr txBox="1"/>
          <p:nvPr/>
        </p:nvSpPr>
        <p:spPr>
          <a:xfrm>
            <a:off x="6406828" y="2843301"/>
            <a:ext cx="72743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003399"/>
                </a:solidFill>
                <a:latin typeface="Bad Script"/>
                <a:ea typeface="Bad Script"/>
                <a:cs typeface="Bad Script"/>
                <a:sym typeface="Bad Script"/>
              </a:rPr>
              <a:t>Erosion</a:t>
            </a:r>
            <a:r>
              <a:rPr lang="en-US" sz="1800">
                <a:solidFill>
                  <a:schemeClr val="dk1"/>
                </a:solidFill>
                <a:latin typeface="Calibri"/>
                <a:ea typeface="Calibri"/>
                <a:cs typeface="Calibri"/>
                <a:sym typeface="Calibri"/>
              </a:rPr>
              <a:t> </a:t>
            </a:r>
            <a:endParaRPr/>
          </a:p>
        </p:txBody>
      </p:sp>
      <p:cxnSp>
        <p:nvCxnSpPr>
          <p:cNvPr id="240" name="Google Shape;240;p20"/>
          <p:cNvCxnSpPr/>
          <p:nvPr/>
        </p:nvCxnSpPr>
        <p:spPr>
          <a:xfrm rot="10800000" flipH="1">
            <a:off x="4804199" y="1856601"/>
            <a:ext cx="480902" cy="467362"/>
          </a:xfrm>
          <a:prstGeom prst="straightConnector1">
            <a:avLst/>
          </a:prstGeom>
          <a:noFill/>
          <a:ln w="76200" cap="flat" cmpd="sng">
            <a:solidFill>
              <a:srgbClr val="003399"/>
            </a:solidFill>
            <a:prstDash val="solid"/>
            <a:miter lim="800000"/>
            <a:headEnd type="none" w="sm" len="sm"/>
            <a:tailEnd type="triangle" w="med" len="med"/>
          </a:ln>
        </p:spPr>
      </p:cxnSp>
      <p:sp>
        <p:nvSpPr>
          <p:cNvPr id="241" name="Google Shape;241;p20"/>
          <p:cNvSpPr txBox="1"/>
          <p:nvPr/>
        </p:nvSpPr>
        <p:spPr>
          <a:xfrm>
            <a:off x="2717621" y="2304169"/>
            <a:ext cx="4587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3399"/>
                </a:solidFill>
                <a:latin typeface="Arial Black"/>
                <a:ea typeface="Arial Black"/>
                <a:cs typeface="Arial Black"/>
                <a:sym typeface="Arial Black"/>
              </a:rPr>
              <a:t>L</a:t>
            </a:r>
            <a:endParaRPr/>
          </a:p>
        </p:txBody>
      </p:sp>
      <p:sp>
        <p:nvSpPr>
          <p:cNvPr id="242" name="Google Shape;242;p20"/>
          <p:cNvSpPr txBox="1"/>
          <p:nvPr/>
        </p:nvSpPr>
        <p:spPr>
          <a:xfrm>
            <a:off x="3604985" y="2799139"/>
            <a:ext cx="5261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3399"/>
                </a:solidFill>
                <a:latin typeface="Arial Black"/>
                <a:ea typeface="Arial Black"/>
                <a:cs typeface="Arial Black"/>
                <a:sym typeface="Arial Black"/>
              </a:rPr>
              <a:t>H</a:t>
            </a:r>
            <a:endParaRPr/>
          </a:p>
        </p:txBody>
      </p:sp>
      <p:pic>
        <p:nvPicPr>
          <p:cNvPr id="243" name="Google Shape;243;p20"/>
          <p:cNvPicPr preferRelativeResize="0"/>
          <p:nvPr/>
        </p:nvPicPr>
        <p:blipFill rotWithShape="1">
          <a:blip r:embed="rId5">
            <a:alphaModFix/>
          </a:blip>
          <a:srcRect/>
          <a:stretch/>
        </p:blipFill>
        <p:spPr>
          <a:xfrm>
            <a:off x="4251538" y="5100699"/>
            <a:ext cx="1920081" cy="15177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1"/>
          <p:cNvSpPr txBox="1"/>
          <p:nvPr/>
        </p:nvSpPr>
        <p:spPr>
          <a:xfrm>
            <a:off x="228600" y="5436777"/>
            <a:ext cx="8824617" cy="1331934"/>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F2624C"/>
              </a:buClr>
              <a:buSzPts val="3300"/>
              <a:buFont typeface="Calibri"/>
              <a:buNone/>
            </a:pPr>
            <a:r>
              <a:rPr lang="en-US" sz="3300" b="1" i="0" u="none" strike="noStrike" cap="none">
                <a:solidFill>
                  <a:srgbClr val="F2624C"/>
                </a:solidFill>
                <a:latin typeface="Calibri"/>
                <a:ea typeface="Calibri"/>
                <a:cs typeface="Calibri"/>
                <a:sym typeface="Calibri"/>
              </a:rPr>
              <a:t>DISTINGUISH: </a:t>
            </a:r>
            <a:br>
              <a:rPr lang="en-US" sz="3300" b="1" i="0" u="none" strike="noStrike" cap="none">
                <a:solidFill>
                  <a:srgbClr val="F2624C"/>
                </a:solidFill>
                <a:latin typeface="Calibri"/>
                <a:ea typeface="Calibri"/>
                <a:cs typeface="Calibri"/>
                <a:sym typeface="Calibri"/>
              </a:rPr>
            </a:br>
            <a:r>
              <a:rPr lang="en-US" sz="3300" b="0" i="0" u="none" strike="noStrike" cap="none">
                <a:solidFill>
                  <a:srgbClr val="F2624C"/>
                </a:solidFill>
                <a:latin typeface="Calibri"/>
                <a:ea typeface="Calibri"/>
                <a:cs typeface="Calibri"/>
                <a:sym typeface="Calibri"/>
              </a:rPr>
              <a:t>What distinctions can you make about Swales?</a:t>
            </a:r>
            <a:endParaRPr/>
          </a:p>
        </p:txBody>
      </p:sp>
      <p:sp>
        <p:nvSpPr>
          <p:cNvPr id="250" name="Google Shape;250;p21"/>
          <p:cNvSpPr txBox="1"/>
          <p:nvPr/>
        </p:nvSpPr>
        <p:spPr>
          <a:xfrm>
            <a:off x="2126308" y="271293"/>
            <a:ext cx="5029200" cy="1295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70C0"/>
              </a:buClr>
              <a:buSzPts val="4400"/>
              <a:buFont typeface="Calibri"/>
              <a:buNone/>
            </a:pPr>
            <a:r>
              <a:rPr lang="en-US" sz="4400" b="1" i="1">
                <a:solidFill>
                  <a:srgbClr val="0070C0"/>
                </a:solidFill>
                <a:latin typeface="Calibri"/>
                <a:ea typeface="Calibri"/>
                <a:cs typeface="Calibri"/>
                <a:sym typeface="Calibri"/>
              </a:rPr>
              <a:t>Swales </a:t>
            </a:r>
            <a:endParaRPr/>
          </a:p>
        </p:txBody>
      </p:sp>
      <p:pic>
        <p:nvPicPr>
          <p:cNvPr id="251" name="Google Shape;251;p21" descr="sample_landscape"/>
          <p:cNvPicPr preferRelativeResize="0"/>
          <p:nvPr/>
        </p:nvPicPr>
        <p:blipFill rotWithShape="1">
          <a:blip r:embed="rId3">
            <a:alphaModFix/>
          </a:blip>
          <a:srcRect/>
          <a:stretch/>
        </p:blipFill>
        <p:spPr>
          <a:xfrm>
            <a:off x="2026920" y="1745994"/>
            <a:ext cx="4055292" cy="3048000"/>
          </a:xfrm>
          <a:prstGeom prst="rect">
            <a:avLst/>
          </a:prstGeom>
          <a:noFill/>
          <a:ln>
            <a:noFill/>
          </a:ln>
          <a:effectLst>
            <a:outerShdw blurRad="228600" dist="63500" dir="2700000" sx="102000" sy="102000" algn="tl" rotWithShape="0">
              <a:srgbClr val="000000">
                <a:alpha val="40000"/>
              </a:srgbClr>
            </a:outerShdw>
          </a:effectLst>
        </p:spPr>
      </p:pic>
      <p:sp>
        <p:nvSpPr>
          <p:cNvPr id="252" name="Google Shape;252;p21"/>
          <p:cNvSpPr/>
          <p:nvPr/>
        </p:nvSpPr>
        <p:spPr>
          <a:xfrm>
            <a:off x="3636908" y="3091543"/>
            <a:ext cx="1772194" cy="2272937"/>
          </a:xfrm>
          <a:custGeom>
            <a:avLst/>
            <a:gdLst/>
            <a:ahLst/>
            <a:cxnLst/>
            <a:rect l="l" t="t" r="r" b="b"/>
            <a:pathLst>
              <a:path w="1772194" h="2272937" extrusionOk="0">
                <a:moveTo>
                  <a:pt x="1772194" y="0"/>
                </a:moveTo>
                <a:lnTo>
                  <a:pt x="400594" y="287383"/>
                </a:lnTo>
                <a:cubicBezTo>
                  <a:pt x="115388" y="352697"/>
                  <a:pt x="0" y="311332"/>
                  <a:pt x="60960" y="391886"/>
                </a:cubicBezTo>
                <a:cubicBezTo>
                  <a:pt x="121920" y="472440"/>
                  <a:pt x="546463" y="629194"/>
                  <a:pt x="766354" y="770708"/>
                </a:cubicBezTo>
                <a:cubicBezTo>
                  <a:pt x="986246" y="912222"/>
                  <a:pt x="1258389" y="1099457"/>
                  <a:pt x="1380309" y="1240971"/>
                </a:cubicBezTo>
                <a:cubicBezTo>
                  <a:pt x="1502229" y="1382485"/>
                  <a:pt x="1502228" y="1486988"/>
                  <a:pt x="1497874" y="1619794"/>
                </a:cubicBezTo>
                <a:cubicBezTo>
                  <a:pt x="1493520" y="1752600"/>
                  <a:pt x="1406434" y="1928949"/>
                  <a:pt x="1354183" y="2037806"/>
                </a:cubicBezTo>
                <a:cubicBezTo>
                  <a:pt x="1301932" y="2146663"/>
                  <a:pt x="1243149" y="2209800"/>
                  <a:pt x="1184366" y="2272937"/>
                </a:cubicBezTo>
              </a:path>
            </a:pathLst>
          </a:custGeom>
          <a:noFill/>
          <a:ln w="34925" cap="flat" cmpd="sng">
            <a:solidFill>
              <a:srgbClr val="00CCFF"/>
            </a:solidFill>
            <a:prstDash val="dash"/>
            <a:miter lim="800000"/>
            <a:headEnd type="none" w="sm" len="sm"/>
            <a:tailEnd type="none" w="sm" len="sm"/>
          </a:ln>
          <a:effectLst>
            <a:outerShdw blurRad="50800" dist="50800" dir="5400000" sx="22000" sy="22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C5E275F995F040B3114C4CAE1CA053" ma:contentTypeVersion="15" ma:contentTypeDescription="Create a new document." ma:contentTypeScope="" ma:versionID="51844a1d7f7922f9cb475cdac10b7986">
  <xsd:schema xmlns:xsd="http://www.w3.org/2001/XMLSchema" xmlns:xs="http://www.w3.org/2001/XMLSchema" xmlns:p="http://schemas.microsoft.com/office/2006/metadata/properties" xmlns:ns2="4f81103c-a3e0-4811-b810-c573208df66e" xmlns:ns3="3bd514ff-856e-4377-a943-0625ef4c513f" targetNamespace="http://schemas.microsoft.com/office/2006/metadata/properties" ma:root="true" ma:fieldsID="3c4573db4d6ed72bc90fcca015dc49df" ns2:_="" ns3:_="">
    <xsd:import namespace="4f81103c-a3e0-4811-b810-c573208df66e"/>
    <xsd:import namespace="3bd514ff-856e-4377-a943-0625ef4c51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1103c-a3e0-4811-b810-c573208df6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7337db1-7079-43ed-80db-4401c62b96b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d514ff-856e-4377-a943-0625ef4c51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c6a23ec8-14c5-4b41-90c6-dc0fbb5f35fb}" ma:internalName="TaxCatchAll" ma:showField="CatchAllData" ma:web="3bd514ff-856e-4377-a943-0625ef4c51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bd514ff-856e-4377-a943-0625ef4c513f" xsi:nil="true"/>
    <lcf76f155ced4ddcb4097134ff3c332f xmlns="4f81103c-a3e0-4811-b810-c573208df6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D1EEE35-35ED-4B9D-A5AD-468047084853}">
  <ds:schemaRefs>
    <ds:schemaRef ds:uri="http://schemas.microsoft.com/sharepoint/v3/contenttype/forms"/>
  </ds:schemaRefs>
</ds:datastoreItem>
</file>

<file path=customXml/itemProps2.xml><?xml version="1.0" encoding="utf-8"?>
<ds:datastoreItem xmlns:ds="http://schemas.openxmlformats.org/officeDocument/2006/customXml" ds:itemID="{C148F962-3C5F-4022-B79A-259D348B6017}">
  <ds:schemaRefs>
    <ds:schemaRef ds:uri="3bd514ff-856e-4377-a943-0625ef4c513f"/>
    <ds:schemaRef ds:uri="4f81103c-a3e0-4811-b810-c573208df6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D5F120-0D67-4A17-BE90-0382B7D26A1D}">
  <ds:schemaRefs>
    <ds:schemaRef ds:uri="3bd514ff-856e-4377-a943-0625ef4c513f"/>
    <ds:schemaRef ds:uri="4f81103c-a3e0-4811-b810-c573208df66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VanillaVTI</vt:lpstr>
      <vt:lpstr>Lesson Four  Schoolyard Site Exploration</vt:lpstr>
      <vt:lpstr>PowerPoint Presentation</vt:lpstr>
      <vt:lpstr>PowerPoint Presentation</vt:lpstr>
      <vt:lpstr>DISTINGUISH: </vt:lpstr>
      <vt:lpstr>PowerPoint Presentation</vt:lpstr>
      <vt:lpstr>PowerPoint Presentation</vt:lpstr>
      <vt:lpstr>CREATING A KEY</vt:lpstr>
      <vt:lpstr>SCHOOLYARD INSPECTION</vt:lpstr>
      <vt:lpstr>PowerPoint Presentation</vt:lpstr>
      <vt:lpstr>PowerPoint Presentation</vt:lpstr>
      <vt:lpstr>PowerPoint Presentation</vt:lpstr>
      <vt:lpstr>PowerPoint Presentation</vt:lpstr>
      <vt:lpstr>What did you learn?</vt:lpstr>
      <vt:lpstr>Soil Assessment at School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2024-12-04T19:14:42Z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0x010100FCC5E275F995F040B3114C4CAE1CA053</vt:lpwstr>
  </property>
  <property fmtid="{D5CDD505-2E9C-101B-9397-08002B2CF9AE}" pid="3" name="MediaServiceImageTags">
    <vt:lpwstr/>
  </property>
</Properties>
</file>