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3"/>
  </p:notesMasterIdLst>
  <p:sldIdLst>
    <p:sldId id="256" r:id="rId5"/>
    <p:sldId id="257" r:id="rId6"/>
    <p:sldId id="258" r:id="rId7"/>
    <p:sldId id="259" r:id="rId8"/>
    <p:sldId id="260" r:id="rId9"/>
    <p:sldId id="261" r:id="rId10"/>
    <p:sldId id="263" r:id="rId11"/>
    <p:sldId id="264" r:id="rId12"/>
    <p:sldId id="265" r:id="rId13"/>
    <p:sldId id="266" r:id="rId14"/>
    <p:sldId id="267" r:id="rId15"/>
    <p:sldId id="268" r:id="rId16"/>
    <p:sldId id="274" r:id="rId17"/>
    <p:sldId id="269" r:id="rId18"/>
    <p:sldId id="270" r:id="rId19"/>
    <p:sldId id="271" r:id="rId20"/>
    <p:sldId id="272" r:id="rId21"/>
    <p:sldId id="273" r:id="rId22"/>
  </p:sldIdLst>
  <p:sldSz cx="9144000" cy="6858000" type="screen4x3"/>
  <p:notesSz cx="6858000" cy="9144000"/>
  <p:embeddedFontLst>
    <p:embeddedFont>
      <p:font typeface="Cambria Math" panose="02040503050406030204" pitchFamily="18"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5C496F-1E6C-F6F2-4736-D05218C76CCD}" v="311" dt="2025-01-08T22:21:38.955"/>
    <p1510:client id="{FC9134CA-CE89-641F-D370-F3AA816B11C9}" v="4" dt="2025-01-07T22:01:29.089"/>
  </p1510:revLst>
</p1510:revInfo>
</file>

<file path=ppt/tableStyles.xml><?xml version="1.0" encoding="utf-8"?>
<a:tblStyleLst xmlns:a="http://schemas.openxmlformats.org/drawingml/2006/main" def="{2410564E-D793-4F81-86A1-234E84131D74}">
  <a:tblStyle styleId="{2410564E-D793-4F81-86A1-234E84131D7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Hasty" userId="S::julie@santafewatershed.org::165a53dc-9507-4b8c-9e5b-3f3510fb5659" providerId="AD" clId="Web-{FC9134CA-CE89-641F-D370-F3AA816B11C9}"/>
    <pc:docChg chg="modSld">
      <pc:chgData name="Julie Hasty" userId="S::julie@santafewatershed.org::165a53dc-9507-4b8c-9e5b-3f3510fb5659" providerId="AD" clId="Web-{FC9134CA-CE89-641F-D370-F3AA816B11C9}" dt="2025-01-07T22:01:29.089" v="3" actId="20577"/>
      <pc:docMkLst>
        <pc:docMk/>
      </pc:docMkLst>
      <pc:sldChg chg="modSp">
        <pc:chgData name="Julie Hasty" userId="S::julie@santafewatershed.org::165a53dc-9507-4b8c-9e5b-3f3510fb5659" providerId="AD" clId="Web-{FC9134CA-CE89-641F-D370-F3AA816B11C9}" dt="2025-01-07T22:01:29.089" v="3" actId="20577"/>
        <pc:sldMkLst>
          <pc:docMk/>
          <pc:sldMk cId="0" sldId="256"/>
        </pc:sldMkLst>
        <pc:spChg chg="mod">
          <ac:chgData name="Julie Hasty" userId="S::julie@santafewatershed.org::165a53dc-9507-4b8c-9e5b-3f3510fb5659" providerId="AD" clId="Web-{FC9134CA-CE89-641F-D370-F3AA816B11C9}" dt="2025-01-07T22:01:29.089" v="3" actId="20577"/>
          <ac:spMkLst>
            <pc:docMk/>
            <pc:sldMk cId="0" sldId="256"/>
            <ac:spMk id="89" creationId="{00000000-0000-0000-0000-000000000000}"/>
          </ac:spMkLst>
        </pc:spChg>
      </pc:sldChg>
    </pc:docChg>
  </pc:docChgLst>
  <pc:docChgLst>
    <pc:chgData name="Julie Hasty" userId="S::julie@santafewatershed.org::165a53dc-9507-4b8c-9e5b-3f3510fb5659" providerId="AD" clId="Web-{905C496F-1E6C-F6F2-4736-D05218C76CCD}"/>
    <pc:docChg chg="addSld delSld modSld">
      <pc:chgData name="Julie Hasty" userId="S::julie@santafewatershed.org::165a53dc-9507-4b8c-9e5b-3f3510fb5659" providerId="AD" clId="Web-{905C496F-1E6C-F6F2-4736-D05218C76CCD}" dt="2025-01-08T22:21:38.955" v="239" actId="1076"/>
      <pc:docMkLst>
        <pc:docMk/>
      </pc:docMkLst>
      <pc:sldChg chg="addSp delSp modSp mod setBg">
        <pc:chgData name="Julie Hasty" userId="S::julie@santafewatershed.org::165a53dc-9507-4b8c-9e5b-3f3510fb5659" providerId="AD" clId="Web-{905C496F-1E6C-F6F2-4736-D05218C76CCD}" dt="2025-01-08T19:44:03.906" v="7"/>
        <pc:sldMkLst>
          <pc:docMk/>
          <pc:sldMk cId="0" sldId="257"/>
        </pc:sldMkLst>
        <pc:spChg chg="mod">
          <ac:chgData name="Julie Hasty" userId="S::julie@santafewatershed.org::165a53dc-9507-4b8c-9e5b-3f3510fb5659" providerId="AD" clId="Web-{905C496F-1E6C-F6F2-4736-D05218C76CCD}" dt="2025-01-08T19:42:07.852" v="3" actId="14100"/>
          <ac:spMkLst>
            <pc:docMk/>
            <pc:sldMk cId="0" sldId="257"/>
            <ac:spMk id="102" creationId="{00000000-0000-0000-0000-000000000000}"/>
          </ac:spMkLst>
        </pc:spChg>
        <pc:spChg chg="mod">
          <ac:chgData name="Julie Hasty" userId="S::julie@santafewatershed.org::165a53dc-9507-4b8c-9e5b-3f3510fb5659" providerId="AD" clId="Web-{905C496F-1E6C-F6F2-4736-D05218C76CCD}" dt="2025-01-08T19:42:16.509" v="5" actId="14100"/>
          <ac:spMkLst>
            <pc:docMk/>
            <pc:sldMk cId="0" sldId="257"/>
            <ac:spMk id="103" creationId="{00000000-0000-0000-0000-000000000000}"/>
          </ac:spMkLst>
        </pc:spChg>
        <pc:picChg chg="add mod">
          <ac:chgData name="Julie Hasty" userId="S::julie@santafewatershed.org::165a53dc-9507-4b8c-9e5b-3f3510fb5659" providerId="AD" clId="Web-{905C496F-1E6C-F6F2-4736-D05218C76CCD}" dt="2025-01-08T19:42:21.134" v="6" actId="1076"/>
          <ac:picMkLst>
            <pc:docMk/>
            <pc:sldMk cId="0" sldId="257"/>
            <ac:picMk id="2" creationId="{9117F155-A314-B175-07F9-80238956FCF2}"/>
          </ac:picMkLst>
        </pc:picChg>
        <pc:picChg chg="del">
          <ac:chgData name="Julie Hasty" userId="S::julie@santafewatershed.org::165a53dc-9507-4b8c-9e5b-3f3510fb5659" providerId="AD" clId="Web-{905C496F-1E6C-F6F2-4736-D05218C76CCD}" dt="2025-01-08T19:41:44.914" v="1"/>
          <ac:picMkLst>
            <pc:docMk/>
            <pc:sldMk cId="0" sldId="257"/>
            <ac:picMk id="105" creationId="{00000000-0000-0000-0000-000000000000}"/>
          </ac:picMkLst>
        </pc:picChg>
      </pc:sldChg>
      <pc:sldChg chg="modSp mod setBg">
        <pc:chgData name="Julie Hasty" userId="S::julie@santafewatershed.org::165a53dc-9507-4b8c-9e5b-3f3510fb5659" providerId="AD" clId="Web-{905C496F-1E6C-F6F2-4736-D05218C76CCD}" dt="2025-01-08T19:49:34.115" v="19" actId="1076"/>
        <pc:sldMkLst>
          <pc:docMk/>
          <pc:sldMk cId="0" sldId="259"/>
        </pc:sldMkLst>
        <pc:picChg chg="mod">
          <ac:chgData name="Julie Hasty" userId="S::julie@santafewatershed.org::165a53dc-9507-4b8c-9e5b-3f3510fb5659" providerId="AD" clId="Web-{905C496F-1E6C-F6F2-4736-D05218C76CCD}" dt="2025-01-08T19:49:07.615" v="15" actId="1076"/>
          <ac:picMkLst>
            <pc:docMk/>
            <pc:sldMk cId="0" sldId="259"/>
            <ac:picMk id="118" creationId="{00000000-0000-0000-0000-000000000000}"/>
          </ac:picMkLst>
        </pc:picChg>
        <pc:picChg chg="mod">
          <ac:chgData name="Julie Hasty" userId="S::julie@santafewatershed.org::165a53dc-9507-4b8c-9e5b-3f3510fb5659" providerId="AD" clId="Web-{905C496F-1E6C-F6F2-4736-D05218C76CCD}" dt="2025-01-08T19:49:15.349" v="16" actId="1076"/>
          <ac:picMkLst>
            <pc:docMk/>
            <pc:sldMk cId="0" sldId="259"/>
            <ac:picMk id="119" creationId="{00000000-0000-0000-0000-000000000000}"/>
          </ac:picMkLst>
        </pc:picChg>
        <pc:picChg chg="mod">
          <ac:chgData name="Julie Hasty" userId="S::julie@santafewatershed.org::165a53dc-9507-4b8c-9e5b-3f3510fb5659" providerId="AD" clId="Web-{905C496F-1E6C-F6F2-4736-D05218C76CCD}" dt="2025-01-08T19:49:24.974" v="17" actId="1076"/>
          <ac:picMkLst>
            <pc:docMk/>
            <pc:sldMk cId="0" sldId="259"/>
            <ac:picMk id="120" creationId="{00000000-0000-0000-0000-000000000000}"/>
          </ac:picMkLst>
        </pc:picChg>
        <pc:picChg chg="mod">
          <ac:chgData name="Julie Hasty" userId="S::julie@santafewatershed.org::165a53dc-9507-4b8c-9e5b-3f3510fb5659" providerId="AD" clId="Web-{905C496F-1E6C-F6F2-4736-D05218C76CCD}" dt="2025-01-08T19:49:34.115" v="19" actId="1076"/>
          <ac:picMkLst>
            <pc:docMk/>
            <pc:sldMk cId="0" sldId="259"/>
            <ac:picMk id="121" creationId="{00000000-0000-0000-0000-000000000000}"/>
          </ac:picMkLst>
        </pc:picChg>
      </pc:sldChg>
      <pc:sldChg chg="addSp modSp mod setBg">
        <pc:chgData name="Julie Hasty" userId="S::julie@santafewatershed.org::165a53dc-9507-4b8c-9e5b-3f3510fb5659" providerId="AD" clId="Web-{905C496F-1E6C-F6F2-4736-D05218C76CCD}" dt="2025-01-08T22:09:11.457" v="105" actId="1076"/>
        <pc:sldMkLst>
          <pc:docMk/>
          <pc:sldMk cId="0" sldId="260"/>
        </pc:sldMkLst>
        <pc:spChg chg="add mod">
          <ac:chgData name="Julie Hasty" userId="S::julie@santafewatershed.org::165a53dc-9507-4b8c-9e5b-3f3510fb5659" providerId="AD" clId="Web-{905C496F-1E6C-F6F2-4736-D05218C76CCD}" dt="2025-01-08T22:09:11.457" v="105" actId="1076"/>
          <ac:spMkLst>
            <pc:docMk/>
            <pc:sldMk cId="0" sldId="260"/>
            <ac:spMk id="2" creationId="{000BE10F-3B5A-88A9-B2C2-8091AFCF0473}"/>
          </ac:spMkLst>
        </pc:spChg>
        <pc:spChg chg="mod">
          <ac:chgData name="Julie Hasty" userId="S::julie@santafewatershed.org::165a53dc-9507-4b8c-9e5b-3f3510fb5659" providerId="AD" clId="Web-{905C496F-1E6C-F6F2-4736-D05218C76CCD}" dt="2025-01-08T22:08:52.394" v="100" actId="1076"/>
          <ac:spMkLst>
            <pc:docMk/>
            <pc:sldMk cId="0" sldId="260"/>
            <ac:spMk id="128" creationId="{00000000-0000-0000-0000-000000000000}"/>
          </ac:spMkLst>
        </pc:spChg>
        <pc:picChg chg="mod">
          <ac:chgData name="Julie Hasty" userId="S::julie@santafewatershed.org::165a53dc-9507-4b8c-9e5b-3f3510fb5659" providerId="AD" clId="Web-{905C496F-1E6C-F6F2-4736-D05218C76CCD}" dt="2025-01-08T19:51:39.445" v="35" actId="1076"/>
          <ac:picMkLst>
            <pc:docMk/>
            <pc:sldMk cId="0" sldId="260"/>
            <ac:picMk id="129" creationId="{00000000-0000-0000-0000-000000000000}"/>
          </ac:picMkLst>
        </pc:picChg>
      </pc:sldChg>
      <pc:sldChg chg="mod setBg">
        <pc:chgData name="Julie Hasty" userId="S::julie@santafewatershed.org::165a53dc-9507-4b8c-9e5b-3f3510fb5659" providerId="AD" clId="Web-{905C496F-1E6C-F6F2-4736-D05218C76CCD}" dt="2025-01-08T19:53:10.994" v="37"/>
        <pc:sldMkLst>
          <pc:docMk/>
          <pc:sldMk cId="0" sldId="261"/>
        </pc:sldMkLst>
      </pc:sldChg>
      <pc:sldChg chg="del">
        <pc:chgData name="Julie Hasty" userId="S::julie@santafewatershed.org::165a53dc-9507-4b8c-9e5b-3f3510fb5659" providerId="AD" clId="Web-{905C496F-1E6C-F6F2-4736-D05218C76CCD}" dt="2025-01-08T19:52:53.884" v="36"/>
        <pc:sldMkLst>
          <pc:docMk/>
          <pc:sldMk cId="0" sldId="262"/>
        </pc:sldMkLst>
      </pc:sldChg>
      <pc:sldChg chg="modSp mod setBg">
        <pc:chgData name="Julie Hasty" userId="S::julie@santafewatershed.org::165a53dc-9507-4b8c-9e5b-3f3510fb5659" providerId="AD" clId="Web-{905C496F-1E6C-F6F2-4736-D05218C76CCD}" dt="2025-01-08T19:54:13.135" v="42"/>
        <pc:sldMkLst>
          <pc:docMk/>
          <pc:sldMk cId="0" sldId="263"/>
        </pc:sldMkLst>
        <pc:spChg chg="mod">
          <ac:chgData name="Julie Hasty" userId="S::julie@santafewatershed.org::165a53dc-9507-4b8c-9e5b-3f3510fb5659" providerId="AD" clId="Web-{905C496F-1E6C-F6F2-4736-D05218C76CCD}" dt="2025-01-08T19:53:31.744" v="38" actId="1076"/>
          <ac:spMkLst>
            <pc:docMk/>
            <pc:sldMk cId="0" sldId="263"/>
            <ac:spMk id="155" creationId="{00000000-0000-0000-0000-000000000000}"/>
          </ac:spMkLst>
        </pc:spChg>
        <pc:spChg chg="mod">
          <ac:chgData name="Julie Hasty" userId="S::julie@santafewatershed.org::165a53dc-9507-4b8c-9e5b-3f3510fb5659" providerId="AD" clId="Web-{905C496F-1E6C-F6F2-4736-D05218C76CCD}" dt="2025-01-08T19:53:48.338" v="39" actId="1076"/>
          <ac:spMkLst>
            <pc:docMk/>
            <pc:sldMk cId="0" sldId="263"/>
            <ac:spMk id="160" creationId="{00000000-0000-0000-0000-000000000000}"/>
          </ac:spMkLst>
        </pc:spChg>
        <pc:picChg chg="mod">
          <ac:chgData name="Julie Hasty" userId="S::julie@santafewatershed.org::165a53dc-9507-4b8c-9e5b-3f3510fb5659" providerId="AD" clId="Web-{905C496F-1E6C-F6F2-4736-D05218C76CCD}" dt="2025-01-08T19:54:06.807" v="41" actId="1076"/>
          <ac:picMkLst>
            <pc:docMk/>
            <pc:sldMk cId="0" sldId="263"/>
            <ac:picMk id="156" creationId="{00000000-0000-0000-0000-000000000000}"/>
          </ac:picMkLst>
        </pc:picChg>
      </pc:sldChg>
      <pc:sldChg chg="modSp mod setBg">
        <pc:chgData name="Julie Hasty" userId="S::julie@santafewatershed.org::165a53dc-9507-4b8c-9e5b-3f3510fb5659" providerId="AD" clId="Web-{905C496F-1E6C-F6F2-4736-D05218C76CCD}" dt="2025-01-08T19:55:06.542" v="45" actId="1076"/>
        <pc:sldMkLst>
          <pc:docMk/>
          <pc:sldMk cId="0" sldId="264"/>
        </pc:sldMkLst>
        <pc:picChg chg="mod">
          <ac:chgData name="Julie Hasty" userId="S::julie@santafewatershed.org::165a53dc-9507-4b8c-9e5b-3f3510fb5659" providerId="AD" clId="Web-{905C496F-1E6C-F6F2-4736-D05218C76CCD}" dt="2025-01-08T19:55:06.542" v="45" actId="1076"/>
          <ac:picMkLst>
            <pc:docMk/>
            <pc:sldMk cId="0" sldId="264"/>
            <ac:picMk id="168" creationId="{00000000-0000-0000-0000-000000000000}"/>
          </ac:picMkLst>
        </pc:picChg>
      </pc:sldChg>
      <pc:sldChg chg="modSp mod setBg">
        <pc:chgData name="Julie Hasty" userId="S::julie@santafewatershed.org::165a53dc-9507-4b8c-9e5b-3f3510fb5659" providerId="AD" clId="Web-{905C496F-1E6C-F6F2-4736-D05218C76CCD}" dt="2025-01-08T19:55:49.184" v="47"/>
        <pc:sldMkLst>
          <pc:docMk/>
          <pc:sldMk cId="0" sldId="265"/>
        </pc:sldMkLst>
        <pc:picChg chg="mod">
          <ac:chgData name="Julie Hasty" userId="S::julie@santafewatershed.org::165a53dc-9507-4b8c-9e5b-3f3510fb5659" providerId="AD" clId="Web-{905C496F-1E6C-F6F2-4736-D05218C76CCD}" dt="2025-01-08T19:55:37.668" v="46" actId="1076"/>
          <ac:picMkLst>
            <pc:docMk/>
            <pc:sldMk cId="0" sldId="265"/>
            <ac:picMk id="176" creationId="{00000000-0000-0000-0000-000000000000}"/>
          </ac:picMkLst>
        </pc:picChg>
      </pc:sldChg>
      <pc:sldChg chg="mod setBg">
        <pc:chgData name="Julie Hasty" userId="S::julie@santafewatershed.org::165a53dc-9507-4b8c-9e5b-3f3510fb5659" providerId="AD" clId="Web-{905C496F-1E6C-F6F2-4736-D05218C76CCD}" dt="2025-01-08T21:34:20.488" v="48"/>
        <pc:sldMkLst>
          <pc:docMk/>
          <pc:sldMk cId="0" sldId="266"/>
        </pc:sldMkLst>
      </pc:sldChg>
      <pc:sldChg chg="addSp delSp modSp mod setBg">
        <pc:chgData name="Julie Hasty" userId="S::julie@santafewatershed.org::165a53dc-9507-4b8c-9e5b-3f3510fb5659" providerId="AD" clId="Web-{905C496F-1E6C-F6F2-4736-D05218C76CCD}" dt="2025-01-08T21:43:49.609" v="68" actId="1076"/>
        <pc:sldMkLst>
          <pc:docMk/>
          <pc:sldMk cId="0" sldId="267"/>
        </pc:sldMkLst>
        <pc:graphicFrameChg chg="del mod modGraphic">
          <ac:chgData name="Julie Hasty" userId="S::julie@santafewatershed.org::165a53dc-9507-4b8c-9e5b-3f3510fb5659" providerId="AD" clId="Web-{905C496F-1E6C-F6F2-4736-D05218C76CCD}" dt="2025-01-08T21:41:07.433" v="58"/>
          <ac:graphicFrameMkLst>
            <pc:docMk/>
            <pc:sldMk cId="0" sldId="267"/>
            <ac:graphicFrameMk id="198" creationId="{00000000-0000-0000-0000-000000000000}"/>
          </ac:graphicFrameMkLst>
        </pc:graphicFrameChg>
        <pc:picChg chg="add mod">
          <ac:chgData name="Julie Hasty" userId="S::julie@santafewatershed.org::165a53dc-9507-4b8c-9e5b-3f3510fb5659" providerId="AD" clId="Web-{905C496F-1E6C-F6F2-4736-D05218C76CCD}" dt="2025-01-08T21:43:49.609" v="68" actId="1076"/>
          <ac:picMkLst>
            <pc:docMk/>
            <pc:sldMk cId="0" sldId="267"/>
            <ac:picMk id="2" creationId="{DA67C8E5-BC9C-3C98-BA27-B8111E4CAEC1}"/>
          </ac:picMkLst>
        </pc:picChg>
        <pc:picChg chg="del">
          <ac:chgData name="Julie Hasty" userId="S::julie@santafewatershed.org::165a53dc-9507-4b8c-9e5b-3f3510fb5659" providerId="AD" clId="Web-{905C496F-1E6C-F6F2-4736-D05218C76CCD}" dt="2025-01-08T21:34:59.739" v="49"/>
          <ac:picMkLst>
            <pc:docMk/>
            <pc:sldMk cId="0" sldId="267"/>
            <ac:picMk id="194" creationId="{00000000-0000-0000-0000-000000000000}"/>
          </ac:picMkLst>
        </pc:picChg>
        <pc:picChg chg="mod">
          <ac:chgData name="Julie Hasty" userId="S::julie@santafewatershed.org::165a53dc-9507-4b8c-9e5b-3f3510fb5659" providerId="AD" clId="Web-{905C496F-1E6C-F6F2-4736-D05218C76CCD}" dt="2025-01-08T21:42:25.810" v="64" actId="1076"/>
          <ac:picMkLst>
            <pc:docMk/>
            <pc:sldMk cId="0" sldId="267"/>
            <ac:picMk id="195" creationId="{00000000-0000-0000-0000-000000000000}"/>
          </ac:picMkLst>
        </pc:picChg>
        <pc:picChg chg="mod">
          <ac:chgData name="Julie Hasty" userId="S::julie@santafewatershed.org::165a53dc-9507-4b8c-9e5b-3f3510fb5659" providerId="AD" clId="Web-{905C496F-1E6C-F6F2-4736-D05218C76CCD}" dt="2025-01-08T21:43:42.827" v="67" actId="1076"/>
          <ac:picMkLst>
            <pc:docMk/>
            <pc:sldMk cId="0" sldId="267"/>
            <ac:picMk id="196" creationId="{00000000-0000-0000-0000-000000000000}"/>
          </ac:picMkLst>
        </pc:picChg>
      </pc:sldChg>
      <pc:sldChg chg="addSp delSp modSp mod setBg">
        <pc:chgData name="Julie Hasty" userId="S::julie@santafewatershed.org::165a53dc-9507-4b8c-9e5b-3f3510fb5659" providerId="AD" clId="Web-{905C496F-1E6C-F6F2-4736-D05218C76CCD}" dt="2025-01-08T22:13:27.837" v="193" actId="1076"/>
        <pc:sldMkLst>
          <pc:docMk/>
          <pc:sldMk cId="0" sldId="268"/>
        </pc:sldMkLst>
        <pc:spChg chg="add mod">
          <ac:chgData name="Julie Hasty" userId="S::julie@santafewatershed.org::165a53dc-9507-4b8c-9e5b-3f3510fb5659" providerId="AD" clId="Web-{905C496F-1E6C-F6F2-4736-D05218C76CCD}" dt="2025-01-08T22:13:27.837" v="193" actId="1076"/>
          <ac:spMkLst>
            <pc:docMk/>
            <pc:sldMk cId="0" sldId="268"/>
            <ac:spMk id="3" creationId="{1CA74BB2-3B8E-CF80-82F5-B186F4980898}"/>
          </ac:spMkLst>
        </pc:spChg>
        <pc:spChg chg="mod">
          <ac:chgData name="Julie Hasty" userId="S::julie@santafewatershed.org::165a53dc-9507-4b8c-9e5b-3f3510fb5659" providerId="AD" clId="Web-{905C496F-1E6C-F6F2-4736-D05218C76CCD}" dt="2025-01-08T22:05:14.344" v="82" actId="1076"/>
          <ac:spMkLst>
            <pc:docMk/>
            <pc:sldMk cId="0" sldId="268"/>
            <ac:spMk id="204" creationId="{00000000-0000-0000-0000-000000000000}"/>
          </ac:spMkLst>
        </pc:spChg>
        <pc:spChg chg="del mod">
          <ac:chgData name="Julie Hasty" userId="S::julie@santafewatershed.org::165a53dc-9507-4b8c-9e5b-3f3510fb5659" providerId="AD" clId="Web-{905C496F-1E6C-F6F2-4736-D05218C76CCD}" dt="2025-01-08T22:04:59.453" v="80"/>
          <ac:spMkLst>
            <pc:docMk/>
            <pc:sldMk cId="0" sldId="268"/>
            <ac:spMk id="205" creationId="{00000000-0000-0000-0000-000000000000}"/>
          </ac:spMkLst>
        </pc:spChg>
        <pc:picChg chg="add mod">
          <ac:chgData name="Julie Hasty" userId="S::julie@santafewatershed.org::165a53dc-9507-4b8c-9e5b-3f3510fb5659" providerId="AD" clId="Web-{905C496F-1E6C-F6F2-4736-D05218C76CCD}" dt="2025-01-08T22:13:05.055" v="189" actId="1076"/>
          <ac:picMkLst>
            <pc:docMk/>
            <pc:sldMk cId="0" sldId="268"/>
            <ac:picMk id="2" creationId="{599F2A57-4F39-60DA-A963-58C179B0156B}"/>
          </ac:picMkLst>
        </pc:picChg>
        <pc:picChg chg="del">
          <ac:chgData name="Julie Hasty" userId="S::julie@santafewatershed.org::165a53dc-9507-4b8c-9e5b-3f3510fb5659" providerId="AD" clId="Web-{905C496F-1E6C-F6F2-4736-D05218C76CCD}" dt="2025-01-08T22:04:18.921" v="73"/>
          <ac:picMkLst>
            <pc:docMk/>
            <pc:sldMk cId="0" sldId="268"/>
            <ac:picMk id="206" creationId="{00000000-0000-0000-0000-000000000000}"/>
          </ac:picMkLst>
        </pc:picChg>
        <pc:picChg chg="del">
          <ac:chgData name="Julie Hasty" userId="S::julie@santafewatershed.org::165a53dc-9507-4b8c-9e5b-3f3510fb5659" providerId="AD" clId="Web-{905C496F-1E6C-F6F2-4736-D05218C76CCD}" dt="2025-01-08T22:03:15.545" v="69"/>
          <ac:picMkLst>
            <pc:docMk/>
            <pc:sldMk cId="0" sldId="268"/>
            <ac:picMk id="207" creationId="{00000000-0000-0000-0000-000000000000}"/>
          </ac:picMkLst>
        </pc:picChg>
      </pc:sldChg>
      <pc:sldChg chg="delSp modSp mod setBg">
        <pc:chgData name="Julie Hasty" userId="S::julie@santafewatershed.org::165a53dc-9507-4b8c-9e5b-3f3510fb5659" providerId="AD" clId="Web-{905C496F-1E6C-F6F2-4736-D05218C76CCD}" dt="2025-01-08T22:16:17.871" v="222" actId="1076"/>
        <pc:sldMkLst>
          <pc:docMk/>
          <pc:sldMk cId="0" sldId="269"/>
        </pc:sldMkLst>
        <pc:spChg chg="mod">
          <ac:chgData name="Julie Hasty" userId="S::julie@santafewatershed.org::165a53dc-9507-4b8c-9e5b-3f3510fb5659" providerId="AD" clId="Web-{905C496F-1E6C-F6F2-4736-D05218C76CCD}" dt="2025-01-08T22:16:08.668" v="221" actId="1076"/>
          <ac:spMkLst>
            <pc:docMk/>
            <pc:sldMk cId="0" sldId="269"/>
            <ac:spMk id="214" creationId="{00000000-0000-0000-0000-000000000000}"/>
          </ac:spMkLst>
        </pc:spChg>
        <pc:spChg chg="mod">
          <ac:chgData name="Julie Hasty" userId="S::julie@santafewatershed.org::165a53dc-9507-4b8c-9e5b-3f3510fb5659" providerId="AD" clId="Web-{905C496F-1E6C-F6F2-4736-D05218C76CCD}" dt="2025-01-08T22:16:17.871" v="222" actId="1076"/>
          <ac:spMkLst>
            <pc:docMk/>
            <pc:sldMk cId="0" sldId="269"/>
            <ac:spMk id="216" creationId="{00000000-0000-0000-0000-000000000000}"/>
          </ac:spMkLst>
        </pc:spChg>
        <pc:picChg chg="del">
          <ac:chgData name="Julie Hasty" userId="S::julie@santafewatershed.org::165a53dc-9507-4b8c-9e5b-3f3510fb5659" providerId="AD" clId="Web-{905C496F-1E6C-F6F2-4736-D05218C76CCD}" dt="2025-01-08T22:03:28.295" v="70"/>
          <ac:picMkLst>
            <pc:docMk/>
            <pc:sldMk cId="0" sldId="269"/>
            <ac:picMk id="213" creationId="{00000000-0000-0000-0000-000000000000}"/>
          </ac:picMkLst>
        </pc:picChg>
        <pc:picChg chg="del">
          <ac:chgData name="Julie Hasty" userId="S::julie@santafewatershed.org::165a53dc-9507-4b8c-9e5b-3f3510fb5659" providerId="AD" clId="Web-{905C496F-1E6C-F6F2-4736-D05218C76CCD}" dt="2025-01-08T22:15:28.511" v="215"/>
          <ac:picMkLst>
            <pc:docMk/>
            <pc:sldMk cId="0" sldId="269"/>
            <ac:picMk id="215" creationId="{00000000-0000-0000-0000-000000000000}"/>
          </ac:picMkLst>
        </pc:picChg>
      </pc:sldChg>
      <pc:sldChg chg="addSp delSp modSp mod setBg">
        <pc:chgData name="Julie Hasty" userId="S::julie@santafewatershed.org::165a53dc-9507-4b8c-9e5b-3f3510fb5659" providerId="AD" clId="Web-{905C496F-1E6C-F6F2-4736-D05218C76CCD}" dt="2025-01-08T22:18:08.108" v="228"/>
        <pc:sldMkLst>
          <pc:docMk/>
          <pc:sldMk cId="0" sldId="270"/>
        </pc:sldMkLst>
        <pc:picChg chg="add mod">
          <ac:chgData name="Julie Hasty" userId="S::julie@santafewatershed.org::165a53dc-9507-4b8c-9e5b-3f3510fb5659" providerId="AD" clId="Web-{905C496F-1E6C-F6F2-4736-D05218C76CCD}" dt="2025-01-08T22:17:51.076" v="227" actId="1076"/>
          <ac:picMkLst>
            <pc:docMk/>
            <pc:sldMk cId="0" sldId="270"/>
            <ac:picMk id="2" creationId="{48D6BBFE-FA6F-14BC-1ADB-6E5885E2DEB7}"/>
          </ac:picMkLst>
        </pc:picChg>
        <pc:picChg chg="del">
          <ac:chgData name="Julie Hasty" userId="S::julie@santafewatershed.org::165a53dc-9507-4b8c-9e5b-3f3510fb5659" providerId="AD" clId="Web-{905C496F-1E6C-F6F2-4736-D05218C76CCD}" dt="2025-01-08T22:17:10.278" v="223"/>
          <ac:picMkLst>
            <pc:docMk/>
            <pc:sldMk cId="0" sldId="270"/>
            <ac:picMk id="228" creationId="{00000000-0000-0000-0000-000000000000}"/>
          </ac:picMkLst>
        </pc:picChg>
      </pc:sldChg>
      <pc:sldChg chg="addSp delSp modSp mod setBg">
        <pc:chgData name="Julie Hasty" userId="S::julie@santafewatershed.org::165a53dc-9507-4b8c-9e5b-3f3510fb5659" providerId="AD" clId="Web-{905C496F-1E6C-F6F2-4736-D05218C76CCD}" dt="2025-01-08T22:19:53.078" v="235" actId="14100"/>
        <pc:sldMkLst>
          <pc:docMk/>
          <pc:sldMk cId="0" sldId="271"/>
        </pc:sldMkLst>
        <pc:spChg chg="mod">
          <ac:chgData name="Julie Hasty" userId="S::julie@santafewatershed.org::165a53dc-9507-4b8c-9e5b-3f3510fb5659" providerId="AD" clId="Web-{905C496F-1E6C-F6F2-4736-D05218C76CCD}" dt="2025-01-08T22:19:53.078" v="235" actId="14100"/>
          <ac:spMkLst>
            <pc:docMk/>
            <pc:sldMk cId="0" sldId="271"/>
            <ac:spMk id="234" creationId="{00000000-0000-0000-0000-000000000000}"/>
          </ac:spMkLst>
        </pc:spChg>
        <pc:picChg chg="add mod">
          <ac:chgData name="Julie Hasty" userId="S::julie@santafewatershed.org::165a53dc-9507-4b8c-9e5b-3f3510fb5659" providerId="AD" clId="Web-{905C496F-1E6C-F6F2-4736-D05218C76CCD}" dt="2025-01-08T22:19:36.219" v="233" actId="1076"/>
          <ac:picMkLst>
            <pc:docMk/>
            <pc:sldMk cId="0" sldId="271"/>
            <ac:picMk id="3" creationId="{EE684C71-ADD6-87F2-17B8-2B632645AB81}"/>
          </ac:picMkLst>
        </pc:picChg>
        <pc:picChg chg="del">
          <ac:chgData name="Julie Hasty" userId="S::julie@santafewatershed.org::165a53dc-9507-4b8c-9e5b-3f3510fb5659" providerId="AD" clId="Web-{905C496F-1E6C-F6F2-4736-D05218C76CCD}" dt="2025-01-08T22:18:56.921" v="229"/>
          <ac:picMkLst>
            <pc:docMk/>
            <pc:sldMk cId="0" sldId="271"/>
            <ac:picMk id="235" creationId="{00000000-0000-0000-0000-000000000000}"/>
          </ac:picMkLst>
        </pc:picChg>
      </pc:sldChg>
      <pc:sldChg chg="mod setBg">
        <pc:chgData name="Julie Hasty" userId="S::julie@santafewatershed.org::165a53dc-9507-4b8c-9e5b-3f3510fb5659" providerId="AD" clId="Web-{905C496F-1E6C-F6F2-4736-D05218C76CCD}" dt="2025-01-08T22:20:19.298" v="236"/>
        <pc:sldMkLst>
          <pc:docMk/>
          <pc:sldMk cId="0" sldId="272"/>
        </pc:sldMkLst>
      </pc:sldChg>
      <pc:sldChg chg="modSp mod setBg">
        <pc:chgData name="Julie Hasty" userId="S::julie@santafewatershed.org::165a53dc-9507-4b8c-9e5b-3f3510fb5659" providerId="AD" clId="Web-{905C496F-1E6C-F6F2-4736-D05218C76CCD}" dt="2025-01-08T22:21:38.955" v="239" actId="1076"/>
        <pc:sldMkLst>
          <pc:docMk/>
          <pc:sldMk cId="0" sldId="273"/>
        </pc:sldMkLst>
        <pc:spChg chg="mod">
          <ac:chgData name="Julie Hasty" userId="S::julie@santafewatershed.org::165a53dc-9507-4b8c-9e5b-3f3510fb5659" providerId="AD" clId="Web-{905C496F-1E6C-F6F2-4736-D05218C76CCD}" dt="2025-01-08T22:21:38.955" v="239" actId="1076"/>
          <ac:spMkLst>
            <pc:docMk/>
            <pc:sldMk cId="0" sldId="273"/>
            <ac:spMk id="258" creationId="{00000000-0000-0000-0000-000000000000}"/>
          </ac:spMkLst>
        </pc:spChg>
        <pc:picChg chg="mod">
          <ac:chgData name="Julie Hasty" userId="S::julie@santafewatershed.org::165a53dc-9507-4b8c-9e5b-3f3510fb5659" providerId="AD" clId="Web-{905C496F-1E6C-F6F2-4736-D05218C76CCD}" dt="2025-01-08T22:21:14.158" v="238" actId="1076"/>
          <ac:picMkLst>
            <pc:docMk/>
            <pc:sldMk cId="0" sldId="273"/>
            <ac:picMk id="260" creationId="{00000000-0000-0000-0000-000000000000}"/>
          </ac:picMkLst>
        </pc:picChg>
      </pc:sldChg>
      <pc:sldChg chg="addSp delSp modSp add mod replId setBg">
        <pc:chgData name="Julie Hasty" userId="S::julie@santafewatershed.org::165a53dc-9507-4b8c-9e5b-3f3510fb5659" providerId="AD" clId="Web-{905C496F-1E6C-F6F2-4736-D05218C76CCD}" dt="2025-01-08T22:14:37.354" v="213" actId="1076"/>
        <pc:sldMkLst>
          <pc:docMk/>
          <pc:sldMk cId="2663947245" sldId="274"/>
        </pc:sldMkLst>
        <pc:spChg chg="add mod">
          <ac:chgData name="Julie Hasty" userId="S::julie@santafewatershed.org::165a53dc-9507-4b8c-9e5b-3f3510fb5659" providerId="AD" clId="Web-{905C496F-1E6C-F6F2-4736-D05218C76CCD}" dt="2025-01-08T22:14:37.354" v="213" actId="1076"/>
          <ac:spMkLst>
            <pc:docMk/>
            <pc:sldMk cId="2663947245" sldId="274"/>
            <ac:spMk id="2" creationId="{19ED3EC8-8FD7-C8CE-5B1D-3AA69371FD2C}"/>
          </ac:spMkLst>
        </pc:spChg>
        <pc:spChg chg="add mod">
          <ac:chgData name="Julie Hasty" userId="S::julie@santafewatershed.org::165a53dc-9507-4b8c-9e5b-3f3510fb5659" providerId="AD" clId="Web-{905C496F-1E6C-F6F2-4736-D05218C76CCD}" dt="2025-01-08T22:14:24.385" v="211" actId="20577"/>
          <ac:spMkLst>
            <pc:docMk/>
            <pc:sldMk cId="2663947245" sldId="274"/>
            <ac:spMk id="3" creationId="{986A9DB3-5F49-3403-7DC4-404621833B03}"/>
          </ac:spMkLst>
        </pc:spChg>
        <pc:spChg chg="del">
          <ac:chgData name="Julie Hasty" userId="S::julie@santafewatershed.org::165a53dc-9507-4b8c-9e5b-3f3510fb5659" providerId="AD" clId="Web-{905C496F-1E6C-F6F2-4736-D05218C76CCD}" dt="2025-01-08T22:07:27.580" v="88"/>
          <ac:spMkLst>
            <pc:docMk/>
            <pc:sldMk cId="2663947245" sldId="274"/>
            <ac:spMk id="204" creationId="{00000000-0000-0000-0000-000000000000}"/>
          </ac:spMkLst>
        </pc:spChg>
        <pc:spChg chg="del mod">
          <ac:chgData name="Julie Hasty" userId="S::julie@santafewatershed.org::165a53dc-9507-4b8c-9e5b-3f3510fb5659" providerId="AD" clId="Web-{905C496F-1E6C-F6F2-4736-D05218C76CCD}" dt="2025-01-08T22:12:36.055" v="185"/>
          <ac:spMkLst>
            <pc:docMk/>
            <pc:sldMk cId="2663947245" sldId="274"/>
            <ac:spMk id="205" creationId="{00000000-0000-0000-0000-000000000000}"/>
          </ac:spMkLst>
        </pc:spChg>
        <pc:picChg chg="mod">
          <ac:chgData name="Julie Hasty" userId="S::julie@santafewatershed.org::165a53dc-9507-4b8c-9e5b-3f3510fb5659" providerId="AD" clId="Web-{905C496F-1E6C-F6F2-4736-D05218C76CCD}" dt="2025-01-08T22:12:06.007" v="179" actId="1076"/>
          <ac:picMkLst>
            <pc:docMk/>
            <pc:sldMk cId="2663947245" sldId="274"/>
            <ac:picMk id="20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ogle.com/earth"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hdsc.nws.noaa.gov/hdsc/pfds/pfds_map_cont.html?bkmrk=az"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1">
                <a:solidFill>
                  <a:schemeClr val="dk1"/>
                </a:solidFill>
                <a:latin typeface="Calibri"/>
                <a:ea typeface="Calibri"/>
                <a:cs typeface="Calibri"/>
                <a:sym typeface="Calibri"/>
              </a:rPr>
              <a:t>Connect to the Unit</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In the previous presentation, APW staff came to your school to perform the Rainwater Harvesting Runoff Experiment which introduced students to the concept of Runoff Coefficients (R</a:t>
            </a:r>
            <a:r>
              <a:rPr lang="en-US" sz="1200" baseline="-25000">
                <a:solidFill>
                  <a:schemeClr val="dk1"/>
                </a:solidFill>
                <a:latin typeface="Calibri"/>
                <a:ea typeface="Calibri"/>
                <a:cs typeface="Calibri"/>
                <a:sym typeface="Calibri"/>
              </a:rPr>
              <a:t>c</a:t>
            </a:r>
            <a:r>
              <a:rPr lang="en-US" sz="1200">
                <a:solidFill>
                  <a:schemeClr val="dk1"/>
                </a:solidFill>
                <a:latin typeface="Calibri"/>
                <a:ea typeface="Calibri"/>
                <a:cs typeface="Calibri"/>
                <a:sym typeface="Calibri"/>
              </a:rPr>
              <a:t>). Based upon the results of the run-off experiment, students learned that roofing materials which are smooth have a higher R</a:t>
            </a:r>
            <a:r>
              <a:rPr lang="en-US" sz="1200" baseline="-25000">
                <a:solidFill>
                  <a:schemeClr val="dk1"/>
                </a:solidFill>
                <a:latin typeface="Calibri"/>
                <a:ea typeface="Calibri"/>
                <a:cs typeface="Calibri"/>
                <a:sym typeface="Calibri"/>
              </a:rPr>
              <a:t>c</a:t>
            </a:r>
            <a:r>
              <a:rPr lang="en-US" sz="1200">
                <a:solidFill>
                  <a:schemeClr val="dk1"/>
                </a:solidFill>
                <a:latin typeface="Calibri"/>
                <a:ea typeface="Calibri"/>
                <a:cs typeface="Calibri"/>
                <a:sym typeface="Calibri"/>
              </a:rPr>
              <a:t> than roofing materials that are textured or rough. They learned the R</a:t>
            </a:r>
            <a:r>
              <a:rPr lang="en-US" sz="1200" baseline="-25000">
                <a:solidFill>
                  <a:schemeClr val="dk1"/>
                </a:solidFill>
                <a:latin typeface="Calibri"/>
                <a:ea typeface="Calibri"/>
                <a:cs typeface="Calibri"/>
                <a:sym typeface="Calibri"/>
              </a:rPr>
              <a:t>c </a:t>
            </a:r>
            <a:r>
              <a:rPr lang="en-US" sz="1200">
                <a:solidFill>
                  <a:schemeClr val="dk1"/>
                </a:solidFill>
                <a:latin typeface="Calibri"/>
                <a:ea typeface="Calibri"/>
                <a:cs typeface="Calibri"/>
                <a:sym typeface="Calibri"/>
              </a:rPr>
              <a:t>is an important factor in calculating the amount of rainwater that can be collected from a surface.</a:t>
            </a:r>
            <a:endParaRPr/>
          </a:p>
          <a:p>
            <a:pPr marL="0" lvl="0" indent="0" algn="l" rtl="0">
              <a:spcBef>
                <a:spcPts val="0"/>
              </a:spcBef>
              <a:spcAft>
                <a:spcPts val="0"/>
              </a:spcAft>
              <a:buNone/>
            </a:pPr>
            <a:endParaRPr sz="1200" b="1" i="1">
              <a:solidFill>
                <a:schemeClr val="dk1"/>
              </a:solidFill>
              <a:latin typeface="Calibri"/>
              <a:ea typeface="Calibri"/>
              <a:cs typeface="Calibri"/>
              <a:sym typeface="Calibri"/>
            </a:endParaRPr>
          </a:p>
          <a:p>
            <a:pPr marL="0" lvl="0" indent="0" algn="l" rtl="0">
              <a:spcBef>
                <a:spcPts val="0"/>
              </a:spcBef>
              <a:spcAft>
                <a:spcPts val="0"/>
              </a:spcAft>
              <a:buNone/>
            </a:pPr>
            <a:r>
              <a:rPr lang="en-US" sz="1200" b="1" i="1">
                <a:solidFill>
                  <a:schemeClr val="dk1"/>
                </a:solidFill>
                <a:latin typeface="Calibri"/>
                <a:ea typeface="Calibri"/>
                <a:cs typeface="Calibri"/>
                <a:sym typeface="Calibri"/>
              </a:rPr>
              <a:t>Launch this Lesson</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This lesson will show students how to determine the amount of rainfall (supply) that can be collected over the course of a year for their chosen rainwater harvesting collection area.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1">
                <a:solidFill>
                  <a:schemeClr val="dk1"/>
                </a:solidFill>
                <a:latin typeface="Calibri"/>
                <a:ea typeface="Calibri"/>
                <a:cs typeface="Calibri"/>
                <a:sym typeface="Calibri"/>
              </a:rPr>
              <a:t>How to calculate the area of the roof:</a:t>
            </a:r>
            <a:endParaRPr/>
          </a:p>
          <a:p>
            <a:pPr marL="0" lvl="0" indent="0" algn="l" rtl="0">
              <a:spcBef>
                <a:spcPts val="0"/>
              </a:spcBef>
              <a:spcAft>
                <a:spcPts val="0"/>
              </a:spcAft>
              <a:buNone/>
            </a:pPr>
            <a:endParaRPr sz="1200" b="1" i="1">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Use the Google Earth link (</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https://www.google.com/earth</a:t>
            </a:r>
            <a:r>
              <a:rPr lang="en-US" sz="1200">
                <a:solidFill>
                  <a:schemeClr val="dk1"/>
                </a:solidFill>
                <a:latin typeface="Calibri"/>
                <a:ea typeface="Calibri"/>
                <a:cs typeface="Calibri"/>
                <a:sym typeface="Calibri"/>
              </a:rPr>
              <a:t>) to help your students find the roof area that they are planning on working with. Students may be working only with a portion of the roof for their projects. Circulate the room to ensure students are performing this task correctly. </a:t>
            </a:r>
            <a:r>
              <a:rPr lang="en-US" sz="1200" u="sng">
                <a:solidFill>
                  <a:schemeClr val="dk1"/>
                </a:solidFill>
                <a:latin typeface="Calibri"/>
                <a:ea typeface="Calibri"/>
                <a:cs typeface="Calibri"/>
                <a:sym typeface="Calibri"/>
              </a:rPr>
              <a:t>Note:</a:t>
            </a:r>
            <a:r>
              <a:rPr lang="en-US" sz="1200">
                <a:solidFill>
                  <a:schemeClr val="dk1"/>
                </a:solidFill>
                <a:latin typeface="Calibri"/>
                <a:ea typeface="Calibri"/>
                <a:cs typeface="Calibri"/>
                <a:sym typeface="Calibri"/>
              </a:rPr>
              <a:t> </a:t>
            </a:r>
            <a:r>
              <a:rPr lang="en-US" sz="1200" i="1">
                <a:solidFill>
                  <a:schemeClr val="dk1"/>
                </a:solidFill>
                <a:latin typeface="Calibri"/>
                <a:ea typeface="Calibri"/>
                <a:cs typeface="Calibri"/>
                <a:sym typeface="Calibri"/>
              </a:rPr>
              <a:t>they may need to use different shapes and add the areas together.</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80" name="Google Shape;18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445769" lvl="0" indent="0" algn="l" rtl="0">
              <a:spcBef>
                <a:spcPts val="0"/>
              </a:spcBef>
              <a:spcAft>
                <a:spcPts val="0"/>
              </a:spcAft>
              <a:buNone/>
            </a:pPr>
            <a:r>
              <a:rPr lang="en-US" sz="1200" b="1">
                <a:solidFill>
                  <a:srgbClr val="4CBFC2"/>
                </a:solidFill>
                <a:latin typeface="Calibri"/>
                <a:ea typeface="Calibri"/>
                <a:cs typeface="Calibri"/>
                <a:sym typeface="Calibri"/>
              </a:rPr>
              <a:t>RELATE:  </a:t>
            </a:r>
            <a:endParaRPr sz="1400">
              <a:latin typeface="Times New Roman"/>
              <a:ea typeface="Times New Roman"/>
              <a:cs typeface="Times New Roman"/>
              <a:sym typeface="Times New Roman"/>
            </a:endParaRPr>
          </a:p>
          <a:p>
            <a:pPr marL="342900" marR="445769" lvl="0" indent="-342900" algn="l" rtl="0">
              <a:spcBef>
                <a:spcPts val="600"/>
              </a:spcBef>
              <a:spcAft>
                <a:spcPts val="0"/>
              </a:spcAft>
              <a:buClr>
                <a:srgbClr val="4CBFC2"/>
              </a:buClr>
              <a:buSzPts val="1200"/>
              <a:buFont typeface="Noto Sans Symbols"/>
              <a:buChar char="∙"/>
            </a:pPr>
            <a:r>
              <a:rPr lang="en-US" sz="1200" b="1">
                <a:solidFill>
                  <a:srgbClr val="4CBFC2"/>
                </a:solidFill>
                <a:latin typeface="Calibri"/>
                <a:ea typeface="Calibri"/>
                <a:cs typeface="Calibri"/>
                <a:sym typeface="Calibri"/>
              </a:rPr>
              <a:t>What are the relationships between the amount of water that falls on a surface and the amount of water that runs off a surface?</a:t>
            </a:r>
            <a:endParaRPr sz="1400">
              <a:latin typeface="Times New Roman"/>
              <a:ea typeface="Times New Roman"/>
              <a:cs typeface="Times New Roman"/>
              <a:sym typeface="Times New Roman"/>
            </a:endParaRPr>
          </a:p>
          <a:p>
            <a:pPr marL="0" marR="445769" lvl="0" indent="0" algn="just" rtl="0">
              <a:spcBef>
                <a:spcPts val="600"/>
              </a:spcBef>
              <a:spcAft>
                <a:spcPts val="0"/>
              </a:spcAft>
              <a:buNone/>
            </a:pPr>
            <a:endParaRPr sz="1200" b="1">
              <a:latin typeface="Calibri"/>
              <a:ea typeface="Calibri"/>
              <a:cs typeface="Calibri"/>
              <a:sym typeface="Calibri"/>
            </a:endParaRPr>
          </a:p>
          <a:p>
            <a:pPr marL="0" marR="445769" lvl="0" indent="0" algn="just" rtl="0">
              <a:spcBef>
                <a:spcPts val="600"/>
              </a:spcBef>
              <a:spcAft>
                <a:spcPts val="0"/>
              </a:spcAft>
              <a:buNone/>
            </a:pPr>
            <a:r>
              <a:rPr lang="en-US" sz="1200" b="1">
                <a:latin typeface="Calibri"/>
                <a:ea typeface="Calibri"/>
                <a:cs typeface="Calibri"/>
                <a:sym typeface="Calibri"/>
              </a:rPr>
              <a:t>Do you remember what we learned about the different roof textures in the rainwater harvesting challenge?  </a:t>
            </a:r>
            <a:r>
              <a:rPr lang="en-US" sz="1200">
                <a:latin typeface="Calibri"/>
                <a:ea typeface="Calibri"/>
                <a:cs typeface="Calibri"/>
                <a:sym typeface="Calibri"/>
              </a:rPr>
              <a:t>Give student groups time to discuss and articulate the answers. Ideally, they’ll remember that the smoother the surface, the more water can be collected. </a:t>
            </a:r>
            <a:endParaRPr sz="1400">
              <a:latin typeface="Times New Roman"/>
              <a:ea typeface="Times New Roman"/>
              <a:cs typeface="Times New Roman"/>
              <a:sym typeface="Times New Roman"/>
            </a:endParaRPr>
          </a:p>
          <a:p>
            <a:pPr marL="0" marR="445769" lvl="0" indent="0" algn="l" rtl="0">
              <a:spcBef>
                <a:spcPts val="600"/>
              </a:spcBef>
              <a:spcAft>
                <a:spcPts val="0"/>
              </a:spcAft>
              <a:buNone/>
            </a:pPr>
            <a:endParaRPr sz="1200" b="1">
              <a:latin typeface="Calibri"/>
              <a:ea typeface="Calibri"/>
              <a:cs typeface="Calibri"/>
              <a:sym typeface="Calibri"/>
            </a:endParaRPr>
          </a:p>
          <a:p>
            <a:pPr marL="0" marR="445769" lvl="0" indent="0" algn="l" rtl="0">
              <a:spcBef>
                <a:spcPts val="600"/>
              </a:spcBef>
              <a:spcAft>
                <a:spcPts val="0"/>
              </a:spcAft>
              <a:buNone/>
            </a:pPr>
            <a:r>
              <a:rPr lang="en-US" sz="1200" b="1">
                <a:latin typeface="Calibri"/>
                <a:ea typeface="Calibri"/>
                <a:cs typeface="Calibri"/>
                <a:sym typeface="Calibri"/>
              </a:rPr>
              <a:t>Why did the different roof surfaces have different amounts of runoff?</a:t>
            </a:r>
            <a:endParaRPr sz="1400">
              <a:latin typeface="Times New Roman"/>
              <a:ea typeface="Times New Roman"/>
              <a:cs typeface="Times New Roman"/>
              <a:sym typeface="Times New Roman"/>
            </a:endParaRPr>
          </a:p>
          <a:p>
            <a:pPr marL="0" marR="445769" lvl="0" indent="0" algn="just" rtl="0">
              <a:spcBef>
                <a:spcPts val="600"/>
              </a:spcBef>
              <a:spcAft>
                <a:spcPts val="0"/>
              </a:spcAft>
              <a:buNone/>
            </a:pPr>
            <a:r>
              <a:rPr lang="en-US" sz="1200">
                <a:latin typeface="Calibri"/>
                <a:ea typeface="Calibri"/>
                <a:cs typeface="Calibri"/>
                <a:sym typeface="Calibri"/>
              </a:rPr>
              <a:t>Permeable surfaces allow rainwater to sink in. Impermeable surfaces shed rainwater.  Some impermeable surfaces shed more water than others.</a:t>
            </a:r>
            <a:endParaRPr sz="1400">
              <a:latin typeface="Times New Roman"/>
              <a:ea typeface="Times New Roman"/>
              <a:cs typeface="Times New Roman"/>
              <a:sym typeface="Times New Roman"/>
            </a:endParaRPr>
          </a:p>
          <a:p>
            <a:pPr marL="0" marR="445769" lvl="0" indent="0" algn="l" rtl="0">
              <a:spcBef>
                <a:spcPts val="600"/>
              </a:spcBef>
              <a:spcAft>
                <a:spcPts val="0"/>
              </a:spcAft>
              <a:buNone/>
            </a:pPr>
            <a:endParaRPr sz="1200" b="1">
              <a:latin typeface="Calibri"/>
              <a:ea typeface="Calibri"/>
              <a:cs typeface="Calibri"/>
              <a:sym typeface="Calibri"/>
            </a:endParaRPr>
          </a:p>
          <a:p>
            <a:pPr marL="0" lvl="0" indent="0" algn="l" rtl="0">
              <a:spcBef>
                <a:spcPts val="600"/>
              </a:spcBef>
              <a:spcAft>
                <a:spcPts val="0"/>
              </a:spcAft>
              <a:buNone/>
            </a:pPr>
            <a:r>
              <a:rPr lang="en-US" sz="1200" b="1">
                <a:solidFill>
                  <a:schemeClr val="dk1"/>
                </a:solidFill>
                <a:latin typeface="Calibri"/>
                <a:ea typeface="Calibri"/>
                <a:cs typeface="Calibri"/>
                <a:sym typeface="Calibri"/>
              </a:rPr>
              <a:t>What value did we calculate during the Runoff experiment to help us account for this? What was this called and what does it mean? </a:t>
            </a:r>
            <a:endParaRPr sz="1200">
              <a:solidFill>
                <a:schemeClr val="dk1"/>
              </a:solidFill>
              <a:latin typeface="Calibri"/>
              <a:ea typeface="Calibri"/>
              <a:cs typeface="Calibri"/>
              <a:sym typeface="Calibri"/>
            </a:endParaRPr>
          </a:p>
          <a:p>
            <a:pPr marL="0" marR="445769" lvl="0" indent="0" algn="just" rtl="0">
              <a:spcBef>
                <a:spcPts val="0"/>
              </a:spcBef>
              <a:spcAft>
                <a:spcPts val="0"/>
              </a:spcAft>
              <a:buNone/>
            </a:pPr>
            <a:endParaRPr sz="1200">
              <a:latin typeface="Calibri"/>
              <a:ea typeface="Calibri"/>
              <a:cs typeface="Calibri"/>
              <a:sym typeface="Calibri"/>
            </a:endParaRPr>
          </a:p>
          <a:p>
            <a:pPr marL="0" marR="445769" lvl="0" indent="0" algn="just" rtl="0">
              <a:lnSpc>
                <a:spcPct val="100000"/>
              </a:lnSpc>
              <a:spcBef>
                <a:spcPts val="60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runoff coefficient is the proportion of water that runs off a particular surface. It accounts for the loss of some water that is captured and stays on the surface rather than running off.     </a:t>
            </a:r>
            <a:endParaRPr/>
          </a:p>
          <a:p>
            <a:pPr marL="0" marR="445769" lvl="0" indent="0" algn="just" rtl="0">
              <a:spcBef>
                <a:spcPts val="600"/>
              </a:spcBef>
              <a:spcAft>
                <a:spcPts val="0"/>
              </a:spcAft>
              <a:buNone/>
            </a:pPr>
            <a:r>
              <a:rPr lang="en-US" sz="1200">
                <a:latin typeface="Calibri"/>
                <a:ea typeface="Calibri"/>
                <a:cs typeface="Calibri"/>
                <a:sym typeface="Calibri"/>
              </a:rPr>
              <a:t>   </a:t>
            </a:r>
            <a:endParaRPr sz="1400">
              <a:latin typeface="Times New Roman"/>
              <a:ea typeface="Times New Roman"/>
              <a:cs typeface="Times New Roman"/>
              <a:sym typeface="Times New Roman"/>
            </a:endParaRPr>
          </a:p>
          <a:p>
            <a:pPr marL="0" marR="0" lvl="0" indent="0" algn="l" rtl="0">
              <a:lnSpc>
                <a:spcPct val="100000"/>
              </a:lnSpc>
              <a:spcBef>
                <a:spcPts val="60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92" name="Google Shape;19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 </a:t>
            </a:r>
            <a:r>
              <a:rPr lang="en-US" sz="1200" b="1">
                <a:solidFill>
                  <a:srgbClr val="96C93D"/>
                </a:solidFill>
                <a:latin typeface="Calibri"/>
                <a:ea typeface="Calibri"/>
                <a:cs typeface="Calibri"/>
                <a:sym typeface="Calibri"/>
              </a:rPr>
              <a:t>BUILD THE SYSTEM: </a:t>
            </a:r>
            <a:endParaRPr sz="1200">
              <a:solidFill>
                <a:srgbClr val="000000"/>
              </a:solidFill>
              <a:latin typeface="Calibri"/>
              <a:ea typeface="Calibri"/>
              <a:cs typeface="Calibri"/>
              <a:sym typeface="Calibri"/>
            </a:endParaRPr>
          </a:p>
          <a:p>
            <a:pPr marL="342900" marR="0" lvl="0" indent="-342900" algn="l" rtl="0">
              <a:spcBef>
                <a:spcPts val="600"/>
              </a:spcBef>
              <a:spcAft>
                <a:spcPts val="0"/>
              </a:spcAft>
              <a:buClr>
                <a:srgbClr val="96C93D"/>
              </a:buClr>
              <a:buSzPts val="1200"/>
              <a:buFont typeface="Noto Sans Symbols"/>
              <a:buChar char="∙"/>
            </a:pPr>
            <a:r>
              <a:rPr lang="en-US" sz="1200" b="1">
                <a:solidFill>
                  <a:srgbClr val="96C93D"/>
                </a:solidFill>
                <a:latin typeface="Calibri"/>
                <a:ea typeface="Calibri"/>
                <a:cs typeface="Calibri"/>
                <a:sym typeface="Calibri"/>
              </a:rPr>
              <a:t>Identify the types of data needed to mathematically determine how much water can be collected in a year.</a:t>
            </a:r>
            <a:endParaRPr sz="1200">
              <a:solidFill>
                <a:srgbClr val="000000"/>
              </a:solidFill>
              <a:latin typeface="Calibri"/>
              <a:ea typeface="Calibri"/>
              <a:cs typeface="Calibri"/>
              <a:sym typeface="Calibri"/>
            </a:endParaRPr>
          </a:p>
          <a:p>
            <a:pPr marL="0" marR="0" lvl="0" indent="0" algn="just" rtl="0">
              <a:spcBef>
                <a:spcPts val="600"/>
              </a:spcBef>
              <a:spcAft>
                <a:spcPts val="0"/>
              </a:spcAft>
              <a:buNone/>
            </a:pPr>
            <a:endParaRPr sz="1200" b="1">
              <a:solidFill>
                <a:srgbClr val="96C93D"/>
              </a:solidFill>
              <a:latin typeface="Calibri"/>
              <a:ea typeface="Calibri"/>
              <a:cs typeface="Calibri"/>
              <a:sym typeface="Calibri"/>
            </a:endParaRPr>
          </a:p>
          <a:p>
            <a:pPr marL="0" marR="0" lvl="0" indent="0" algn="just" rtl="0">
              <a:spcBef>
                <a:spcPts val="600"/>
              </a:spcBef>
              <a:spcAft>
                <a:spcPts val="0"/>
              </a:spcAft>
              <a:buNone/>
            </a:pPr>
            <a:r>
              <a:rPr lang="en-US" sz="1200" b="0">
                <a:solidFill>
                  <a:srgbClr val="96C93D"/>
                </a:solidFill>
                <a:latin typeface="Calibri"/>
                <a:ea typeface="Calibri"/>
                <a:cs typeface="Calibri"/>
                <a:sym typeface="Calibri"/>
              </a:rPr>
              <a:t>Introduce the </a:t>
            </a:r>
            <a:r>
              <a:rPr lang="en-US" sz="1200" b="0" i="1">
                <a:solidFill>
                  <a:srgbClr val="96C93D"/>
                </a:solidFill>
                <a:latin typeface="Calibri"/>
                <a:ea typeface="Calibri"/>
                <a:cs typeface="Calibri"/>
                <a:sym typeface="Calibri"/>
              </a:rPr>
              <a:t>Supply Worksheet </a:t>
            </a:r>
            <a:r>
              <a:rPr lang="en-US" sz="1200" b="0">
                <a:solidFill>
                  <a:srgbClr val="96C93D"/>
                </a:solidFill>
                <a:latin typeface="Calibri"/>
                <a:ea typeface="Calibri"/>
                <a:cs typeface="Calibri"/>
                <a:sym typeface="Calibri"/>
              </a:rPr>
              <a:t>to the students. Tell them the </a:t>
            </a:r>
            <a:r>
              <a:rPr lang="en-US" sz="1200" b="0" i="1">
                <a:solidFill>
                  <a:srgbClr val="96C93D"/>
                </a:solidFill>
                <a:latin typeface="Calibri"/>
                <a:ea typeface="Calibri"/>
                <a:cs typeface="Calibri"/>
                <a:sym typeface="Calibri"/>
              </a:rPr>
              <a:t>Supply Worksheet</a:t>
            </a:r>
            <a:r>
              <a:rPr lang="en-US" sz="1200" b="0">
                <a:solidFill>
                  <a:srgbClr val="96C93D"/>
                </a:solidFill>
                <a:latin typeface="Calibri"/>
                <a:ea typeface="Calibri"/>
                <a:cs typeface="Calibri"/>
                <a:sym typeface="Calibri"/>
              </a:rPr>
              <a:t> will help them think through all the factors that go into figuring out how much rain can be collected at their chosen location.</a:t>
            </a:r>
            <a:endParaRPr sz="1200" b="0">
              <a:solidFill>
                <a:srgbClr val="000000"/>
              </a:solidFill>
              <a:latin typeface="Calibri"/>
              <a:ea typeface="Calibri"/>
              <a:cs typeface="Calibri"/>
              <a:sym typeface="Calibri"/>
            </a:endParaRPr>
          </a:p>
          <a:p>
            <a:pPr marL="0" marR="0" lvl="0" indent="0" algn="just" rtl="0">
              <a:spcBef>
                <a:spcPts val="600"/>
              </a:spcBef>
              <a:spcAft>
                <a:spcPts val="0"/>
              </a:spcAft>
              <a:buNone/>
            </a:pPr>
            <a:endParaRPr sz="1200">
              <a:solidFill>
                <a:srgbClr val="000000"/>
              </a:solidFill>
              <a:latin typeface="Calibri"/>
              <a:ea typeface="Calibri"/>
              <a:cs typeface="Calibri"/>
              <a:sym typeface="Calibri"/>
            </a:endParaRPr>
          </a:p>
          <a:p>
            <a:pPr marL="0" marR="0" lvl="0" indent="0" algn="just" rtl="0">
              <a:spcBef>
                <a:spcPts val="600"/>
              </a:spcBef>
              <a:spcAft>
                <a:spcPts val="0"/>
              </a:spcAft>
              <a:buNone/>
            </a:pPr>
            <a:r>
              <a:rPr lang="en-US" sz="1200">
                <a:solidFill>
                  <a:srgbClr val="000000"/>
                </a:solidFill>
                <a:latin typeface="Calibri"/>
                <a:ea typeface="Calibri"/>
                <a:cs typeface="Calibri"/>
                <a:sym typeface="Calibri"/>
              </a:rPr>
              <a:t>Some teachers prefer to pre-fill the worksheet with the appropriate rainfall data (see links to rainfall data below) rather than have students access and copy the data themselves.</a:t>
            </a:r>
            <a:endParaRPr/>
          </a:p>
          <a:p>
            <a:pPr marL="0" marR="0" lvl="0" indent="0" algn="just" rtl="0">
              <a:spcBef>
                <a:spcPts val="600"/>
              </a:spcBef>
              <a:spcAft>
                <a:spcPts val="0"/>
              </a:spcAft>
              <a:buNone/>
            </a:pPr>
            <a:endParaRPr sz="1200">
              <a:solidFill>
                <a:srgbClr val="000000"/>
              </a:solidFill>
              <a:latin typeface="Calibri"/>
              <a:ea typeface="Calibri"/>
              <a:cs typeface="Calibri"/>
              <a:sym typeface="Calibri"/>
            </a:endParaRPr>
          </a:p>
          <a:p>
            <a:pPr marL="0" marR="0" lvl="0" indent="0" algn="just" rtl="0">
              <a:spcBef>
                <a:spcPts val="600"/>
              </a:spcBef>
              <a:spcAft>
                <a:spcPts val="0"/>
              </a:spcAft>
              <a:buNone/>
            </a:pPr>
            <a:r>
              <a:rPr lang="en-US" sz="1200">
                <a:solidFill>
                  <a:srgbClr val="000000"/>
                </a:solidFill>
                <a:latin typeface="Calibri"/>
                <a:ea typeface="Calibri"/>
                <a:cs typeface="Calibri"/>
                <a:sym typeface="Calibri"/>
              </a:rPr>
              <a:t>The SUPPLY Worksheet is also available as an Excel spreadsheet with formulas already inserted if you prefer to have students do this work on computers.</a:t>
            </a:r>
            <a:endParaRPr/>
          </a:p>
          <a:p>
            <a:pPr marL="0" marR="0" lvl="0" indent="0" algn="just" rtl="0">
              <a:spcBef>
                <a:spcPts val="600"/>
              </a:spcBef>
              <a:spcAft>
                <a:spcPts val="0"/>
              </a:spcAft>
              <a:buNone/>
            </a:pP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b="1">
                <a:solidFill>
                  <a:srgbClr val="96C93D"/>
                </a:solidFill>
                <a:latin typeface="Calibri"/>
                <a:ea typeface="Calibri"/>
                <a:cs typeface="Calibri"/>
                <a:sym typeface="Calibri"/>
              </a:rPr>
              <a:t>Supply Spreadsheet</a:t>
            </a:r>
            <a:endParaRPr/>
          </a:p>
          <a:p>
            <a:pPr marL="0" marR="0" lvl="0" indent="0" algn="l" rtl="0">
              <a:spcBef>
                <a:spcPts val="600"/>
              </a:spcBef>
              <a:spcAft>
                <a:spcPts val="0"/>
              </a:spcAft>
              <a:buNone/>
            </a:pP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b="1">
                <a:solidFill>
                  <a:srgbClr val="96C93D"/>
                </a:solidFill>
                <a:latin typeface="Calibri"/>
                <a:ea typeface="Calibri"/>
                <a:cs typeface="Calibri"/>
                <a:sym typeface="Calibri"/>
              </a:rPr>
              <a:t>To facilitate understanding, walk students through an explanation of each column on the spreadsheet. It may be helpful to use a document viewer to review the worksheet</a:t>
            </a:r>
            <a:endParaRPr/>
          </a:p>
          <a:p>
            <a:pPr marL="0" marR="0" lvl="0" indent="0" algn="l" rtl="0">
              <a:spcBef>
                <a:spcPts val="600"/>
              </a:spcBef>
              <a:spcAft>
                <a:spcPts val="0"/>
              </a:spcAft>
              <a:buNone/>
            </a:pPr>
            <a:r>
              <a:rPr lang="en-US" sz="1200" b="1">
                <a:solidFill>
                  <a:srgbClr val="96C93D"/>
                </a:solidFill>
                <a:latin typeface="Calibri"/>
                <a:ea typeface="Calibri"/>
                <a:cs typeface="Calibri"/>
                <a:sym typeface="Calibri"/>
              </a:rPr>
              <a:t>. </a:t>
            </a: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b="0">
                <a:solidFill>
                  <a:srgbClr val="96C93D"/>
                </a:solidFill>
                <a:latin typeface="Calibri"/>
                <a:ea typeface="Calibri"/>
                <a:cs typeface="Calibri"/>
                <a:sym typeface="Calibri"/>
              </a:rPr>
              <a:t>Column A</a:t>
            </a:r>
            <a:r>
              <a:rPr lang="en-US" sz="1200" b="1">
                <a:solidFill>
                  <a:srgbClr val="96C93D"/>
                </a:solidFill>
                <a:latin typeface="Calibri"/>
                <a:ea typeface="Calibri"/>
                <a:cs typeface="Calibri"/>
                <a:sym typeface="Calibri"/>
              </a:rPr>
              <a:t> – Collection Area in ft</a:t>
            </a:r>
            <a:r>
              <a:rPr lang="en-US" sz="1200" b="1" baseline="30000">
                <a:solidFill>
                  <a:srgbClr val="96C93D"/>
                </a:solidFill>
                <a:latin typeface="Calibri"/>
                <a:ea typeface="Calibri"/>
                <a:cs typeface="Calibri"/>
                <a:sym typeface="Calibri"/>
              </a:rPr>
              <a:t>2</a:t>
            </a:r>
            <a:r>
              <a:rPr lang="en-US" sz="1200" b="1">
                <a:solidFill>
                  <a:srgbClr val="96C93D"/>
                </a:solidFill>
                <a:latin typeface="Calibri"/>
                <a:ea typeface="Calibri"/>
                <a:cs typeface="Calibri"/>
                <a:sym typeface="Calibri"/>
              </a:rPr>
              <a:t>. This is calculated as below:</a:t>
            </a: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b="1">
                <a:solidFill>
                  <a:srgbClr val="96C93D"/>
                </a:solidFill>
                <a:latin typeface="Calibri"/>
                <a:ea typeface="Calibri"/>
                <a:cs typeface="Calibri"/>
                <a:sym typeface="Calibri"/>
              </a:rPr>
              <a:t>Collection Surface: Length (ft) x Width (ft) = Area (ft2)</a:t>
            </a: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b="0">
                <a:solidFill>
                  <a:srgbClr val="96C93D"/>
                </a:solidFill>
                <a:latin typeface="Calibri"/>
                <a:ea typeface="Calibri"/>
                <a:cs typeface="Calibri"/>
                <a:sym typeface="Calibri"/>
              </a:rPr>
              <a:t>Column B</a:t>
            </a:r>
            <a:r>
              <a:rPr lang="en-US" sz="1200" b="1">
                <a:solidFill>
                  <a:srgbClr val="96C93D"/>
                </a:solidFill>
                <a:latin typeface="Calibri"/>
                <a:ea typeface="Calibri"/>
                <a:cs typeface="Calibri"/>
                <a:sym typeface="Calibri"/>
              </a:rPr>
              <a:t> – Average Monthly Rainfall– you may opt to have them find the information themselves using the website links provided above or prefill the data on the worksheet before handing it out. </a:t>
            </a: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b="1">
                <a:solidFill>
                  <a:srgbClr val="000000"/>
                </a:solidFill>
                <a:latin typeface="Calibri"/>
                <a:ea typeface="Calibri"/>
                <a:cs typeface="Calibri"/>
                <a:sym typeface="Calibri"/>
              </a:rPr>
              <a:t>Column C</a:t>
            </a:r>
            <a:r>
              <a:rPr lang="en-US" sz="1200">
                <a:solidFill>
                  <a:srgbClr val="000000"/>
                </a:solidFill>
                <a:latin typeface="Calibri"/>
                <a:ea typeface="Calibri"/>
                <a:cs typeface="Calibri"/>
                <a:sym typeface="Calibri"/>
              </a:rPr>
              <a:t> – Rainfall on Collection Area. This is the amount of rain that falls onto the collection area. Students calculate this by multiplying Columns A x B. Notice the units. ft</a:t>
            </a:r>
            <a:r>
              <a:rPr lang="en-US" sz="1200" baseline="30000">
                <a:solidFill>
                  <a:srgbClr val="000000"/>
                </a:solidFill>
                <a:latin typeface="Calibri"/>
                <a:ea typeface="Calibri"/>
                <a:cs typeface="Calibri"/>
                <a:sym typeface="Calibri"/>
              </a:rPr>
              <a:t>2</a:t>
            </a:r>
            <a:r>
              <a:rPr lang="en-US" sz="1200">
                <a:solidFill>
                  <a:srgbClr val="000000"/>
                </a:solidFill>
                <a:latin typeface="Calibri"/>
                <a:ea typeface="Calibri"/>
                <a:cs typeface="Calibri"/>
                <a:sym typeface="Calibri"/>
              </a:rPr>
              <a:t>•in. Is this a volume? Yes, but it is not a standard unit for measuring volume. What do units do we use to measure volume? (ft</a:t>
            </a:r>
            <a:r>
              <a:rPr lang="en-US" sz="1200" baseline="30000">
                <a:solidFill>
                  <a:srgbClr val="000000"/>
                </a:solidFill>
                <a:latin typeface="Calibri"/>
                <a:ea typeface="Calibri"/>
                <a:cs typeface="Calibri"/>
                <a:sym typeface="Calibri"/>
              </a:rPr>
              <a:t>3</a:t>
            </a:r>
            <a:r>
              <a:rPr lang="en-US" sz="1200">
                <a:solidFill>
                  <a:srgbClr val="000000"/>
                </a:solidFill>
                <a:latin typeface="Calibri"/>
                <a:ea typeface="Calibri"/>
                <a:cs typeface="Calibri"/>
                <a:sym typeface="Calibri"/>
              </a:rPr>
              <a:t>, gallons, liters…) How do we get there? (We need to convert our units).</a:t>
            </a:r>
            <a:endParaRPr/>
          </a:p>
          <a:p>
            <a:pPr marL="0" marR="445769" lvl="0" indent="0" algn="l" rtl="0">
              <a:spcBef>
                <a:spcPts val="600"/>
              </a:spcBef>
              <a:spcAft>
                <a:spcPts val="0"/>
              </a:spcAft>
              <a:buNone/>
            </a:pPr>
            <a:r>
              <a:rPr lang="en-US" sz="1200" b="1">
                <a:latin typeface="Calibri"/>
                <a:ea typeface="Calibri"/>
                <a:cs typeface="Calibri"/>
                <a:sym typeface="Calibri"/>
              </a:rPr>
              <a:t>Column D</a:t>
            </a:r>
            <a:r>
              <a:rPr lang="en-US" sz="1200">
                <a:latin typeface="Calibri"/>
                <a:ea typeface="Calibri"/>
                <a:cs typeface="Calibri"/>
                <a:sym typeface="Calibri"/>
              </a:rPr>
              <a:t> is a conversion factor to get us to ft</a:t>
            </a:r>
            <a:r>
              <a:rPr lang="en-US" sz="1200" baseline="30000">
                <a:latin typeface="Calibri"/>
                <a:ea typeface="Calibri"/>
                <a:cs typeface="Calibri"/>
                <a:sym typeface="Calibri"/>
              </a:rPr>
              <a:t>3</a:t>
            </a:r>
            <a:r>
              <a:rPr lang="en-US" sz="1200">
                <a:latin typeface="Calibri"/>
                <a:ea typeface="Calibri"/>
                <a:cs typeface="Calibri"/>
                <a:sym typeface="Calibri"/>
              </a:rPr>
              <a:t>. How many inches in a foot? (12 inches) </a:t>
            </a:r>
            <a:endParaRPr sz="1400">
              <a:latin typeface="Times New Roman"/>
              <a:ea typeface="Times New Roman"/>
              <a:cs typeface="Times New Roman"/>
              <a:sym typeface="Times New Roman"/>
            </a:endParaRPr>
          </a:p>
          <a:p>
            <a:pPr marL="0" marR="445769" lvl="0" indent="0" algn="l" rtl="0">
              <a:spcBef>
                <a:spcPts val="600"/>
              </a:spcBef>
              <a:spcAft>
                <a:spcPts val="0"/>
              </a:spcAft>
              <a:buNone/>
            </a:pPr>
            <a:r>
              <a:rPr lang="en-US" sz="1200">
                <a:latin typeface="Calibri"/>
                <a:ea typeface="Calibri"/>
                <a:cs typeface="Calibri"/>
                <a:sym typeface="Calibri"/>
              </a:rPr>
              <a:t>So if we multiply our value by </a:t>
            </a:r>
            <a:r>
              <a:rPr lang="en-US" sz="1400" i="0">
                <a:latin typeface="Cambria Math"/>
                <a:ea typeface="Cambria Math"/>
                <a:cs typeface="Cambria Math"/>
                <a:sym typeface="Cambria Math"/>
              </a:rPr>
              <a:t>((1 𝑓𝑡)/(12 𝑖𝑛))</a:t>
            </a:r>
            <a:r>
              <a:rPr lang="en-US" sz="1400">
                <a:latin typeface="Calibri"/>
                <a:ea typeface="Calibri"/>
                <a:cs typeface="Calibri"/>
                <a:sym typeface="Calibri"/>
              </a:rPr>
              <a:t> we can cancel out inches and </a:t>
            </a:r>
            <a:r>
              <a:rPr lang="en-US" sz="1200">
                <a:latin typeface="Calibri"/>
                <a:ea typeface="Calibri"/>
                <a:cs typeface="Calibri"/>
                <a:sym typeface="Calibri"/>
              </a:rPr>
              <a:t>Column D is the Rainfall on Collection Area in ft</a:t>
            </a:r>
            <a:r>
              <a:rPr lang="en-US" sz="1200" baseline="30000">
                <a:latin typeface="Calibri"/>
                <a:ea typeface="Calibri"/>
                <a:cs typeface="Calibri"/>
                <a:sym typeface="Calibri"/>
              </a:rPr>
              <a:t>3</a:t>
            </a:r>
            <a:r>
              <a:rPr lang="en-US" sz="1200">
                <a:latin typeface="Calibri"/>
                <a:ea typeface="Calibri"/>
                <a:cs typeface="Calibri"/>
                <a:sym typeface="Calibri"/>
              </a:rPr>
              <a:t>.</a:t>
            </a:r>
            <a:endParaRPr sz="1400">
              <a:latin typeface="Times New Roman"/>
              <a:ea typeface="Times New Roman"/>
              <a:cs typeface="Times New Roman"/>
              <a:sym typeface="Times New Roman"/>
            </a:endParaRPr>
          </a:p>
          <a:p>
            <a:pPr marL="0" marR="445769" lvl="0" indent="0" algn="l" rtl="0">
              <a:spcBef>
                <a:spcPts val="600"/>
              </a:spcBef>
              <a:spcAft>
                <a:spcPts val="0"/>
              </a:spcAft>
              <a:buNone/>
            </a:pPr>
            <a:r>
              <a:rPr lang="en-US" sz="1200" b="1">
                <a:latin typeface="Calibri"/>
                <a:ea typeface="Calibri"/>
                <a:cs typeface="Calibri"/>
                <a:sym typeface="Calibri"/>
              </a:rPr>
              <a:t>Column E</a:t>
            </a:r>
            <a:r>
              <a:rPr lang="en-US" sz="1200">
                <a:latin typeface="Calibri"/>
                <a:ea typeface="Calibri"/>
                <a:cs typeface="Calibri"/>
                <a:sym typeface="Calibri"/>
              </a:rPr>
              <a:t> is a conversion factor to get us to gal. How many gallons in a ft</a:t>
            </a:r>
            <a:r>
              <a:rPr lang="en-US" sz="1200" baseline="30000">
                <a:latin typeface="Calibri"/>
                <a:ea typeface="Calibri"/>
                <a:cs typeface="Calibri"/>
                <a:sym typeface="Calibri"/>
              </a:rPr>
              <a:t>3</a:t>
            </a:r>
            <a:r>
              <a:rPr lang="en-US" sz="1200">
                <a:latin typeface="Calibri"/>
                <a:ea typeface="Calibri"/>
                <a:cs typeface="Calibri"/>
                <a:sym typeface="Calibri"/>
              </a:rPr>
              <a:t>?  </a:t>
            </a:r>
            <a:r>
              <a:rPr lang="en-US" sz="1400">
                <a:latin typeface="Times New Roman"/>
                <a:ea typeface="Times New Roman"/>
                <a:cs typeface="Times New Roman"/>
                <a:sym typeface="Times New Roman"/>
              </a:rPr>
              <a:t>(</a:t>
            </a:r>
            <a:r>
              <a:rPr lang="en-US" sz="1400" i="0">
                <a:latin typeface="Cambria Math"/>
                <a:ea typeface="Cambria Math"/>
                <a:cs typeface="Cambria Math"/>
                <a:sym typeface="Cambria Math"/>
              </a:rPr>
              <a:t>(7.48 𝑔𝑎𝑙)/〖𝑓𝑡〗^3 )</a:t>
            </a:r>
            <a:r>
              <a:rPr lang="en-US" sz="1400">
                <a:latin typeface="Times New Roman"/>
                <a:ea typeface="Times New Roman"/>
                <a:cs typeface="Times New Roman"/>
                <a:sym typeface="Times New Roman"/>
              </a:rPr>
              <a:t> So if multiply by this conversion factor, it gives us </a:t>
            </a:r>
            <a:r>
              <a:rPr lang="en-US" sz="1200">
                <a:latin typeface="Calibri"/>
                <a:ea typeface="Calibri"/>
                <a:cs typeface="Calibri"/>
                <a:sym typeface="Calibri"/>
              </a:rPr>
              <a:t>Rainfall on Collection Area in gallons.</a:t>
            </a:r>
            <a:endParaRPr sz="1400">
              <a:latin typeface="Times New Roman"/>
              <a:ea typeface="Times New Roman"/>
              <a:cs typeface="Times New Roman"/>
              <a:sym typeface="Times New Roman"/>
            </a:endParaRPr>
          </a:p>
          <a:p>
            <a:pPr marL="0" marR="445769" lvl="0" indent="0" algn="l" rtl="0">
              <a:spcBef>
                <a:spcPts val="600"/>
              </a:spcBef>
              <a:spcAft>
                <a:spcPts val="0"/>
              </a:spcAft>
              <a:buNone/>
            </a:pPr>
            <a:r>
              <a:rPr lang="en-US" sz="1200" b="1">
                <a:latin typeface="Calibri"/>
                <a:ea typeface="Calibri"/>
                <a:cs typeface="Calibri"/>
                <a:sym typeface="Calibri"/>
              </a:rPr>
              <a:t>Column F </a:t>
            </a:r>
            <a:r>
              <a:rPr lang="en-US" sz="1200">
                <a:latin typeface="Calibri"/>
                <a:ea typeface="Calibri"/>
                <a:cs typeface="Calibri"/>
                <a:sym typeface="Calibri"/>
              </a:rPr>
              <a:t>of the Supply Worksheet is where students add the appropriate runoff coefficient for their collection surface.  The runoff coefficient will not change for one type of collection area, so the same value is entered into every row. These are listed on the Supply Worksheet.docx.</a:t>
            </a:r>
            <a:endParaRPr sz="1400">
              <a:latin typeface="Times New Roman"/>
              <a:ea typeface="Times New Roman"/>
              <a:cs typeface="Times New Roman"/>
              <a:sym typeface="Times New Roman"/>
            </a:endParaRPr>
          </a:p>
          <a:p>
            <a:pPr marL="0" marR="0" lvl="0" indent="0" algn="l" rtl="0">
              <a:lnSpc>
                <a:spcPct val="107000"/>
              </a:lnSpc>
              <a:spcBef>
                <a:spcPts val="600"/>
              </a:spcBef>
              <a:spcAft>
                <a:spcPts val="0"/>
              </a:spcAft>
              <a:buNone/>
            </a:pPr>
            <a:r>
              <a:rPr lang="en-US" sz="1200" b="1">
                <a:solidFill>
                  <a:srgbClr val="000000"/>
                </a:solidFill>
                <a:latin typeface="Calibri"/>
                <a:ea typeface="Calibri"/>
                <a:cs typeface="Calibri"/>
                <a:sym typeface="Calibri"/>
              </a:rPr>
              <a:t>Column G</a:t>
            </a:r>
            <a:r>
              <a:rPr lang="en-US" sz="1200">
                <a:solidFill>
                  <a:srgbClr val="000000"/>
                </a:solidFill>
                <a:latin typeface="Calibri"/>
                <a:ea typeface="Calibri"/>
                <a:cs typeface="Calibri"/>
                <a:sym typeface="Calibri"/>
              </a:rPr>
              <a:t> is how much water can be harvested from the collection area in gallons.  In other words, it’s the amount of water they can collect by month and over the course of the year. </a:t>
            </a:r>
            <a:endParaRPr sz="1200">
              <a:latin typeface="Calibri"/>
              <a:ea typeface="Calibri"/>
              <a:cs typeface="Calibri"/>
              <a:sym typeface="Calibri"/>
            </a:endParaRPr>
          </a:p>
          <a:p>
            <a:pPr marL="0" marR="0" lvl="0" indent="0" algn="l" rtl="0">
              <a:lnSpc>
                <a:spcPct val="107000"/>
              </a:lnSpc>
              <a:spcBef>
                <a:spcPts val="600"/>
              </a:spcBef>
              <a:spcAft>
                <a:spcPts val="0"/>
              </a:spcAft>
              <a:buNone/>
            </a:pPr>
            <a:r>
              <a:rPr lang="en-US" sz="1200">
                <a:solidFill>
                  <a:srgbClr val="000000"/>
                </a:solidFill>
                <a:latin typeface="Calibri"/>
                <a:ea typeface="Calibri"/>
                <a:cs typeface="Calibri"/>
                <a:sym typeface="Calibri"/>
              </a:rPr>
              <a:t>Give them time to fill in the spreadsheet with the information they have. Circulate the room to make sure they are on task. </a:t>
            </a:r>
            <a:endParaRPr sz="1200">
              <a:latin typeface="Calibri"/>
              <a:ea typeface="Calibri"/>
              <a:cs typeface="Calibri"/>
              <a:sym typeface="Calibri"/>
            </a:endParaRPr>
          </a:p>
          <a:p>
            <a:pPr marL="0" marR="0" lvl="0" indent="0" algn="l" rtl="0">
              <a:spcBef>
                <a:spcPts val="600"/>
              </a:spcBef>
              <a:spcAft>
                <a:spcPts val="0"/>
              </a:spcAft>
              <a:buNone/>
            </a:pPr>
            <a:r>
              <a:rPr lang="en-US" sz="1200">
                <a:solidFill>
                  <a:srgbClr val="000000"/>
                </a:solidFill>
                <a:latin typeface="Calibri"/>
                <a:ea typeface="Calibri"/>
                <a:cs typeface="Calibri"/>
                <a:sym typeface="Calibri"/>
              </a:rPr>
              <a:t> </a:t>
            </a:r>
            <a:endParaRPr/>
          </a:p>
          <a:p>
            <a:pPr marL="0" lvl="0" indent="0" algn="l" rtl="0">
              <a:spcBef>
                <a:spcPts val="60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02" name="Google Shape;20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 </a:t>
            </a:r>
            <a:r>
              <a:rPr lang="en-US" sz="1200" b="1">
                <a:solidFill>
                  <a:srgbClr val="96C93D"/>
                </a:solidFill>
                <a:latin typeface="Calibri"/>
                <a:ea typeface="Calibri"/>
                <a:cs typeface="Calibri"/>
                <a:sym typeface="Calibri"/>
              </a:rPr>
              <a:t>BUILD THE SYSTEM: </a:t>
            </a:r>
            <a:endParaRPr sz="1200">
              <a:solidFill>
                <a:srgbClr val="000000"/>
              </a:solidFill>
              <a:latin typeface="Calibri"/>
              <a:ea typeface="Calibri"/>
              <a:cs typeface="Calibri"/>
              <a:sym typeface="Calibri"/>
            </a:endParaRPr>
          </a:p>
          <a:p>
            <a:pPr marL="342900" marR="0" lvl="0" indent="-342900" algn="l" rtl="0">
              <a:spcBef>
                <a:spcPts val="600"/>
              </a:spcBef>
              <a:spcAft>
                <a:spcPts val="0"/>
              </a:spcAft>
              <a:buClr>
                <a:srgbClr val="96C93D"/>
              </a:buClr>
              <a:buSzPts val="1200"/>
              <a:buFont typeface="Noto Sans Symbols"/>
              <a:buChar char="∙"/>
            </a:pPr>
            <a:r>
              <a:rPr lang="en-US" sz="1200" b="1">
                <a:solidFill>
                  <a:srgbClr val="96C93D"/>
                </a:solidFill>
                <a:latin typeface="Calibri"/>
                <a:ea typeface="Calibri"/>
                <a:cs typeface="Calibri"/>
                <a:sym typeface="Calibri"/>
              </a:rPr>
              <a:t>Identify the types of data needed to mathematically determine how much water can be collected in a year.</a:t>
            </a:r>
            <a:endParaRPr sz="1200">
              <a:solidFill>
                <a:srgbClr val="000000"/>
              </a:solidFill>
              <a:latin typeface="Calibri"/>
              <a:ea typeface="Calibri"/>
              <a:cs typeface="Calibri"/>
              <a:sym typeface="Calibri"/>
            </a:endParaRPr>
          </a:p>
          <a:p>
            <a:pPr marL="0" marR="0" lvl="0" indent="0" algn="just" rtl="0">
              <a:spcBef>
                <a:spcPts val="600"/>
              </a:spcBef>
              <a:spcAft>
                <a:spcPts val="0"/>
              </a:spcAft>
              <a:buNone/>
            </a:pPr>
            <a:endParaRPr sz="1200" b="1">
              <a:solidFill>
                <a:srgbClr val="96C93D"/>
              </a:solidFill>
              <a:latin typeface="Calibri"/>
              <a:ea typeface="Calibri"/>
              <a:cs typeface="Calibri"/>
              <a:sym typeface="Calibri"/>
            </a:endParaRPr>
          </a:p>
          <a:p>
            <a:pPr marL="0" marR="0" lvl="0" indent="0" algn="just" rtl="0">
              <a:spcBef>
                <a:spcPts val="600"/>
              </a:spcBef>
              <a:spcAft>
                <a:spcPts val="0"/>
              </a:spcAft>
              <a:buNone/>
            </a:pPr>
            <a:r>
              <a:rPr lang="en-US" sz="1200" b="0">
                <a:solidFill>
                  <a:srgbClr val="96C93D"/>
                </a:solidFill>
                <a:latin typeface="Calibri"/>
                <a:ea typeface="Calibri"/>
                <a:cs typeface="Calibri"/>
                <a:sym typeface="Calibri"/>
              </a:rPr>
              <a:t>Introduce the </a:t>
            </a:r>
            <a:r>
              <a:rPr lang="en-US" sz="1200" b="0" i="1">
                <a:solidFill>
                  <a:srgbClr val="96C93D"/>
                </a:solidFill>
                <a:latin typeface="Calibri"/>
                <a:ea typeface="Calibri"/>
                <a:cs typeface="Calibri"/>
                <a:sym typeface="Calibri"/>
              </a:rPr>
              <a:t>Supply Worksheet </a:t>
            </a:r>
            <a:r>
              <a:rPr lang="en-US" sz="1200" b="0">
                <a:solidFill>
                  <a:srgbClr val="96C93D"/>
                </a:solidFill>
                <a:latin typeface="Calibri"/>
                <a:ea typeface="Calibri"/>
                <a:cs typeface="Calibri"/>
                <a:sym typeface="Calibri"/>
              </a:rPr>
              <a:t>to the students. Tell them the </a:t>
            </a:r>
            <a:r>
              <a:rPr lang="en-US" sz="1200" b="0" i="1">
                <a:solidFill>
                  <a:srgbClr val="96C93D"/>
                </a:solidFill>
                <a:latin typeface="Calibri"/>
                <a:ea typeface="Calibri"/>
                <a:cs typeface="Calibri"/>
                <a:sym typeface="Calibri"/>
              </a:rPr>
              <a:t>Supply Worksheet</a:t>
            </a:r>
            <a:r>
              <a:rPr lang="en-US" sz="1200" b="0">
                <a:solidFill>
                  <a:srgbClr val="96C93D"/>
                </a:solidFill>
                <a:latin typeface="Calibri"/>
                <a:ea typeface="Calibri"/>
                <a:cs typeface="Calibri"/>
                <a:sym typeface="Calibri"/>
              </a:rPr>
              <a:t> will help them think through all the factors that go into figuring out how much rain can be collected at their chosen location.</a:t>
            </a:r>
            <a:endParaRPr sz="1200" b="0">
              <a:solidFill>
                <a:srgbClr val="000000"/>
              </a:solidFill>
              <a:latin typeface="Calibri"/>
              <a:ea typeface="Calibri"/>
              <a:cs typeface="Calibri"/>
              <a:sym typeface="Calibri"/>
            </a:endParaRPr>
          </a:p>
          <a:p>
            <a:pPr marL="0" marR="0" lvl="0" indent="0" algn="just" rtl="0">
              <a:spcBef>
                <a:spcPts val="600"/>
              </a:spcBef>
              <a:spcAft>
                <a:spcPts val="0"/>
              </a:spcAft>
              <a:buNone/>
            </a:pPr>
            <a:endParaRPr sz="1200">
              <a:solidFill>
                <a:srgbClr val="000000"/>
              </a:solidFill>
              <a:latin typeface="Calibri"/>
              <a:ea typeface="Calibri"/>
              <a:cs typeface="Calibri"/>
              <a:sym typeface="Calibri"/>
            </a:endParaRPr>
          </a:p>
          <a:p>
            <a:pPr marL="0" marR="0" lvl="0" indent="0" algn="just" rtl="0">
              <a:spcBef>
                <a:spcPts val="600"/>
              </a:spcBef>
              <a:spcAft>
                <a:spcPts val="0"/>
              </a:spcAft>
              <a:buNone/>
            </a:pPr>
            <a:r>
              <a:rPr lang="en-US" sz="1200">
                <a:solidFill>
                  <a:srgbClr val="000000"/>
                </a:solidFill>
                <a:latin typeface="Calibri"/>
                <a:ea typeface="Calibri"/>
                <a:cs typeface="Calibri"/>
                <a:sym typeface="Calibri"/>
              </a:rPr>
              <a:t>Some teachers prefer to pre-fill the worksheet with the appropriate rainfall data (see links to rainfall data below) rather than have students access and copy the data themselves.</a:t>
            </a:r>
            <a:endParaRPr/>
          </a:p>
          <a:p>
            <a:pPr marL="0" marR="0" lvl="0" indent="0" algn="just" rtl="0">
              <a:spcBef>
                <a:spcPts val="600"/>
              </a:spcBef>
              <a:spcAft>
                <a:spcPts val="0"/>
              </a:spcAft>
              <a:buNone/>
            </a:pPr>
            <a:endParaRPr sz="1200">
              <a:solidFill>
                <a:srgbClr val="000000"/>
              </a:solidFill>
              <a:latin typeface="Calibri"/>
              <a:ea typeface="Calibri"/>
              <a:cs typeface="Calibri"/>
              <a:sym typeface="Calibri"/>
            </a:endParaRPr>
          </a:p>
          <a:p>
            <a:pPr marL="0" marR="0" lvl="0" indent="0" algn="just" rtl="0">
              <a:spcBef>
                <a:spcPts val="600"/>
              </a:spcBef>
              <a:spcAft>
                <a:spcPts val="0"/>
              </a:spcAft>
              <a:buNone/>
            </a:pPr>
            <a:r>
              <a:rPr lang="en-US" sz="1200">
                <a:solidFill>
                  <a:srgbClr val="000000"/>
                </a:solidFill>
                <a:latin typeface="Calibri"/>
                <a:ea typeface="Calibri"/>
                <a:cs typeface="Calibri"/>
                <a:sym typeface="Calibri"/>
              </a:rPr>
              <a:t>The SUPPLY Worksheet is also available as an Excel spreadsheet with formulas already inserted if you prefer to have students do this work on computers.</a:t>
            </a:r>
            <a:endParaRPr/>
          </a:p>
          <a:p>
            <a:pPr marL="0" marR="0" lvl="0" indent="0" algn="just" rtl="0">
              <a:spcBef>
                <a:spcPts val="600"/>
              </a:spcBef>
              <a:spcAft>
                <a:spcPts val="0"/>
              </a:spcAft>
              <a:buNone/>
            </a:pP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b="1">
                <a:solidFill>
                  <a:srgbClr val="96C93D"/>
                </a:solidFill>
                <a:latin typeface="Calibri"/>
                <a:ea typeface="Calibri"/>
                <a:cs typeface="Calibri"/>
                <a:sym typeface="Calibri"/>
              </a:rPr>
              <a:t>Supply Spreadsheet</a:t>
            </a:r>
            <a:endParaRPr/>
          </a:p>
          <a:p>
            <a:pPr marL="0" marR="0" lvl="0" indent="0" algn="l" rtl="0">
              <a:spcBef>
                <a:spcPts val="600"/>
              </a:spcBef>
              <a:spcAft>
                <a:spcPts val="0"/>
              </a:spcAft>
              <a:buNone/>
            </a:pP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b="1">
                <a:solidFill>
                  <a:srgbClr val="96C93D"/>
                </a:solidFill>
                <a:latin typeface="Calibri"/>
                <a:ea typeface="Calibri"/>
                <a:cs typeface="Calibri"/>
                <a:sym typeface="Calibri"/>
              </a:rPr>
              <a:t>To facilitate understanding, walk students through an explanation of each column on the spreadsheet. It may be helpful to use a document viewer to review the worksheet</a:t>
            </a:r>
            <a:endParaRPr/>
          </a:p>
          <a:p>
            <a:pPr marL="0" marR="0" lvl="0" indent="0" algn="l" rtl="0">
              <a:spcBef>
                <a:spcPts val="600"/>
              </a:spcBef>
              <a:spcAft>
                <a:spcPts val="0"/>
              </a:spcAft>
              <a:buNone/>
            </a:pPr>
            <a:r>
              <a:rPr lang="en-US" sz="1200" b="1">
                <a:solidFill>
                  <a:srgbClr val="96C93D"/>
                </a:solidFill>
                <a:latin typeface="Calibri"/>
                <a:ea typeface="Calibri"/>
                <a:cs typeface="Calibri"/>
                <a:sym typeface="Calibri"/>
              </a:rPr>
              <a:t>. </a:t>
            </a: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b="0">
                <a:solidFill>
                  <a:srgbClr val="96C93D"/>
                </a:solidFill>
                <a:latin typeface="Calibri"/>
                <a:ea typeface="Calibri"/>
                <a:cs typeface="Calibri"/>
                <a:sym typeface="Calibri"/>
              </a:rPr>
              <a:t>Column A</a:t>
            </a:r>
            <a:r>
              <a:rPr lang="en-US" sz="1200" b="1">
                <a:solidFill>
                  <a:srgbClr val="96C93D"/>
                </a:solidFill>
                <a:latin typeface="Calibri"/>
                <a:ea typeface="Calibri"/>
                <a:cs typeface="Calibri"/>
                <a:sym typeface="Calibri"/>
              </a:rPr>
              <a:t> – Collection Area in ft</a:t>
            </a:r>
            <a:r>
              <a:rPr lang="en-US" sz="1200" b="1" baseline="30000">
                <a:solidFill>
                  <a:srgbClr val="96C93D"/>
                </a:solidFill>
                <a:latin typeface="Calibri"/>
                <a:ea typeface="Calibri"/>
                <a:cs typeface="Calibri"/>
                <a:sym typeface="Calibri"/>
              </a:rPr>
              <a:t>2</a:t>
            </a:r>
            <a:r>
              <a:rPr lang="en-US" sz="1200" b="1">
                <a:solidFill>
                  <a:srgbClr val="96C93D"/>
                </a:solidFill>
                <a:latin typeface="Calibri"/>
                <a:ea typeface="Calibri"/>
                <a:cs typeface="Calibri"/>
                <a:sym typeface="Calibri"/>
              </a:rPr>
              <a:t>. This is calculated as below:</a:t>
            </a: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b="1">
                <a:solidFill>
                  <a:srgbClr val="96C93D"/>
                </a:solidFill>
                <a:latin typeface="Calibri"/>
                <a:ea typeface="Calibri"/>
                <a:cs typeface="Calibri"/>
                <a:sym typeface="Calibri"/>
              </a:rPr>
              <a:t>Collection Surface: Length (ft) x Width (ft) = Area (ft2)</a:t>
            </a: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b="0">
                <a:solidFill>
                  <a:srgbClr val="96C93D"/>
                </a:solidFill>
                <a:latin typeface="Calibri"/>
                <a:ea typeface="Calibri"/>
                <a:cs typeface="Calibri"/>
                <a:sym typeface="Calibri"/>
              </a:rPr>
              <a:t>Column B</a:t>
            </a:r>
            <a:r>
              <a:rPr lang="en-US" sz="1200" b="1">
                <a:solidFill>
                  <a:srgbClr val="96C93D"/>
                </a:solidFill>
                <a:latin typeface="Calibri"/>
                <a:ea typeface="Calibri"/>
                <a:cs typeface="Calibri"/>
                <a:sym typeface="Calibri"/>
              </a:rPr>
              <a:t> – Average Monthly Rainfall– you may opt to have them find the information themselves using the website links provided above or prefill the data on the worksheet before handing it out. </a:t>
            </a: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b="1">
                <a:solidFill>
                  <a:srgbClr val="000000"/>
                </a:solidFill>
                <a:latin typeface="Calibri"/>
                <a:ea typeface="Calibri"/>
                <a:cs typeface="Calibri"/>
                <a:sym typeface="Calibri"/>
              </a:rPr>
              <a:t>Column C</a:t>
            </a:r>
            <a:r>
              <a:rPr lang="en-US" sz="1200">
                <a:solidFill>
                  <a:srgbClr val="000000"/>
                </a:solidFill>
                <a:latin typeface="Calibri"/>
                <a:ea typeface="Calibri"/>
                <a:cs typeface="Calibri"/>
                <a:sym typeface="Calibri"/>
              </a:rPr>
              <a:t> – Rainfall on Collection Area. This is the amount of rain that falls onto the collection area. Students calculate this by multiplying Columns A x B. Notice the units. ft</a:t>
            </a:r>
            <a:r>
              <a:rPr lang="en-US" sz="1200" baseline="30000">
                <a:solidFill>
                  <a:srgbClr val="000000"/>
                </a:solidFill>
                <a:latin typeface="Calibri"/>
                <a:ea typeface="Calibri"/>
                <a:cs typeface="Calibri"/>
                <a:sym typeface="Calibri"/>
              </a:rPr>
              <a:t>2</a:t>
            </a:r>
            <a:r>
              <a:rPr lang="en-US" sz="1200">
                <a:solidFill>
                  <a:srgbClr val="000000"/>
                </a:solidFill>
                <a:latin typeface="Calibri"/>
                <a:ea typeface="Calibri"/>
                <a:cs typeface="Calibri"/>
                <a:sym typeface="Calibri"/>
              </a:rPr>
              <a:t>•in. Is this a volume? Yes, but it is not a standard unit for measuring volume. What do units do we use to measure volume? (ft</a:t>
            </a:r>
            <a:r>
              <a:rPr lang="en-US" sz="1200" baseline="30000">
                <a:solidFill>
                  <a:srgbClr val="000000"/>
                </a:solidFill>
                <a:latin typeface="Calibri"/>
                <a:ea typeface="Calibri"/>
                <a:cs typeface="Calibri"/>
                <a:sym typeface="Calibri"/>
              </a:rPr>
              <a:t>3</a:t>
            </a:r>
            <a:r>
              <a:rPr lang="en-US" sz="1200">
                <a:solidFill>
                  <a:srgbClr val="000000"/>
                </a:solidFill>
                <a:latin typeface="Calibri"/>
                <a:ea typeface="Calibri"/>
                <a:cs typeface="Calibri"/>
                <a:sym typeface="Calibri"/>
              </a:rPr>
              <a:t>, gallons, liters…) How do we get there? (We need to convert our units).</a:t>
            </a:r>
            <a:endParaRPr/>
          </a:p>
          <a:p>
            <a:pPr marL="0" marR="445769" lvl="0" indent="0" algn="l" rtl="0">
              <a:spcBef>
                <a:spcPts val="600"/>
              </a:spcBef>
              <a:spcAft>
                <a:spcPts val="0"/>
              </a:spcAft>
              <a:buNone/>
            </a:pPr>
            <a:r>
              <a:rPr lang="en-US" sz="1200" b="1">
                <a:latin typeface="Calibri"/>
                <a:ea typeface="Calibri"/>
                <a:cs typeface="Calibri"/>
                <a:sym typeface="Calibri"/>
              </a:rPr>
              <a:t>Column D</a:t>
            </a:r>
            <a:r>
              <a:rPr lang="en-US" sz="1200">
                <a:latin typeface="Calibri"/>
                <a:ea typeface="Calibri"/>
                <a:cs typeface="Calibri"/>
                <a:sym typeface="Calibri"/>
              </a:rPr>
              <a:t> is a conversion factor to get us to ft</a:t>
            </a:r>
            <a:r>
              <a:rPr lang="en-US" sz="1200" baseline="30000">
                <a:latin typeface="Calibri"/>
                <a:ea typeface="Calibri"/>
                <a:cs typeface="Calibri"/>
                <a:sym typeface="Calibri"/>
              </a:rPr>
              <a:t>3</a:t>
            </a:r>
            <a:r>
              <a:rPr lang="en-US" sz="1200">
                <a:latin typeface="Calibri"/>
                <a:ea typeface="Calibri"/>
                <a:cs typeface="Calibri"/>
                <a:sym typeface="Calibri"/>
              </a:rPr>
              <a:t>. How many inches in a foot? (12 inches) </a:t>
            </a:r>
            <a:endParaRPr sz="1400">
              <a:latin typeface="Times New Roman"/>
              <a:ea typeface="Times New Roman"/>
              <a:cs typeface="Times New Roman"/>
              <a:sym typeface="Times New Roman"/>
            </a:endParaRPr>
          </a:p>
          <a:p>
            <a:pPr marL="0" marR="445769" lvl="0" indent="0" algn="l" rtl="0">
              <a:spcBef>
                <a:spcPts val="600"/>
              </a:spcBef>
              <a:spcAft>
                <a:spcPts val="0"/>
              </a:spcAft>
              <a:buNone/>
            </a:pPr>
            <a:r>
              <a:rPr lang="en-US" sz="1200">
                <a:latin typeface="Calibri"/>
                <a:ea typeface="Calibri"/>
                <a:cs typeface="Calibri"/>
                <a:sym typeface="Calibri"/>
              </a:rPr>
              <a:t>So if we multiply our value by </a:t>
            </a:r>
            <a:r>
              <a:rPr lang="en-US" sz="1400" i="0">
                <a:latin typeface="Cambria Math"/>
                <a:ea typeface="Cambria Math"/>
                <a:cs typeface="Cambria Math"/>
                <a:sym typeface="Cambria Math"/>
              </a:rPr>
              <a:t>((1 𝑓𝑡)/(12 𝑖𝑛))</a:t>
            </a:r>
            <a:r>
              <a:rPr lang="en-US" sz="1400">
                <a:latin typeface="Calibri"/>
                <a:ea typeface="Calibri"/>
                <a:cs typeface="Calibri"/>
                <a:sym typeface="Calibri"/>
              </a:rPr>
              <a:t> we can cancel out inches and </a:t>
            </a:r>
            <a:r>
              <a:rPr lang="en-US" sz="1200">
                <a:latin typeface="Calibri"/>
                <a:ea typeface="Calibri"/>
                <a:cs typeface="Calibri"/>
                <a:sym typeface="Calibri"/>
              </a:rPr>
              <a:t>Column D is the Rainfall on Collection Area in ft</a:t>
            </a:r>
            <a:r>
              <a:rPr lang="en-US" sz="1200" baseline="30000">
                <a:latin typeface="Calibri"/>
                <a:ea typeface="Calibri"/>
                <a:cs typeface="Calibri"/>
                <a:sym typeface="Calibri"/>
              </a:rPr>
              <a:t>3</a:t>
            </a:r>
            <a:r>
              <a:rPr lang="en-US" sz="1200">
                <a:latin typeface="Calibri"/>
                <a:ea typeface="Calibri"/>
                <a:cs typeface="Calibri"/>
                <a:sym typeface="Calibri"/>
              </a:rPr>
              <a:t>.</a:t>
            </a:r>
            <a:endParaRPr sz="1400">
              <a:latin typeface="Times New Roman"/>
              <a:ea typeface="Times New Roman"/>
              <a:cs typeface="Times New Roman"/>
              <a:sym typeface="Times New Roman"/>
            </a:endParaRPr>
          </a:p>
          <a:p>
            <a:pPr marL="0" marR="445769" lvl="0" indent="0" algn="l" rtl="0">
              <a:spcBef>
                <a:spcPts val="600"/>
              </a:spcBef>
              <a:spcAft>
                <a:spcPts val="0"/>
              </a:spcAft>
              <a:buNone/>
            </a:pPr>
            <a:r>
              <a:rPr lang="en-US" sz="1200" b="1">
                <a:latin typeface="Calibri"/>
                <a:ea typeface="Calibri"/>
                <a:cs typeface="Calibri"/>
                <a:sym typeface="Calibri"/>
              </a:rPr>
              <a:t>Column E</a:t>
            </a:r>
            <a:r>
              <a:rPr lang="en-US" sz="1200">
                <a:latin typeface="Calibri"/>
                <a:ea typeface="Calibri"/>
                <a:cs typeface="Calibri"/>
                <a:sym typeface="Calibri"/>
              </a:rPr>
              <a:t> is a conversion factor to get us to gal. How many gallons in a ft</a:t>
            </a:r>
            <a:r>
              <a:rPr lang="en-US" sz="1200" baseline="30000">
                <a:latin typeface="Calibri"/>
                <a:ea typeface="Calibri"/>
                <a:cs typeface="Calibri"/>
                <a:sym typeface="Calibri"/>
              </a:rPr>
              <a:t>3</a:t>
            </a:r>
            <a:r>
              <a:rPr lang="en-US" sz="1200">
                <a:latin typeface="Calibri"/>
                <a:ea typeface="Calibri"/>
                <a:cs typeface="Calibri"/>
                <a:sym typeface="Calibri"/>
              </a:rPr>
              <a:t>?  </a:t>
            </a:r>
            <a:r>
              <a:rPr lang="en-US" sz="1400">
                <a:latin typeface="Times New Roman"/>
                <a:ea typeface="Times New Roman"/>
                <a:cs typeface="Times New Roman"/>
                <a:sym typeface="Times New Roman"/>
              </a:rPr>
              <a:t>(</a:t>
            </a:r>
            <a:r>
              <a:rPr lang="en-US" sz="1400" i="0">
                <a:latin typeface="Cambria Math"/>
                <a:ea typeface="Cambria Math"/>
                <a:cs typeface="Cambria Math"/>
                <a:sym typeface="Cambria Math"/>
              </a:rPr>
              <a:t>(7.48 𝑔𝑎𝑙)/〖𝑓𝑡〗^3 )</a:t>
            </a:r>
            <a:r>
              <a:rPr lang="en-US" sz="1400">
                <a:latin typeface="Times New Roman"/>
                <a:ea typeface="Times New Roman"/>
                <a:cs typeface="Times New Roman"/>
                <a:sym typeface="Times New Roman"/>
              </a:rPr>
              <a:t> So if multiply by this conversion factor, it gives us </a:t>
            </a:r>
            <a:r>
              <a:rPr lang="en-US" sz="1200">
                <a:latin typeface="Calibri"/>
                <a:ea typeface="Calibri"/>
                <a:cs typeface="Calibri"/>
                <a:sym typeface="Calibri"/>
              </a:rPr>
              <a:t>Rainfall on Collection Area in gallons.</a:t>
            </a:r>
            <a:endParaRPr sz="1400">
              <a:latin typeface="Times New Roman"/>
              <a:ea typeface="Times New Roman"/>
              <a:cs typeface="Times New Roman"/>
              <a:sym typeface="Times New Roman"/>
            </a:endParaRPr>
          </a:p>
          <a:p>
            <a:pPr marL="0" marR="445769" lvl="0" indent="0" algn="l" rtl="0">
              <a:spcBef>
                <a:spcPts val="600"/>
              </a:spcBef>
              <a:spcAft>
                <a:spcPts val="0"/>
              </a:spcAft>
              <a:buNone/>
            </a:pPr>
            <a:r>
              <a:rPr lang="en-US" sz="1200" b="1">
                <a:latin typeface="Calibri"/>
                <a:ea typeface="Calibri"/>
                <a:cs typeface="Calibri"/>
                <a:sym typeface="Calibri"/>
              </a:rPr>
              <a:t>Column F </a:t>
            </a:r>
            <a:r>
              <a:rPr lang="en-US" sz="1200">
                <a:latin typeface="Calibri"/>
                <a:ea typeface="Calibri"/>
                <a:cs typeface="Calibri"/>
                <a:sym typeface="Calibri"/>
              </a:rPr>
              <a:t>of the Supply Worksheet is where students add the appropriate runoff coefficient for their collection surface.  The runoff coefficient will not change for one type of collection area, so the same value is entered into every row. These are listed on the Supply Worksheet.docx.</a:t>
            </a:r>
            <a:endParaRPr sz="1400">
              <a:latin typeface="Times New Roman"/>
              <a:ea typeface="Times New Roman"/>
              <a:cs typeface="Times New Roman"/>
              <a:sym typeface="Times New Roman"/>
            </a:endParaRPr>
          </a:p>
          <a:p>
            <a:pPr marL="0" marR="0" lvl="0" indent="0" algn="l" rtl="0">
              <a:lnSpc>
                <a:spcPct val="107000"/>
              </a:lnSpc>
              <a:spcBef>
                <a:spcPts val="600"/>
              </a:spcBef>
              <a:spcAft>
                <a:spcPts val="0"/>
              </a:spcAft>
              <a:buNone/>
            </a:pPr>
            <a:r>
              <a:rPr lang="en-US" sz="1200" b="1">
                <a:solidFill>
                  <a:srgbClr val="000000"/>
                </a:solidFill>
                <a:latin typeface="Calibri"/>
                <a:ea typeface="Calibri"/>
                <a:cs typeface="Calibri"/>
                <a:sym typeface="Calibri"/>
              </a:rPr>
              <a:t>Column G</a:t>
            </a:r>
            <a:r>
              <a:rPr lang="en-US" sz="1200">
                <a:solidFill>
                  <a:srgbClr val="000000"/>
                </a:solidFill>
                <a:latin typeface="Calibri"/>
                <a:ea typeface="Calibri"/>
                <a:cs typeface="Calibri"/>
                <a:sym typeface="Calibri"/>
              </a:rPr>
              <a:t> is how much water can be harvested from the collection area in gallons.  In other words, it’s the amount of water they can collect by month and over the course of the year. </a:t>
            </a:r>
            <a:endParaRPr sz="1200">
              <a:latin typeface="Calibri"/>
              <a:ea typeface="Calibri"/>
              <a:cs typeface="Calibri"/>
              <a:sym typeface="Calibri"/>
            </a:endParaRPr>
          </a:p>
          <a:p>
            <a:pPr marL="0" marR="0" lvl="0" indent="0" algn="l" rtl="0">
              <a:lnSpc>
                <a:spcPct val="107000"/>
              </a:lnSpc>
              <a:spcBef>
                <a:spcPts val="600"/>
              </a:spcBef>
              <a:spcAft>
                <a:spcPts val="0"/>
              </a:spcAft>
              <a:buNone/>
            </a:pPr>
            <a:r>
              <a:rPr lang="en-US" sz="1200">
                <a:solidFill>
                  <a:srgbClr val="000000"/>
                </a:solidFill>
                <a:latin typeface="Calibri"/>
                <a:ea typeface="Calibri"/>
                <a:cs typeface="Calibri"/>
                <a:sym typeface="Calibri"/>
              </a:rPr>
              <a:t>Give them time to fill in the spreadsheet with the information they have. Circulate the room to make sure they are on task. </a:t>
            </a:r>
            <a:endParaRPr sz="1200">
              <a:latin typeface="Calibri"/>
              <a:ea typeface="Calibri"/>
              <a:cs typeface="Calibri"/>
              <a:sym typeface="Calibri"/>
            </a:endParaRPr>
          </a:p>
          <a:p>
            <a:pPr marL="0" marR="0" lvl="0" indent="0" algn="l" rtl="0">
              <a:spcBef>
                <a:spcPts val="600"/>
              </a:spcBef>
              <a:spcAft>
                <a:spcPts val="0"/>
              </a:spcAft>
              <a:buNone/>
            </a:pPr>
            <a:r>
              <a:rPr lang="en-US" sz="1200">
                <a:solidFill>
                  <a:srgbClr val="000000"/>
                </a:solidFill>
                <a:latin typeface="Calibri"/>
                <a:ea typeface="Calibri"/>
                <a:cs typeface="Calibri"/>
                <a:sym typeface="Calibri"/>
              </a:rPr>
              <a:t> </a:t>
            </a:r>
            <a:endParaRPr/>
          </a:p>
          <a:p>
            <a:pPr marL="0" lvl="0" indent="0" algn="l" rtl="0">
              <a:spcBef>
                <a:spcPts val="60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02" name="Google Shape;20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650699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445769" lvl="0" indent="0" algn="l" rtl="0">
              <a:lnSpc>
                <a:spcPct val="107000"/>
              </a:lnSpc>
              <a:spcBef>
                <a:spcPts val="0"/>
              </a:spcBef>
              <a:spcAft>
                <a:spcPts val="0"/>
              </a:spcAft>
              <a:buNone/>
            </a:pPr>
            <a:r>
              <a:rPr lang="en-US" sz="1200" b="1">
                <a:solidFill>
                  <a:schemeClr val="dk1"/>
                </a:solidFill>
                <a:latin typeface="Calibri"/>
                <a:ea typeface="Calibri"/>
                <a:cs typeface="Calibri"/>
                <a:sym typeface="Calibri"/>
              </a:rPr>
              <a:t> </a:t>
            </a:r>
            <a:r>
              <a:rPr lang="en-US" sz="1200" b="1">
                <a:solidFill>
                  <a:srgbClr val="F2624C"/>
                </a:solidFill>
                <a:latin typeface="Calibri"/>
                <a:ea typeface="Calibri"/>
                <a:cs typeface="Calibri"/>
                <a:sym typeface="Calibri"/>
              </a:rPr>
              <a:t>DISTINGUISH</a:t>
            </a:r>
            <a:endParaRPr sz="1200">
              <a:latin typeface="Calibri"/>
              <a:ea typeface="Calibri"/>
              <a:cs typeface="Calibri"/>
              <a:sym typeface="Calibri"/>
            </a:endParaRPr>
          </a:p>
          <a:p>
            <a:pPr marL="342900" marR="445769" lvl="0" indent="-342900" algn="l" rtl="0">
              <a:lnSpc>
                <a:spcPct val="107000"/>
              </a:lnSpc>
              <a:spcBef>
                <a:spcPts val="600"/>
              </a:spcBef>
              <a:spcAft>
                <a:spcPts val="0"/>
              </a:spcAft>
              <a:buClr>
                <a:srgbClr val="F2624C"/>
              </a:buClr>
              <a:buSzPts val="1200"/>
              <a:buFont typeface="Arial"/>
              <a:buChar char="•"/>
            </a:pPr>
            <a:r>
              <a:rPr lang="en-US" sz="1200" b="1">
                <a:solidFill>
                  <a:srgbClr val="F2624C"/>
                </a:solidFill>
                <a:latin typeface="Calibri"/>
                <a:ea typeface="Calibri"/>
                <a:cs typeface="Calibri"/>
                <a:sym typeface="Calibri"/>
              </a:rPr>
              <a:t>What does this data tell us?</a:t>
            </a:r>
            <a:endParaRPr sz="1200">
              <a:latin typeface="Calibri"/>
              <a:ea typeface="Calibri"/>
              <a:cs typeface="Calibri"/>
              <a:sym typeface="Calibri"/>
            </a:endParaRPr>
          </a:p>
          <a:p>
            <a:pPr marL="0" marR="0" lvl="0" indent="0" algn="just" rtl="0">
              <a:lnSpc>
                <a:spcPct val="107000"/>
              </a:lnSpc>
              <a:spcBef>
                <a:spcPts val="600"/>
              </a:spcBef>
              <a:spcAft>
                <a:spcPts val="0"/>
              </a:spcAft>
              <a:buNone/>
            </a:pPr>
            <a:r>
              <a:rPr lang="en-US" sz="1200">
                <a:latin typeface="Calibri"/>
                <a:ea typeface="Calibri"/>
                <a:cs typeface="Calibri"/>
                <a:sym typeface="Calibri"/>
              </a:rPr>
              <a:t>After they finish their spreadsheets, have them look at the amount of water which can be harvested per month versus the amount harvested per year. Compare the amount that can be harvested in each month.  What does the data tell us?</a:t>
            </a:r>
            <a:endParaRPr/>
          </a:p>
          <a:p>
            <a:pPr marL="0" marR="0" lvl="0" indent="0" algn="just" rtl="0">
              <a:lnSpc>
                <a:spcPct val="107000"/>
              </a:lnSpc>
              <a:spcBef>
                <a:spcPts val="600"/>
              </a:spcBef>
              <a:spcAft>
                <a:spcPts val="0"/>
              </a:spcAft>
              <a:buNone/>
            </a:pPr>
            <a:endParaRPr sz="1200">
              <a:latin typeface="Calibri"/>
              <a:ea typeface="Calibri"/>
              <a:cs typeface="Calibri"/>
              <a:sym typeface="Calibri"/>
            </a:endParaRPr>
          </a:p>
          <a:p>
            <a:pPr marL="342900" marR="0" lvl="0" indent="-342900" algn="l" rtl="0">
              <a:lnSpc>
                <a:spcPct val="107000"/>
              </a:lnSpc>
              <a:spcBef>
                <a:spcPts val="600"/>
              </a:spcBef>
              <a:spcAft>
                <a:spcPts val="0"/>
              </a:spcAft>
              <a:buClr>
                <a:srgbClr val="F2624C"/>
              </a:buClr>
              <a:buSzPts val="1200"/>
              <a:buFont typeface="Noto Sans Symbols"/>
              <a:buChar char="∙"/>
            </a:pPr>
            <a:r>
              <a:rPr lang="en-US" sz="1200" b="1">
                <a:solidFill>
                  <a:srgbClr val="F2624C"/>
                </a:solidFill>
                <a:latin typeface="Calibri"/>
                <a:ea typeface="Calibri"/>
                <a:cs typeface="Calibri"/>
                <a:sym typeface="Calibri"/>
              </a:rPr>
              <a:t>What does it not tell us?</a:t>
            </a:r>
            <a:endParaRPr sz="1200">
              <a:solidFill>
                <a:srgbClr val="F2624C"/>
              </a:solidFill>
              <a:latin typeface="Calibri"/>
              <a:ea typeface="Calibri"/>
              <a:cs typeface="Calibri"/>
              <a:sym typeface="Calibri"/>
            </a:endParaRPr>
          </a:p>
          <a:p>
            <a:pPr marL="0" marR="0" lvl="0" indent="0" algn="just" rtl="0">
              <a:lnSpc>
                <a:spcPct val="107000"/>
              </a:lnSpc>
              <a:spcBef>
                <a:spcPts val="600"/>
              </a:spcBef>
              <a:spcAft>
                <a:spcPts val="0"/>
              </a:spcAft>
              <a:buNone/>
            </a:pPr>
            <a:r>
              <a:rPr lang="en-US" sz="1200">
                <a:latin typeface="Calibri"/>
                <a:ea typeface="Calibri"/>
                <a:cs typeface="Calibri"/>
                <a:sym typeface="Calibri"/>
              </a:rPr>
              <a:t>It doesn’t tell us about individual storm sizes.</a:t>
            </a:r>
            <a:endParaRPr/>
          </a:p>
          <a:p>
            <a:pPr marL="0" marR="0" lvl="0" indent="0" algn="just" rtl="0">
              <a:lnSpc>
                <a:spcPct val="107000"/>
              </a:lnSpc>
              <a:spcBef>
                <a:spcPts val="600"/>
              </a:spcBef>
              <a:spcAft>
                <a:spcPts val="0"/>
              </a:spcAft>
              <a:buNone/>
            </a:pPr>
            <a:endParaRPr sz="1200">
              <a:latin typeface="Calibri"/>
              <a:ea typeface="Calibri"/>
              <a:cs typeface="Calibri"/>
              <a:sym typeface="Calibri"/>
            </a:endParaRPr>
          </a:p>
          <a:p>
            <a:pPr marL="0" lvl="0" indent="0" algn="l" rtl="0">
              <a:spcBef>
                <a:spcPts val="600"/>
              </a:spcBef>
              <a:spcAft>
                <a:spcPts val="0"/>
              </a:spcAft>
              <a:buNone/>
            </a:pPr>
            <a:r>
              <a:rPr lang="en-US" sz="1200">
                <a:latin typeface="Calibri"/>
                <a:ea typeface="Calibri"/>
                <a:cs typeface="Calibri"/>
                <a:sym typeface="Calibri"/>
              </a:rPr>
              <a:t>The data only tells them the water they have available for use. It does not tell them if they have enough to meet their plants’ watering requirements.</a:t>
            </a:r>
            <a:endParaRPr sz="1200" b="1">
              <a:solidFill>
                <a:schemeClr val="dk1"/>
              </a:solidFill>
              <a:latin typeface="Calibri"/>
              <a:ea typeface="Calibri"/>
              <a:cs typeface="Calibri"/>
              <a:sym typeface="Calibri"/>
            </a:endParaRPr>
          </a:p>
        </p:txBody>
      </p:sp>
      <p:sp>
        <p:nvSpPr>
          <p:cNvPr id="211" name="Google Shape;21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445769" lvl="0" indent="0" algn="l" rtl="0">
              <a:spcBef>
                <a:spcPts val="0"/>
              </a:spcBef>
              <a:spcAft>
                <a:spcPts val="0"/>
              </a:spcAft>
              <a:buNone/>
            </a:pPr>
            <a:r>
              <a:rPr lang="en-US" sz="1200" b="1">
                <a:solidFill>
                  <a:srgbClr val="4CBFC2"/>
                </a:solidFill>
                <a:latin typeface="Calibri"/>
                <a:ea typeface="Calibri"/>
                <a:cs typeface="Calibri"/>
                <a:sym typeface="Calibri"/>
              </a:rPr>
              <a:t>RELATE</a:t>
            </a:r>
            <a:endParaRPr sz="1400">
              <a:latin typeface="Times New Roman"/>
              <a:ea typeface="Times New Roman"/>
              <a:cs typeface="Times New Roman"/>
              <a:sym typeface="Times New Roman"/>
            </a:endParaRPr>
          </a:p>
          <a:p>
            <a:pPr marL="342900" marR="445769" lvl="0" indent="-342900" algn="l" rtl="0">
              <a:spcBef>
                <a:spcPts val="600"/>
              </a:spcBef>
              <a:spcAft>
                <a:spcPts val="0"/>
              </a:spcAft>
              <a:buClr>
                <a:srgbClr val="4CBFC2"/>
              </a:buClr>
              <a:buSzPts val="1200"/>
              <a:buFont typeface="Noto Sans Symbols"/>
              <a:buChar char="∙"/>
            </a:pPr>
            <a:r>
              <a:rPr lang="en-US" sz="1200" b="1">
                <a:solidFill>
                  <a:srgbClr val="4CBFC2"/>
                </a:solidFill>
                <a:latin typeface="Calibri"/>
                <a:ea typeface="Calibri"/>
                <a:cs typeface="Calibri"/>
                <a:sym typeface="Calibri"/>
              </a:rPr>
              <a:t>What are the relationships between rainfall for the various months of the year?</a:t>
            </a:r>
            <a:endParaRPr/>
          </a:p>
          <a:p>
            <a:pPr marL="342900" marR="445769" lvl="0" indent="-342900" algn="l" rtl="0">
              <a:spcBef>
                <a:spcPts val="600"/>
              </a:spcBef>
              <a:spcAft>
                <a:spcPts val="0"/>
              </a:spcAft>
              <a:buClr>
                <a:srgbClr val="4CBFC2"/>
              </a:buClr>
              <a:buSzPts val="1200"/>
              <a:buFont typeface="Noto Sans Symbols"/>
              <a:buChar char="∙"/>
            </a:pPr>
            <a:r>
              <a:rPr lang="en-US" sz="1200" b="1">
                <a:solidFill>
                  <a:srgbClr val="4CBFC2"/>
                </a:solidFill>
                <a:latin typeface="Calibri"/>
                <a:ea typeface="Calibri"/>
                <a:cs typeface="Calibri"/>
                <a:sym typeface="Calibri"/>
              </a:rPr>
              <a:t>Which month will supply the most water? Which month will supply the least water?</a:t>
            </a:r>
            <a:endParaRPr sz="1400">
              <a:latin typeface="Times New Roman"/>
              <a:ea typeface="Times New Roman"/>
              <a:cs typeface="Times New Roman"/>
              <a:sym typeface="Times New Roman"/>
            </a:endParaRPr>
          </a:p>
          <a:p>
            <a:pPr marL="0" marR="0" lvl="0" indent="0" algn="just" rtl="0">
              <a:spcBef>
                <a:spcPts val="600"/>
              </a:spcBef>
              <a:spcAft>
                <a:spcPts val="0"/>
              </a:spcAft>
              <a:buNone/>
            </a:pPr>
            <a:endParaRPr sz="1200" b="1">
              <a:solidFill>
                <a:srgbClr val="4CBFC2"/>
              </a:solidFill>
              <a:latin typeface="Calibri"/>
              <a:ea typeface="Calibri"/>
              <a:cs typeface="Calibri"/>
              <a:sym typeface="Calibri"/>
            </a:endParaRPr>
          </a:p>
          <a:p>
            <a:pPr marL="0" marR="0" lvl="0" indent="0" algn="just" rtl="0">
              <a:spcBef>
                <a:spcPts val="600"/>
              </a:spcBef>
              <a:spcAft>
                <a:spcPts val="0"/>
              </a:spcAft>
              <a:buNone/>
            </a:pPr>
            <a:r>
              <a:rPr lang="en-US" sz="1200" b="0">
                <a:solidFill>
                  <a:srgbClr val="4CBFC2"/>
                </a:solidFill>
                <a:latin typeface="Calibri"/>
                <a:ea typeface="Calibri"/>
                <a:cs typeface="Calibri"/>
                <a:sym typeface="Calibri"/>
              </a:rPr>
              <a:t>Have them refer to their supply worksheet to answer these questions. </a:t>
            </a:r>
            <a:r>
              <a:rPr lang="en-US" sz="1200" b="0">
                <a:solidFill>
                  <a:srgbClr val="000000"/>
                </a:solidFill>
                <a:latin typeface="Calibri"/>
                <a:ea typeface="Calibri"/>
                <a:cs typeface="Calibri"/>
                <a:sym typeface="Calibri"/>
              </a:rPr>
              <a:t>Have them think about how rainfall patterns may be a factor in designing a rainwater harvesting system that supports plants all year. </a:t>
            </a:r>
            <a:r>
              <a:rPr lang="en-US" sz="1200" b="0">
                <a:solidFill>
                  <a:srgbClr val="4CBFC2"/>
                </a:solidFill>
                <a:latin typeface="Calibri"/>
                <a:ea typeface="Calibri"/>
                <a:cs typeface="Calibri"/>
                <a:sym typeface="Calibri"/>
              </a:rPr>
              <a:t>They should notice that from April through June there is little to no precipitation</a:t>
            </a:r>
            <a:r>
              <a:rPr lang="en-US" sz="1200" b="0">
                <a:solidFill>
                  <a:srgbClr val="000000"/>
                </a:solidFill>
                <a:latin typeface="Calibri"/>
                <a:ea typeface="Calibri"/>
                <a:cs typeface="Calibri"/>
                <a:sym typeface="Calibri"/>
              </a:rPr>
              <a:t> and then the rainy season starts. </a:t>
            </a:r>
            <a:endParaRPr/>
          </a:p>
          <a:p>
            <a:pPr marL="0" lvl="0" indent="0" algn="l" rtl="0">
              <a:spcBef>
                <a:spcPts val="600"/>
              </a:spcBef>
              <a:spcAft>
                <a:spcPts val="0"/>
              </a:spcAft>
              <a:buNone/>
            </a:pPr>
            <a:endParaRPr sz="1200" b="1">
              <a:solidFill>
                <a:srgbClr val="4CBFC2"/>
              </a:solidFill>
              <a:latin typeface="Calibri"/>
              <a:ea typeface="Calibri"/>
              <a:cs typeface="Calibri"/>
              <a:sym typeface="Calibri"/>
            </a:endParaRPr>
          </a:p>
          <a:p>
            <a:pPr marL="171450" lvl="0" indent="-171450" algn="l" rtl="0">
              <a:spcBef>
                <a:spcPts val="0"/>
              </a:spcBef>
              <a:spcAft>
                <a:spcPts val="0"/>
              </a:spcAft>
              <a:buClr>
                <a:srgbClr val="4CBFC2"/>
              </a:buClr>
              <a:buSzPts val="1200"/>
              <a:buFont typeface="Arial"/>
              <a:buChar char="•"/>
            </a:pPr>
            <a:r>
              <a:rPr lang="en-US" sz="1200" b="1">
                <a:solidFill>
                  <a:srgbClr val="4CBFC2"/>
                </a:solidFill>
                <a:latin typeface="Calibri"/>
                <a:ea typeface="Calibri"/>
                <a:cs typeface="Calibri"/>
                <a:sym typeface="Calibri"/>
              </a:rPr>
              <a:t>How might we need to accommodate months with low rainfall?</a:t>
            </a:r>
            <a:endParaRPr/>
          </a:p>
          <a:p>
            <a:pPr marL="0" marR="445769" lvl="0" indent="0" algn="just" rtl="0">
              <a:spcBef>
                <a:spcPts val="0"/>
              </a:spcBef>
              <a:spcAft>
                <a:spcPts val="0"/>
              </a:spcAft>
              <a:buNone/>
            </a:pPr>
            <a:r>
              <a:rPr lang="en-US" sz="1200">
                <a:latin typeface="Calibri"/>
                <a:ea typeface="Calibri"/>
                <a:cs typeface="Calibri"/>
                <a:sym typeface="Calibri"/>
              </a:rPr>
              <a:t>They should understand that months with little to no rainfall will impact the types of shrubs and trees they can plant. </a:t>
            </a:r>
            <a:endParaRPr sz="1400">
              <a:latin typeface="Times New Roman"/>
              <a:ea typeface="Times New Roman"/>
              <a:cs typeface="Times New Roman"/>
              <a:sym typeface="Times New Roman"/>
            </a:endParaRPr>
          </a:p>
          <a:p>
            <a:pPr marL="0" marR="0" lvl="0" indent="0" algn="l" rtl="0">
              <a:lnSpc>
                <a:spcPct val="107000"/>
              </a:lnSpc>
              <a:spcBef>
                <a:spcPts val="600"/>
              </a:spcBef>
              <a:spcAft>
                <a:spcPts val="0"/>
              </a:spcAft>
              <a:buNone/>
            </a:pPr>
            <a:endParaRPr sz="1200">
              <a:latin typeface="Calibri"/>
              <a:ea typeface="Calibri"/>
              <a:cs typeface="Calibri"/>
              <a:sym typeface="Calibri"/>
            </a:endParaRPr>
          </a:p>
          <a:p>
            <a:pPr marL="0" marR="0" lvl="0" indent="0" algn="l" rtl="0">
              <a:lnSpc>
                <a:spcPct val="107000"/>
              </a:lnSpc>
              <a:spcBef>
                <a:spcPts val="800"/>
              </a:spcBef>
              <a:spcAft>
                <a:spcPts val="0"/>
              </a:spcAft>
              <a:buNone/>
            </a:pPr>
            <a:r>
              <a:rPr lang="en-US" sz="1200">
                <a:latin typeface="Calibri"/>
                <a:ea typeface="Calibri"/>
                <a:cs typeface="Calibri"/>
                <a:sym typeface="Calibri"/>
              </a:rPr>
              <a:t>They should also consider what will happen to their rainwater harvesting system if an extreme weather event occurs and results in extensive flooding. Consider this:</a:t>
            </a:r>
            <a:endParaRPr sz="1200">
              <a:latin typeface="Calibri"/>
              <a:ea typeface="Calibri"/>
              <a:cs typeface="Calibri"/>
              <a:sym typeface="Calibri"/>
            </a:endParaRPr>
          </a:p>
          <a:p>
            <a:pPr marL="0" marR="0" lvl="0" indent="0" algn="l" rtl="0">
              <a:lnSpc>
                <a:spcPct val="107000"/>
              </a:lnSpc>
              <a:spcBef>
                <a:spcPts val="800"/>
              </a:spcBef>
              <a:spcAft>
                <a:spcPts val="0"/>
              </a:spcAft>
              <a:buNone/>
            </a:pPr>
            <a:endParaRPr sz="1200" i="1">
              <a:latin typeface="Calibri"/>
              <a:ea typeface="Calibri"/>
              <a:cs typeface="Calibri"/>
              <a:sym typeface="Calibri"/>
            </a:endParaRPr>
          </a:p>
          <a:p>
            <a:pPr marL="0" marR="0" lvl="0" indent="0" algn="l" rtl="0">
              <a:lnSpc>
                <a:spcPct val="107000"/>
              </a:lnSpc>
              <a:spcBef>
                <a:spcPts val="800"/>
              </a:spcBef>
              <a:spcAft>
                <a:spcPts val="0"/>
              </a:spcAft>
              <a:buNone/>
            </a:pPr>
            <a:r>
              <a:rPr lang="en-US" sz="1200" i="1">
                <a:latin typeface="Calibri"/>
                <a:ea typeface="Calibri"/>
                <a:cs typeface="Calibri"/>
                <a:sym typeface="Calibri"/>
              </a:rPr>
              <a:t>A Sept. 8, 2014, storm, fed by the monsoon and the remnants of a Pacific Ocean hurricane, started in the middle of the night and shattered rainfall records. The heaviest downpour was recorded in Chandler, where 5.5 inches fell in 8 hours. </a:t>
            </a:r>
            <a:r>
              <a:rPr lang="en-US" sz="1200">
                <a:latin typeface="Calibri"/>
                <a:ea typeface="Calibri"/>
                <a:cs typeface="Calibri"/>
                <a:sym typeface="Calibri"/>
              </a:rPr>
              <a:t>More extreme storms are predicted for the southwestern U.S.</a:t>
            </a:r>
            <a:endParaRPr sz="1200">
              <a:latin typeface="Calibri"/>
              <a:ea typeface="Calibri"/>
              <a:cs typeface="Calibri"/>
              <a:sym typeface="Calibri"/>
            </a:endParaRPr>
          </a:p>
          <a:p>
            <a:pPr marL="0" marR="0" lvl="0" indent="0" algn="l" rtl="0">
              <a:lnSpc>
                <a:spcPct val="107000"/>
              </a:lnSpc>
              <a:spcBef>
                <a:spcPts val="800"/>
              </a:spcBef>
              <a:spcAft>
                <a:spcPts val="0"/>
              </a:spcAft>
              <a:buNone/>
            </a:pPr>
            <a:endParaRPr sz="1200">
              <a:latin typeface="Calibri"/>
              <a:ea typeface="Calibri"/>
              <a:cs typeface="Calibri"/>
              <a:sym typeface="Calibri"/>
            </a:endParaRPr>
          </a:p>
          <a:p>
            <a:pPr marL="0" marR="0" lvl="0" indent="0" algn="l" rtl="0">
              <a:lnSpc>
                <a:spcPct val="107000"/>
              </a:lnSpc>
              <a:spcBef>
                <a:spcPts val="800"/>
              </a:spcBef>
              <a:spcAft>
                <a:spcPts val="0"/>
              </a:spcAft>
              <a:buNone/>
            </a:pPr>
            <a:r>
              <a:rPr lang="en-US" sz="1200">
                <a:latin typeface="Calibri"/>
                <a:ea typeface="Calibri"/>
                <a:cs typeface="Calibri"/>
                <a:sym typeface="Calibri"/>
              </a:rPr>
              <a:t>In designing our rainwater harvesting system then, we will also want to consider the impacts of a 100-year storm which drops several inches of rain in a matter of hours.  Here in the Phoenix area that means a storm dropping 2.2 inches or more of rain in 60 minutes. (See: </a:t>
            </a:r>
            <a:r>
              <a:rPr lang="en-US" sz="12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https://hdsc.nws.noaa.gov/hdsc/pfds/pfds_map_cont.html?bkmrk=az</a:t>
            </a:r>
            <a:r>
              <a:rPr lang="en-US" sz="1200" u="sng">
                <a:solidFill>
                  <a:srgbClr val="0000FF"/>
                </a:solidFill>
                <a:latin typeface="Calibri"/>
                <a:ea typeface="Calibri"/>
                <a:cs typeface="Calibri"/>
                <a:sym typeface="Calibri"/>
              </a:rPr>
              <a:t>)</a:t>
            </a:r>
            <a:endParaRPr sz="1200">
              <a:latin typeface="Calibri"/>
              <a:ea typeface="Calibri"/>
              <a:cs typeface="Calibri"/>
              <a:sym typeface="Calibri"/>
            </a:endParaRPr>
          </a:p>
          <a:p>
            <a:pPr marL="0" marR="445769" lvl="0" indent="0" algn="just" rtl="0">
              <a:spcBef>
                <a:spcPts val="800"/>
              </a:spcBef>
              <a:spcAft>
                <a:spcPts val="0"/>
              </a:spcAft>
              <a:buNone/>
            </a:pPr>
            <a:endParaRPr sz="1200">
              <a:latin typeface="Calibri"/>
              <a:ea typeface="Calibri"/>
              <a:cs typeface="Calibri"/>
              <a:sym typeface="Calibri"/>
            </a:endParaRPr>
          </a:p>
          <a:p>
            <a:pPr marL="0" marR="445769" lvl="0" indent="0" algn="just" rtl="0">
              <a:spcBef>
                <a:spcPts val="600"/>
              </a:spcBef>
              <a:spcAft>
                <a:spcPts val="0"/>
              </a:spcAft>
              <a:buNone/>
            </a:pPr>
            <a:r>
              <a:rPr lang="en-US" sz="1200">
                <a:latin typeface="Calibri"/>
                <a:ea typeface="Calibri"/>
                <a:cs typeface="Calibri"/>
                <a:sym typeface="Calibri"/>
              </a:rPr>
              <a:t>The 100-year storm phenomenon then is an essential planning tool when sizing the storage part of their system. It should be added to the list of criteria. </a:t>
            </a:r>
            <a:r>
              <a:rPr lang="en-US" sz="1200" u="sng">
                <a:latin typeface="Calibri"/>
                <a:ea typeface="Calibri"/>
                <a:cs typeface="Calibri"/>
                <a:sym typeface="Calibri"/>
              </a:rPr>
              <a:t>Note:</a:t>
            </a:r>
            <a:r>
              <a:rPr lang="en-US" sz="1200">
                <a:latin typeface="Calibri"/>
                <a:ea typeface="Calibri"/>
                <a:cs typeface="Calibri"/>
                <a:sym typeface="Calibri"/>
              </a:rPr>
              <a:t> </a:t>
            </a:r>
            <a:r>
              <a:rPr lang="en-US" sz="1200" i="1">
                <a:latin typeface="Calibri"/>
                <a:ea typeface="Calibri"/>
                <a:cs typeface="Calibri"/>
                <a:sym typeface="Calibri"/>
              </a:rPr>
              <a:t>We’ll look at how to incorporate this factor in student designs in Lesson 9.</a:t>
            </a:r>
            <a:r>
              <a:rPr lang="en-US" sz="1200">
                <a:latin typeface="Calibri"/>
                <a:ea typeface="Calibri"/>
                <a:cs typeface="Calibri"/>
                <a:sym typeface="Calibri"/>
              </a:rPr>
              <a:t> </a:t>
            </a:r>
            <a:endParaRPr sz="1400">
              <a:latin typeface="Times New Roman"/>
              <a:ea typeface="Times New Roman"/>
              <a:cs typeface="Times New Roman"/>
              <a:sym typeface="Times New Roman"/>
            </a:endParaRPr>
          </a:p>
          <a:p>
            <a:pPr marL="0" lvl="0" indent="0" algn="l" rtl="0">
              <a:spcBef>
                <a:spcPts val="600"/>
              </a:spcBef>
              <a:spcAft>
                <a:spcPts val="0"/>
              </a:spcAft>
              <a:buClr>
                <a:schemeClr val="dk1"/>
              </a:buClr>
              <a:buSzPts val="1200"/>
              <a:buFont typeface="Arial"/>
              <a:buNone/>
            </a:pPr>
            <a:endParaRPr sz="1200" b="1">
              <a:solidFill>
                <a:srgbClr val="4CBFC2"/>
              </a:solidFill>
              <a:latin typeface="Calibri"/>
              <a:ea typeface="Calibri"/>
              <a:cs typeface="Calibri"/>
              <a:sym typeface="Calibri"/>
            </a:endParaRPr>
          </a:p>
        </p:txBody>
      </p:sp>
      <p:sp>
        <p:nvSpPr>
          <p:cNvPr id="221" name="Google Shape;22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14</a:t>
            </a:fld>
            <a:endParaRPr>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445769" lvl="0" indent="0" algn="l" rtl="0">
              <a:spcBef>
                <a:spcPts val="0"/>
              </a:spcBef>
              <a:spcAft>
                <a:spcPts val="0"/>
              </a:spcAft>
              <a:buNone/>
            </a:pPr>
            <a:r>
              <a:rPr lang="en-US" sz="1200" b="1">
                <a:solidFill>
                  <a:srgbClr val="FFC000"/>
                </a:solidFill>
                <a:latin typeface="Calibri"/>
                <a:ea typeface="Calibri"/>
                <a:cs typeface="Calibri"/>
                <a:sym typeface="Calibri"/>
              </a:rPr>
              <a:t>TAKE A PERSPECTIVE: </a:t>
            </a:r>
            <a:endParaRPr sz="1200">
              <a:latin typeface="Times New Roman"/>
              <a:ea typeface="Times New Roman"/>
              <a:cs typeface="Times New Roman"/>
              <a:sym typeface="Times New Roman"/>
            </a:endParaRPr>
          </a:p>
          <a:p>
            <a:pPr marL="0" marR="445769" lvl="0" indent="0" algn="l" rtl="0">
              <a:spcBef>
                <a:spcPts val="600"/>
              </a:spcBef>
              <a:spcAft>
                <a:spcPts val="0"/>
              </a:spcAft>
              <a:buNone/>
            </a:pPr>
            <a:endParaRPr sz="1200" b="1">
              <a:solidFill>
                <a:srgbClr val="FFC000"/>
              </a:solidFill>
              <a:latin typeface="Calibri"/>
              <a:ea typeface="Calibri"/>
              <a:cs typeface="Calibri"/>
              <a:sym typeface="Calibri"/>
            </a:endParaRPr>
          </a:p>
          <a:p>
            <a:pPr marL="0" marR="445769" lvl="0" indent="0" algn="l" rtl="0">
              <a:spcBef>
                <a:spcPts val="600"/>
              </a:spcBef>
              <a:spcAft>
                <a:spcPts val="0"/>
              </a:spcAft>
              <a:buNone/>
            </a:pPr>
            <a:r>
              <a:rPr lang="en-US" sz="1200" b="1">
                <a:solidFill>
                  <a:srgbClr val="FFC000"/>
                </a:solidFill>
                <a:latin typeface="Calibri"/>
                <a:ea typeface="Calibri"/>
                <a:cs typeface="Calibri"/>
                <a:sym typeface="Calibri"/>
              </a:rPr>
              <a:t>From the perspective of a plant, how would rainfall patterns affect the choice of your plants?</a:t>
            </a:r>
            <a:endParaRPr sz="1200">
              <a:latin typeface="Times New Roman"/>
              <a:ea typeface="Times New Roman"/>
              <a:cs typeface="Times New Roman"/>
              <a:sym typeface="Times New Roman"/>
            </a:endParaRPr>
          </a:p>
          <a:p>
            <a:pPr marL="171450" marR="445769" lvl="0" indent="-171450" algn="l" rtl="0">
              <a:spcBef>
                <a:spcPts val="600"/>
              </a:spcBef>
              <a:spcAft>
                <a:spcPts val="0"/>
              </a:spcAft>
              <a:buClr>
                <a:srgbClr val="000000"/>
              </a:buClr>
              <a:buSzPts val="1200"/>
              <a:buFont typeface="Arial"/>
              <a:buChar char="•"/>
            </a:pPr>
            <a:r>
              <a:rPr lang="en-US" sz="1200" b="0">
                <a:solidFill>
                  <a:srgbClr val="000000"/>
                </a:solidFill>
                <a:latin typeface="Calibri"/>
                <a:ea typeface="Calibri"/>
                <a:cs typeface="Calibri"/>
                <a:sym typeface="Calibri"/>
              </a:rPr>
              <a:t>Remember that the watering requirements for your plants need to be met by your system.</a:t>
            </a:r>
            <a:endParaRPr sz="1200" b="0">
              <a:latin typeface="Times New Roman"/>
              <a:ea typeface="Times New Roman"/>
              <a:cs typeface="Times New Roman"/>
              <a:sym typeface="Times New Roman"/>
            </a:endParaRPr>
          </a:p>
          <a:p>
            <a:pPr marL="0" marR="0" lvl="0" indent="0" algn="l" rtl="0">
              <a:spcBef>
                <a:spcPts val="600"/>
              </a:spcBef>
              <a:spcAft>
                <a:spcPts val="0"/>
              </a:spcAft>
              <a:buNone/>
            </a:pPr>
            <a:endParaRPr sz="1200" b="1">
              <a:solidFill>
                <a:srgbClr val="FFC000"/>
              </a:solidFill>
              <a:latin typeface="Calibri"/>
              <a:ea typeface="Calibri"/>
              <a:cs typeface="Calibri"/>
              <a:sym typeface="Calibri"/>
            </a:endParaRPr>
          </a:p>
          <a:p>
            <a:pPr marL="0" marR="0" lvl="0" indent="0" algn="l" rtl="0">
              <a:spcBef>
                <a:spcPts val="600"/>
              </a:spcBef>
              <a:spcAft>
                <a:spcPts val="0"/>
              </a:spcAft>
              <a:buNone/>
            </a:pPr>
            <a:r>
              <a:rPr lang="en-US" sz="1200" b="1">
                <a:solidFill>
                  <a:srgbClr val="FFC000"/>
                </a:solidFill>
                <a:latin typeface="Calibri"/>
                <a:ea typeface="Calibri"/>
                <a:cs typeface="Calibri"/>
                <a:sym typeface="Calibri"/>
              </a:rPr>
              <a:t>What kind of plants do well during the dry months?</a:t>
            </a:r>
            <a:endParaRPr sz="1200">
              <a:solidFill>
                <a:srgbClr val="000000"/>
              </a:solidFill>
              <a:latin typeface="Calibri"/>
              <a:ea typeface="Calibri"/>
              <a:cs typeface="Calibri"/>
              <a:sym typeface="Calibri"/>
            </a:endParaRPr>
          </a:p>
          <a:p>
            <a:pPr marL="171450" lvl="0" indent="-171450" algn="l" rtl="0">
              <a:spcBef>
                <a:spcPts val="600"/>
              </a:spcBef>
              <a:spcAft>
                <a:spcPts val="0"/>
              </a:spcAft>
              <a:buClr>
                <a:srgbClr val="000000"/>
              </a:buClr>
              <a:buSzPts val="1200"/>
              <a:buFont typeface="Arial"/>
              <a:buChar char="•"/>
            </a:pPr>
            <a:r>
              <a:rPr lang="en-US" sz="1200" b="0">
                <a:solidFill>
                  <a:srgbClr val="000000"/>
                </a:solidFill>
                <a:latin typeface="Calibri"/>
                <a:ea typeface="Calibri"/>
                <a:cs typeface="Calibri"/>
                <a:sym typeface="Calibri"/>
              </a:rPr>
              <a:t>They should start to realize that native and or desert adapted plants should do through the dry months. </a:t>
            </a:r>
            <a:r>
              <a:rPr lang="en-US" sz="1200" b="0" u="sng">
                <a:solidFill>
                  <a:schemeClr val="dk1"/>
                </a:solidFill>
                <a:latin typeface="Calibri"/>
                <a:ea typeface="Calibri"/>
                <a:cs typeface="Calibri"/>
                <a:sym typeface="Calibri"/>
              </a:rPr>
              <a:t>Note:</a:t>
            </a:r>
            <a:r>
              <a:rPr lang="en-US" sz="1200" b="1">
                <a:solidFill>
                  <a:schemeClr val="dk1"/>
                </a:solidFill>
                <a:latin typeface="Calibri"/>
                <a:ea typeface="Calibri"/>
                <a:cs typeface="Calibri"/>
                <a:sym typeface="Calibri"/>
              </a:rPr>
              <a:t> </a:t>
            </a:r>
            <a:r>
              <a:rPr lang="en-US" sz="1200" b="0" i="1">
                <a:solidFill>
                  <a:schemeClr val="dk1"/>
                </a:solidFill>
                <a:latin typeface="Calibri"/>
                <a:ea typeface="Calibri"/>
                <a:cs typeface="Calibri"/>
                <a:sym typeface="Calibri"/>
              </a:rPr>
              <a:t>This is just a quick preliminary discussion. </a:t>
            </a:r>
            <a:endParaRPr b="0"/>
          </a:p>
        </p:txBody>
      </p:sp>
      <p:sp>
        <p:nvSpPr>
          <p:cNvPr id="232" name="Google Shape;23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CONCLUSION</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BUILD THE SYSTEM: </a:t>
            </a:r>
            <a:endParaRPr/>
          </a:p>
          <a:p>
            <a:pPr marL="342900" marR="445769" lvl="0" indent="-342900" algn="l" rtl="0">
              <a:lnSpc>
                <a:spcPct val="107000"/>
              </a:lnSpc>
              <a:spcBef>
                <a:spcPts val="0"/>
              </a:spcBef>
              <a:spcAft>
                <a:spcPts val="0"/>
              </a:spcAft>
              <a:buClr>
                <a:srgbClr val="96C93D"/>
              </a:buClr>
              <a:buSzPts val="1200"/>
              <a:buFont typeface="Noto Sans Symbols"/>
              <a:buChar char="∙"/>
            </a:pPr>
            <a:r>
              <a:rPr lang="en-US" sz="1200" b="1">
                <a:solidFill>
                  <a:srgbClr val="96C93D"/>
                </a:solidFill>
                <a:latin typeface="Calibri"/>
                <a:ea typeface="Calibri"/>
                <a:cs typeface="Calibri"/>
                <a:sym typeface="Calibri"/>
              </a:rPr>
              <a:t>Identify the types of data needed to mathematically determine how much water can be collected in a year or in a month.</a:t>
            </a:r>
            <a:endParaRPr sz="1200">
              <a:latin typeface="Calibri"/>
              <a:ea typeface="Calibri"/>
              <a:cs typeface="Calibri"/>
              <a:sym typeface="Calibri"/>
            </a:endParaRPr>
          </a:p>
          <a:p>
            <a:pPr marL="457200" marR="445769" lvl="0" indent="0" algn="l" rtl="0">
              <a:lnSpc>
                <a:spcPct val="107000"/>
              </a:lnSpc>
              <a:spcBef>
                <a:spcPts val="0"/>
              </a:spcBef>
              <a:spcAft>
                <a:spcPts val="0"/>
              </a:spcAft>
              <a:buNone/>
            </a:pPr>
            <a:r>
              <a:rPr lang="en-US" sz="1200" b="1">
                <a:solidFill>
                  <a:srgbClr val="96C93D"/>
                </a:solidFill>
                <a:latin typeface="Calibri"/>
                <a:ea typeface="Calibri"/>
                <a:cs typeface="Calibri"/>
                <a:sym typeface="Calibri"/>
              </a:rPr>
              <a:t> </a:t>
            </a:r>
            <a:endParaRPr sz="1200">
              <a:latin typeface="Calibri"/>
              <a:ea typeface="Calibri"/>
              <a:cs typeface="Calibri"/>
              <a:sym typeface="Calibri"/>
            </a:endParaRPr>
          </a:p>
          <a:p>
            <a:pPr marL="228600" marR="0" lvl="0" indent="0" algn="l" rtl="0">
              <a:spcBef>
                <a:spcPts val="0"/>
              </a:spcBef>
              <a:spcAft>
                <a:spcPts val="0"/>
              </a:spcAft>
              <a:buNone/>
            </a:pPr>
            <a:r>
              <a:rPr lang="en-US" sz="1200">
                <a:solidFill>
                  <a:srgbClr val="000000"/>
                </a:solidFill>
                <a:latin typeface="Calibri"/>
                <a:ea typeface="Calibri"/>
                <a:cs typeface="Calibri"/>
                <a:sym typeface="Calibri"/>
              </a:rPr>
              <a:t>Rainfall Harvested Volume = Area x Rainfall x Rc</a:t>
            </a:r>
            <a:endParaRPr sz="1200">
              <a:solidFill>
                <a:srgbClr val="000000"/>
              </a:solidFill>
              <a:latin typeface="Calibri"/>
              <a:ea typeface="Calibri"/>
              <a:cs typeface="Calibri"/>
              <a:sym typeface="Calibri"/>
            </a:endParaRPr>
          </a:p>
          <a:p>
            <a:pPr marL="228600" marR="0" lvl="0" indent="0" algn="l" rtl="0">
              <a:spcBef>
                <a:spcPts val="600"/>
              </a:spcBef>
              <a:spcAft>
                <a:spcPts val="0"/>
              </a:spcAft>
              <a:buNone/>
            </a:pPr>
            <a:r>
              <a:rPr lang="en-US" sz="1200">
                <a:solidFill>
                  <a:srgbClr val="000000"/>
                </a:solidFill>
                <a:latin typeface="Calibri"/>
                <a:ea typeface="Calibri"/>
                <a:cs typeface="Calibri"/>
                <a:sym typeface="Calibri"/>
              </a:rPr>
              <a:t>(Rc is the Runoff Coefficient)</a:t>
            </a:r>
            <a:endParaRPr/>
          </a:p>
          <a:p>
            <a:pPr marL="228600" marR="0" lvl="0" indent="0" algn="l" rtl="0">
              <a:spcBef>
                <a:spcPts val="600"/>
              </a:spcBef>
              <a:spcAft>
                <a:spcPts val="0"/>
              </a:spcAft>
              <a:buNone/>
            </a:pPr>
            <a:endParaRPr sz="1200">
              <a:solidFill>
                <a:srgbClr val="000000"/>
              </a:solidFill>
              <a:latin typeface="Calibri"/>
              <a:ea typeface="Calibri"/>
              <a:cs typeface="Calibri"/>
              <a:sym typeface="Calibri"/>
            </a:endParaRPr>
          </a:p>
        </p:txBody>
      </p:sp>
      <p:sp>
        <p:nvSpPr>
          <p:cNvPr id="240" name="Google Shape;24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RELATE </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1">
                <a:solidFill>
                  <a:schemeClr val="dk1"/>
                </a:solidFill>
                <a:latin typeface="Calibri"/>
                <a:ea typeface="Calibri"/>
                <a:cs typeface="Calibri"/>
                <a:sym typeface="Calibri"/>
              </a:rPr>
              <a:t>The amount of water collected each month to the design of plants that will supply shade.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Once students have completed the </a:t>
            </a:r>
            <a:r>
              <a:rPr lang="en-US" sz="1200" i="1">
                <a:solidFill>
                  <a:schemeClr val="dk1"/>
                </a:solidFill>
                <a:latin typeface="Calibri"/>
                <a:ea typeface="Calibri"/>
                <a:cs typeface="Calibri"/>
                <a:sym typeface="Calibri"/>
              </a:rPr>
              <a:t>Supply Worksheet</a:t>
            </a:r>
            <a:r>
              <a:rPr lang="en-US" sz="1200">
                <a:solidFill>
                  <a:schemeClr val="dk1"/>
                </a:solidFill>
                <a:latin typeface="Calibri"/>
                <a:ea typeface="Calibri"/>
                <a:cs typeface="Calibri"/>
                <a:sym typeface="Calibri"/>
              </a:rPr>
              <a:t> and applied DSRP thinking to analyze the data, return to your criteria and constraints lists. Which of the criteria and constraints questions does this exploration answer? Which criteria and constraints have been specified, clarified or quantified by this exploration? What new criteria and constraints should be added to each list based on this exploration?</a:t>
            </a:r>
            <a:endParaRPr/>
          </a:p>
        </p:txBody>
      </p:sp>
      <p:sp>
        <p:nvSpPr>
          <p:cNvPr id="256" name="Google Shape;25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F2624C"/>
                </a:solidFill>
                <a:latin typeface="Calibri"/>
                <a:ea typeface="Calibri"/>
                <a:cs typeface="Calibri"/>
                <a:sym typeface="Calibri"/>
              </a:rPr>
              <a:t>DISTINGUISH</a:t>
            </a:r>
            <a:endParaRPr sz="1200">
              <a:solidFill>
                <a:srgbClr val="000000"/>
              </a:solidFill>
              <a:latin typeface="Calibri"/>
              <a:ea typeface="Calibri"/>
              <a:cs typeface="Calibri"/>
              <a:sym typeface="Calibri"/>
            </a:endParaRPr>
          </a:p>
          <a:p>
            <a:pPr marL="342900" marR="0" lvl="0" indent="-342900" algn="l" rtl="0">
              <a:spcBef>
                <a:spcPts val="600"/>
              </a:spcBef>
              <a:spcAft>
                <a:spcPts val="0"/>
              </a:spcAft>
              <a:buClr>
                <a:srgbClr val="F2624C"/>
              </a:buClr>
              <a:buSzPts val="1200"/>
              <a:buFont typeface="Noto Sans Symbols"/>
              <a:buChar char="∙"/>
            </a:pPr>
            <a:r>
              <a:rPr lang="en-US" sz="1200" b="1">
                <a:solidFill>
                  <a:srgbClr val="F2624C"/>
                </a:solidFill>
                <a:latin typeface="Calibri"/>
                <a:ea typeface="Calibri"/>
                <a:cs typeface="Calibri"/>
                <a:sym typeface="Calibri"/>
              </a:rPr>
              <a:t>What is the problem?</a:t>
            </a: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a:solidFill>
                  <a:srgbClr val="000000"/>
                </a:solidFill>
                <a:latin typeface="Calibri"/>
                <a:ea typeface="Calibri"/>
                <a:cs typeface="Calibri"/>
                <a:sym typeface="Calibri"/>
              </a:rPr>
              <a:t>Remind students of the problem they are trying to solve. </a:t>
            </a:r>
            <a:endParaRPr/>
          </a:p>
          <a:p>
            <a:pPr marL="0" marR="0" lvl="0" indent="0" algn="just" rtl="0">
              <a:spcBef>
                <a:spcPts val="600"/>
              </a:spcBef>
              <a:spcAft>
                <a:spcPts val="0"/>
              </a:spcAft>
              <a:buNone/>
            </a:pPr>
            <a:endParaRPr sz="1200">
              <a:solidFill>
                <a:srgbClr val="000000"/>
              </a:solidFill>
              <a:latin typeface="Calibri"/>
              <a:ea typeface="Calibri"/>
              <a:cs typeface="Calibri"/>
              <a:sym typeface="Calibri"/>
            </a:endParaRPr>
          </a:p>
          <a:p>
            <a:pPr marL="0" marR="0" lvl="0" indent="0" algn="just" rtl="0">
              <a:spcBef>
                <a:spcPts val="600"/>
              </a:spcBef>
              <a:spcAft>
                <a:spcPts val="0"/>
              </a:spcAft>
              <a:buNone/>
            </a:pPr>
            <a:r>
              <a:rPr lang="en-US" sz="1200" i="1">
                <a:solidFill>
                  <a:srgbClr val="000000"/>
                </a:solidFill>
                <a:latin typeface="Calibri"/>
                <a:ea typeface="Calibri"/>
                <a:cs typeface="Calibri"/>
                <a:sym typeface="Calibri"/>
              </a:rPr>
              <a:t>Design a rainwater harvesting system that will provide shade at your school and meet all of the plants’ watering requirements. </a:t>
            </a:r>
            <a:r>
              <a:rPr lang="en-US" sz="1200">
                <a:solidFill>
                  <a:srgbClr val="000000"/>
                </a:solidFill>
                <a:latin typeface="Calibri"/>
                <a:ea typeface="Calibri"/>
                <a:cs typeface="Calibri"/>
                <a:sym typeface="Calibri"/>
              </a:rPr>
              <a:t>Remember to create an integrated design using the </a:t>
            </a:r>
            <a:r>
              <a:rPr lang="en-US" sz="1200" b="1" i="1">
                <a:solidFill>
                  <a:srgbClr val="000000"/>
                </a:solidFill>
                <a:latin typeface="Calibri"/>
                <a:ea typeface="Calibri"/>
                <a:cs typeface="Calibri"/>
                <a:sym typeface="Calibri"/>
              </a:rPr>
              <a:t>Principles of Rainwater Harvesting.</a:t>
            </a:r>
            <a:r>
              <a:rPr lang="en-US" sz="1200">
                <a:solidFill>
                  <a:srgbClr val="000000"/>
                </a:solidFill>
                <a:latin typeface="Calibri"/>
                <a:ea typeface="Calibri"/>
                <a:cs typeface="Calibri"/>
                <a:sym typeface="Calibri"/>
              </a:rPr>
              <a:t> </a:t>
            </a:r>
            <a:endParaRPr/>
          </a:p>
          <a:p>
            <a:pPr marL="342900" marR="0" lvl="0" indent="-342900" algn="just"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What plants provide shade?</a:t>
            </a:r>
            <a:endParaRPr/>
          </a:p>
          <a:p>
            <a:pPr marL="342900" marR="0" lvl="0" indent="-342900" algn="just"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What are watering requirements?</a:t>
            </a:r>
            <a:endParaRPr/>
          </a:p>
          <a:p>
            <a:pPr marL="742950" marR="0" lvl="1" indent="-285750" algn="just" rtl="0">
              <a:spcBef>
                <a:spcPts val="600"/>
              </a:spcBef>
              <a:spcAft>
                <a:spcPts val="0"/>
              </a:spcAft>
              <a:buClr>
                <a:srgbClr val="000000"/>
              </a:buClr>
              <a:buSzPts val="1200"/>
              <a:buFont typeface="Courier New"/>
              <a:buChar char="o"/>
            </a:pPr>
            <a:r>
              <a:rPr lang="en-US" sz="1200">
                <a:solidFill>
                  <a:srgbClr val="000000"/>
                </a:solidFill>
                <a:latin typeface="Calibri"/>
                <a:ea typeface="Calibri"/>
                <a:cs typeface="Calibri"/>
                <a:sym typeface="Calibri"/>
              </a:rPr>
              <a:t>Are watering requirements constant or do they change with seasons?</a:t>
            </a:r>
            <a:endParaRPr/>
          </a:p>
          <a:p>
            <a:pPr marL="342900" marR="0" lvl="0" indent="-342900" algn="just"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What is meant by integrated design?</a:t>
            </a:r>
            <a:endParaRPr/>
          </a:p>
          <a:p>
            <a:pPr marL="742950" marR="0" lvl="1" indent="-285750" algn="just" rtl="0">
              <a:spcBef>
                <a:spcPts val="600"/>
              </a:spcBef>
              <a:spcAft>
                <a:spcPts val="0"/>
              </a:spcAft>
              <a:buClr>
                <a:srgbClr val="000000"/>
              </a:buClr>
              <a:buSzPts val="1200"/>
              <a:buFont typeface="Courier New"/>
              <a:buChar char="o"/>
            </a:pPr>
            <a:r>
              <a:rPr lang="en-US" sz="1200">
                <a:solidFill>
                  <a:srgbClr val="000000"/>
                </a:solidFill>
                <a:latin typeface="Calibri"/>
                <a:ea typeface="Calibri"/>
                <a:cs typeface="Calibri"/>
                <a:sym typeface="Calibri"/>
              </a:rPr>
              <a:t>How does it affect plants that are chosen?</a:t>
            </a:r>
            <a:endParaRPr/>
          </a:p>
          <a:p>
            <a:pPr marL="742950" marR="0" lvl="1" indent="-285750" algn="just" rtl="0">
              <a:spcBef>
                <a:spcPts val="600"/>
              </a:spcBef>
              <a:spcAft>
                <a:spcPts val="0"/>
              </a:spcAft>
              <a:buClr>
                <a:srgbClr val="000000"/>
              </a:buClr>
              <a:buSzPts val="1200"/>
              <a:buFont typeface="Courier New"/>
              <a:buChar char="o"/>
            </a:pPr>
            <a:r>
              <a:rPr lang="en-US" sz="1200">
                <a:solidFill>
                  <a:srgbClr val="000000"/>
                </a:solidFill>
                <a:latin typeface="Calibri"/>
                <a:ea typeface="Calibri"/>
                <a:cs typeface="Calibri"/>
                <a:sym typeface="Calibri"/>
              </a:rPr>
              <a:t>What functions do the parts of my design serve?</a:t>
            </a:r>
            <a:endParaRPr/>
          </a:p>
          <a:p>
            <a:pPr marL="0" lvl="0" indent="0" algn="l" rtl="0">
              <a:spcBef>
                <a:spcPts val="600"/>
              </a:spcBef>
              <a:spcAft>
                <a:spcPts val="0"/>
              </a:spcAft>
              <a:buNone/>
            </a:pPr>
            <a:endParaRPr sz="1200">
              <a:solidFill>
                <a:schemeClr val="dk1"/>
              </a:solidFill>
              <a:latin typeface="Calibri"/>
              <a:ea typeface="Calibri"/>
              <a:cs typeface="Calibri"/>
              <a:sym typeface="Calibri"/>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Where are we in the engineering design process?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We are still asking, exploring and imagining. </a:t>
            </a:r>
            <a:endParaRPr/>
          </a:p>
          <a:p>
            <a:pPr marL="0" marR="0" lvl="0" indent="0" algn="l" rtl="0">
              <a:spcBef>
                <a:spcPts val="0"/>
              </a:spcBef>
              <a:spcAft>
                <a:spcPts val="0"/>
              </a:spcAft>
              <a:buNone/>
            </a:pPr>
            <a:endParaRPr/>
          </a:p>
        </p:txBody>
      </p:sp>
      <p:sp>
        <p:nvSpPr>
          <p:cNvPr id="109" name="Google Shape;10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445769" lvl="0" indent="0" algn="l" rtl="0">
              <a:spcBef>
                <a:spcPts val="0"/>
              </a:spcBef>
              <a:spcAft>
                <a:spcPts val="0"/>
              </a:spcAft>
              <a:buNone/>
            </a:pPr>
            <a:r>
              <a:rPr lang="en-US" sz="1200">
                <a:solidFill>
                  <a:schemeClr val="dk1"/>
                </a:solidFill>
                <a:latin typeface="Calibri"/>
                <a:ea typeface="Calibri"/>
                <a:cs typeface="Calibri"/>
                <a:sym typeface="Calibri"/>
              </a:rPr>
              <a:t> </a:t>
            </a:r>
            <a:r>
              <a:rPr lang="en-US" sz="1200" b="1">
                <a:solidFill>
                  <a:srgbClr val="F2624C"/>
                </a:solidFill>
                <a:latin typeface="Calibri"/>
                <a:ea typeface="Calibri"/>
                <a:cs typeface="Calibri"/>
                <a:sym typeface="Calibri"/>
              </a:rPr>
              <a:t>DISTINGUISH: </a:t>
            </a:r>
            <a:endParaRPr sz="1400">
              <a:latin typeface="Times New Roman"/>
              <a:ea typeface="Times New Roman"/>
              <a:cs typeface="Times New Roman"/>
              <a:sym typeface="Times New Roman"/>
            </a:endParaRPr>
          </a:p>
          <a:p>
            <a:pPr marL="342900" marR="445769" lvl="0" indent="-342900" algn="l" rtl="0">
              <a:spcBef>
                <a:spcPts val="600"/>
              </a:spcBef>
              <a:spcAft>
                <a:spcPts val="0"/>
              </a:spcAft>
              <a:buClr>
                <a:srgbClr val="F2624C"/>
              </a:buClr>
              <a:buSzPts val="1200"/>
              <a:buFont typeface="Noto Sans Symbols"/>
              <a:buChar char="∙"/>
            </a:pPr>
            <a:r>
              <a:rPr lang="en-US" sz="1200" b="1">
                <a:solidFill>
                  <a:srgbClr val="F2624C"/>
                </a:solidFill>
                <a:latin typeface="Calibri"/>
                <a:ea typeface="Calibri"/>
                <a:cs typeface="Calibri"/>
                <a:sym typeface="Calibri"/>
              </a:rPr>
              <a:t>What do you need to know in order to size your system appropriately?</a:t>
            </a:r>
            <a:endParaRPr sz="1400">
              <a:latin typeface="Times New Roman"/>
              <a:ea typeface="Times New Roman"/>
              <a:cs typeface="Times New Roman"/>
              <a:sym typeface="Times New Roman"/>
            </a:endParaRPr>
          </a:p>
          <a:p>
            <a:pPr marL="0" marR="445769" lvl="0" indent="0" algn="l" rtl="0">
              <a:spcBef>
                <a:spcPts val="600"/>
              </a:spcBef>
              <a:spcAft>
                <a:spcPts val="0"/>
              </a:spcAft>
              <a:buNone/>
            </a:pPr>
            <a:endParaRPr sz="1200">
              <a:latin typeface="Calibri"/>
              <a:ea typeface="Calibri"/>
              <a:cs typeface="Calibri"/>
              <a:sym typeface="Calibri"/>
            </a:endParaRPr>
          </a:p>
          <a:p>
            <a:pPr marL="0" marR="445769" lvl="0" indent="0" algn="l" rtl="0">
              <a:spcBef>
                <a:spcPts val="600"/>
              </a:spcBef>
              <a:spcAft>
                <a:spcPts val="0"/>
              </a:spcAft>
              <a:buNone/>
            </a:pPr>
            <a:r>
              <a:rPr lang="en-US" sz="1200">
                <a:latin typeface="Calibri"/>
                <a:ea typeface="Calibri"/>
                <a:cs typeface="Calibri"/>
                <a:sym typeface="Calibri"/>
              </a:rPr>
              <a:t>Ask the students what information they need to design and build a rainwater harvesting that will meet the criteria and constraints.</a:t>
            </a:r>
            <a:endParaRPr sz="1400">
              <a:latin typeface="Times New Roman"/>
              <a:ea typeface="Times New Roman"/>
              <a:cs typeface="Times New Roman"/>
              <a:sym typeface="Times New Roman"/>
            </a:endParaRPr>
          </a:p>
          <a:p>
            <a:pPr marL="0" marR="445769" lvl="0" indent="0" algn="l" rtl="0">
              <a:spcBef>
                <a:spcPts val="600"/>
              </a:spcBef>
              <a:spcAft>
                <a:spcPts val="0"/>
              </a:spcAft>
              <a:buNone/>
            </a:pPr>
            <a:endParaRPr sz="1200">
              <a:latin typeface="Calibri"/>
              <a:ea typeface="Calibri"/>
              <a:cs typeface="Calibri"/>
              <a:sym typeface="Calibri"/>
            </a:endParaRPr>
          </a:p>
          <a:p>
            <a:pPr marL="0" marR="445769" lvl="0" indent="0" algn="l" rtl="0">
              <a:spcBef>
                <a:spcPts val="600"/>
              </a:spcBef>
              <a:spcAft>
                <a:spcPts val="0"/>
              </a:spcAft>
              <a:buNone/>
            </a:pPr>
            <a:r>
              <a:rPr lang="en-US" sz="1200">
                <a:latin typeface="Calibri"/>
                <a:ea typeface="Calibri"/>
                <a:cs typeface="Calibri"/>
                <a:sym typeface="Calibri"/>
              </a:rPr>
              <a:t>One of the first things they need to know is how much water they can collect from their chosen collection area. They will also need to know how much water their plants need. In this lesson, students will focus on determining how much water can be collected and made available for their landscape.</a:t>
            </a:r>
            <a:endParaRPr sz="1400">
              <a:latin typeface="Times New Roman"/>
              <a:ea typeface="Times New Roman"/>
              <a:cs typeface="Times New Roman"/>
              <a:sym typeface="Times New Roman"/>
            </a:endParaRPr>
          </a:p>
          <a:p>
            <a:pPr marL="0" lvl="0" indent="0" algn="l" rtl="0">
              <a:spcBef>
                <a:spcPts val="600"/>
              </a:spcBef>
              <a:spcAft>
                <a:spcPts val="0"/>
              </a:spcAft>
              <a:buNone/>
            </a:pPr>
            <a:endParaRPr sz="1200">
              <a:solidFill>
                <a:schemeClr val="dk1"/>
              </a:solidFill>
              <a:latin typeface="Calibri"/>
              <a:ea typeface="Calibri"/>
              <a:cs typeface="Calibri"/>
              <a:sym typeface="Calibri"/>
            </a:endParaRPr>
          </a:p>
        </p:txBody>
      </p:sp>
      <p:sp>
        <p:nvSpPr>
          <p:cNvPr id="115" name="Google Shape;1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a:t>
            </a:fld>
            <a:endParaRP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9050" marR="445769" lvl="0" indent="0" algn="l" rtl="0">
              <a:spcBef>
                <a:spcPts val="0"/>
              </a:spcBef>
              <a:spcAft>
                <a:spcPts val="0"/>
              </a:spcAft>
              <a:buNone/>
            </a:pPr>
            <a:r>
              <a:rPr lang="en-US" sz="1200" b="1">
                <a:solidFill>
                  <a:srgbClr val="70AD47"/>
                </a:solidFill>
                <a:latin typeface="Calibri"/>
                <a:ea typeface="Calibri"/>
                <a:cs typeface="Calibri"/>
                <a:sym typeface="Calibri"/>
              </a:rPr>
              <a:t>BUILD THE SYSTEM:</a:t>
            </a:r>
            <a:endParaRPr sz="1400">
              <a:latin typeface="Times New Roman"/>
              <a:ea typeface="Times New Roman"/>
              <a:cs typeface="Times New Roman"/>
              <a:sym typeface="Times New Roman"/>
            </a:endParaRPr>
          </a:p>
          <a:p>
            <a:pPr marL="342900" marR="445769" lvl="0" indent="-342900" algn="l" rtl="0">
              <a:spcBef>
                <a:spcPts val="600"/>
              </a:spcBef>
              <a:spcAft>
                <a:spcPts val="0"/>
              </a:spcAft>
              <a:buClr>
                <a:srgbClr val="70AD47"/>
              </a:buClr>
              <a:buSzPts val="1200"/>
              <a:buFont typeface="Noto Sans Symbols"/>
              <a:buChar char="∙"/>
            </a:pPr>
            <a:r>
              <a:rPr lang="en-US" sz="1200" b="1">
                <a:solidFill>
                  <a:srgbClr val="70AD47"/>
                </a:solidFill>
                <a:latin typeface="Calibri"/>
                <a:ea typeface="Calibri"/>
                <a:cs typeface="Calibri"/>
                <a:sym typeface="Calibri"/>
              </a:rPr>
              <a:t>What are the parts that you will use to determine how much water can be collected from your collection area?</a:t>
            </a:r>
            <a:endParaRPr sz="1400">
              <a:latin typeface="Times New Roman"/>
              <a:ea typeface="Times New Roman"/>
              <a:cs typeface="Times New Roman"/>
              <a:sym typeface="Times New Roman"/>
            </a:endParaRPr>
          </a:p>
          <a:p>
            <a:pPr marL="0" marR="445769" lvl="0" indent="0" algn="just" rtl="0">
              <a:spcBef>
                <a:spcPts val="600"/>
              </a:spcBef>
              <a:spcAft>
                <a:spcPts val="0"/>
              </a:spcAft>
              <a:buNone/>
            </a:pPr>
            <a:endParaRPr sz="1200">
              <a:latin typeface="Calibri"/>
              <a:ea typeface="Calibri"/>
              <a:cs typeface="Calibri"/>
              <a:sym typeface="Calibri"/>
            </a:endParaRPr>
          </a:p>
          <a:p>
            <a:pPr marL="0" marR="445769" lvl="0" indent="0" algn="just" rtl="0">
              <a:spcBef>
                <a:spcPts val="600"/>
              </a:spcBef>
              <a:spcAft>
                <a:spcPts val="0"/>
              </a:spcAft>
              <a:buNone/>
            </a:pPr>
            <a:r>
              <a:rPr lang="en-US" sz="1200">
                <a:latin typeface="Calibri"/>
                <a:ea typeface="Calibri"/>
                <a:cs typeface="Calibri"/>
                <a:sym typeface="Calibri"/>
              </a:rPr>
              <a:t>Give students time in small groups to discuss this. </a:t>
            </a:r>
            <a:endParaRPr sz="1400">
              <a:latin typeface="Times New Roman"/>
              <a:ea typeface="Times New Roman"/>
              <a:cs typeface="Times New Roman"/>
              <a:sym typeface="Times New Roman"/>
            </a:endParaRPr>
          </a:p>
          <a:p>
            <a:pPr marL="0" marR="445769" lvl="0" indent="0" algn="just" rtl="0">
              <a:spcBef>
                <a:spcPts val="600"/>
              </a:spcBef>
              <a:spcAft>
                <a:spcPts val="0"/>
              </a:spcAft>
              <a:buNone/>
            </a:pPr>
            <a:endParaRPr sz="1200">
              <a:latin typeface="Calibri"/>
              <a:ea typeface="Calibri"/>
              <a:cs typeface="Calibri"/>
              <a:sym typeface="Calibri"/>
            </a:endParaRPr>
          </a:p>
          <a:p>
            <a:pPr marL="0" marR="445769" lvl="0" indent="0" algn="just" rtl="0">
              <a:spcBef>
                <a:spcPts val="600"/>
              </a:spcBef>
              <a:spcAft>
                <a:spcPts val="0"/>
              </a:spcAft>
              <a:buNone/>
            </a:pPr>
            <a:r>
              <a:rPr lang="en-US" sz="1200">
                <a:latin typeface="Calibri"/>
                <a:ea typeface="Calibri"/>
                <a:cs typeface="Calibri"/>
                <a:sym typeface="Calibri"/>
              </a:rPr>
              <a:t>Students should understand that they will need to know the how to calculate the surface area, in square feet, of their collection area.  They will also need to know the amount of rain that falls on that surface in an average month.  If they don’t come up with these at this point, don’t tell them.  This is an opportunity to find out what they already know. </a:t>
            </a:r>
            <a:endParaRPr sz="1400">
              <a:latin typeface="Times New Roman"/>
              <a:ea typeface="Times New Roman"/>
              <a:cs typeface="Times New Roman"/>
              <a:sym typeface="Times New Roman"/>
            </a:endParaRPr>
          </a:p>
          <a:p>
            <a:pPr marL="0" lvl="0" indent="0" algn="l" rtl="0">
              <a:spcBef>
                <a:spcPts val="60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sz="1200">
                <a:latin typeface="Calibri"/>
                <a:ea typeface="Calibri"/>
                <a:cs typeface="Calibri"/>
                <a:sym typeface="Calibri"/>
              </a:rPr>
              <a:t>In this lesson, they will learn that the volume of rainwater they can collect will vary throughout the year. Some may remember the texture of the roof or collection area surface (the runoff coefficient) plays a role in how much rain they can collect.</a:t>
            </a:r>
            <a:endParaRPr/>
          </a:p>
        </p:txBody>
      </p:sp>
      <p:sp>
        <p:nvSpPr>
          <p:cNvPr id="126" name="Google Shape;12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445769" lvl="0" indent="0" algn="l" rtl="0">
              <a:spcBef>
                <a:spcPts val="0"/>
              </a:spcBef>
              <a:spcAft>
                <a:spcPts val="0"/>
              </a:spcAft>
              <a:buNone/>
            </a:pPr>
            <a:r>
              <a:rPr lang="en-US" sz="1200" b="1">
                <a:solidFill>
                  <a:srgbClr val="F2624C"/>
                </a:solidFill>
                <a:latin typeface="Calibri"/>
                <a:ea typeface="Calibri"/>
                <a:cs typeface="Calibri"/>
                <a:sym typeface="Calibri"/>
              </a:rPr>
              <a:t>DISTINGUISH</a:t>
            </a:r>
            <a:endParaRPr/>
          </a:p>
          <a:p>
            <a:pPr marL="0" marR="445769" lvl="0" indent="0" algn="l" rtl="0">
              <a:spcBef>
                <a:spcPts val="600"/>
              </a:spcBef>
              <a:spcAft>
                <a:spcPts val="0"/>
              </a:spcAft>
              <a:buNone/>
            </a:pPr>
            <a:endParaRPr sz="1400">
              <a:latin typeface="Times New Roman"/>
              <a:ea typeface="Times New Roman"/>
              <a:cs typeface="Times New Roman"/>
              <a:sym typeface="Times New Roman"/>
            </a:endParaRPr>
          </a:p>
          <a:p>
            <a:pPr marL="342900" marR="445769" lvl="0" indent="-342900" algn="l" rtl="0">
              <a:spcBef>
                <a:spcPts val="600"/>
              </a:spcBef>
              <a:spcAft>
                <a:spcPts val="0"/>
              </a:spcAft>
              <a:buClr>
                <a:srgbClr val="F2624C"/>
              </a:buClr>
              <a:buSzPts val="1200"/>
              <a:buFont typeface="Noto Sans Symbols"/>
              <a:buChar char="∙"/>
            </a:pPr>
            <a:r>
              <a:rPr lang="en-US" sz="1200" b="1">
                <a:solidFill>
                  <a:srgbClr val="F2624C"/>
                </a:solidFill>
                <a:latin typeface="Calibri"/>
                <a:ea typeface="Calibri"/>
                <a:cs typeface="Calibri"/>
                <a:sym typeface="Calibri"/>
              </a:rPr>
              <a:t>What is average annual rainfall?</a:t>
            </a:r>
            <a:endParaRPr/>
          </a:p>
          <a:p>
            <a:pPr marL="0" marR="445769" lvl="0" indent="0" algn="l" rtl="0">
              <a:spcBef>
                <a:spcPts val="600"/>
              </a:spcBef>
              <a:spcAft>
                <a:spcPts val="0"/>
              </a:spcAft>
              <a:buNone/>
            </a:pPr>
            <a:r>
              <a:rPr lang="en-US" sz="1200">
                <a:latin typeface="Calibri"/>
                <a:ea typeface="Calibri"/>
                <a:cs typeface="Calibri"/>
                <a:sym typeface="Calibri"/>
              </a:rPr>
              <a:t>The amount of rain that we usually get each year. </a:t>
            </a:r>
            <a:endParaRPr sz="1400">
              <a:latin typeface="Times New Roman"/>
              <a:ea typeface="Times New Roman"/>
              <a:cs typeface="Times New Roman"/>
              <a:sym typeface="Times New Roman"/>
            </a:endParaRPr>
          </a:p>
          <a:p>
            <a:pPr marL="342900" marR="445769" lvl="0" indent="-342900" algn="l" rtl="0">
              <a:spcBef>
                <a:spcPts val="600"/>
              </a:spcBef>
              <a:spcAft>
                <a:spcPts val="0"/>
              </a:spcAft>
              <a:buClr>
                <a:srgbClr val="F2624C"/>
              </a:buClr>
              <a:buSzPts val="1200"/>
              <a:buFont typeface="Noto Sans Symbols"/>
              <a:buChar char="∙"/>
            </a:pPr>
            <a:r>
              <a:rPr lang="en-US" sz="1200" b="1">
                <a:solidFill>
                  <a:srgbClr val="F2624C"/>
                </a:solidFill>
                <a:latin typeface="Calibri"/>
                <a:ea typeface="Calibri"/>
                <a:cs typeface="Calibri"/>
                <a:sym typeface="Calibri"/>
              </a:rPr>
              <a:t>What is average annual rainfall not?</a:t>
            </a:r>
            <a:endParaRPr sz="1400">
              <a:latin typeface="Times New Roman"/>
              <a:ea typeface="Times New Roman"/>
              <a:cs typeface="Times New Roman"/>
              <a:sym typeface="Times New Roman"/>
            </a:endParaRPr>
          </a:p>
          <a:p>
            <a:pPr marL="0" marR="445769" lvl="0" indent="0" algn="l" rtl="0">
              <a:spcBef>
                <a:spcPts val="600"/>
              </a:spcBef>
              <a:spcAft>
                <a:spcPts val="0"/>
              </a:spcAft>
              <a:buNone/>
            </a:pPr>
            <a:r>
              <a:rPr lang="en-US" sz="1200">
                <a:latin typeface="Calibri"/>
                <a:ea typeface="Calibri"/>
                <a:cs typeface="Calibri"/>
                <a:sym typeface="Calibri"/>
              </a:rPr>
              <a:t>It’s not monthly, weekly or daily data.  </a:t>
            </a:r>
            <a:endParaRPr sz="1400">
              <a:latin typeface="Times New Roman"/>
              <a:ea typeface="Times New Roman"/>
              <a:cs typeface="Times New Roman"/>
              <a:sym typeface="Times New Roman"/>
            </a:endParaRPr>
          </a:p>
          <a:p>
            <a:pPr marL="0" marR="445769" lvl="0" indent="0" algn="l" rtl="0">
              <a:spcBef>
                <a:spcPts val="600"/>
              </a:spcBef>
              <a:spcAft>
                <a:spcPts val="0"/>
              </a:spcAft>
              <a:buNone/>
            </a:pPr>
            <a:endParaRPr sz="1200">
              <a:latin typeface="Calibri"/>
              <a:ea typeface="Calibri"/>
              <a:cs typeface="Calibri"/>
              <a:sym typeface="Calibri"/>
            </a:endParaRPr>
          </a:p>
          <a:p>
            <a:pPr marL="0" marR="445769" lvl="0" indent="0" algn="l" rtl="0">
              <a:spcBef>
                <a:spcPts val="600"/>
              </a:spcBef>
              <a:spcAft>
                <a:spcPts val="0"/>
              </a:spcAft>
              <a:buNone/>
            </a:pPr>
            <a:r>
              <a:rPr lang="en-US" sz="1200">
                <a:latin typeface="Calibri"/>
                <a:ea typeface="Calibri"/>
                <a:cs typeface="Calibri"/>
                <a:sym typeface="Calibri"/>
              </a:rPr>
              <a:t>Ask the students whether they think it would better to use daily, monthly or annual rainfall values to determine the size of their system. </a:t>
            </a:r>
            <a:endParaRPr sz="1400">
              <a:latin typeface="Times New Roman"/>
              <a:ea typeface="Times New Roman"/>
              <a:cs typeface="Times New Roman"/>
              <a:sym typeface="Times New Roman"/>
            </a:endParaRPr>
          </a:p>
          <a:p>
            <a:pPr marL="342900" marR="445769" lvl="0" indent="-342900" algn="l" rtl="0">
              <a:spcBef>
                <a:spcPts val="600"/>
              </a:spcBef>
              <a:spcAft>
                <a:spcPts val="0"/>
              </a:spcAft>
              <a:buClr>
                <a:srgbClr val="F2624C"/>
              </a:buClr>
              <a:buSzPts val="1200"/>
              <a:buFont typeface="Arial"/>
              <a:buChar char="•"/>
            </a:pPr>
            <a:r>
              <a:rPr lang="en-US" sz="1200" b="1">
                <a:solidFill>
                  <a:srgbClr val="F2624C"/>
                </a:solidFill>
                <a:latin typeface="Calibri"/>
                <a:ea typeface="Calibri"/>
                <a:cs typeface="Calibri"/>
                <a:sym typeface="Calibri"/>
              </a:rPr>
              <a:t>What is average monthly rainfall?</a:t>
            </a:r>
            <a:endParaRPr sz="1400">
              <a:latin typeface="Times New Roman"/>
              <a:ea typeface="Times New Roman"/>
              <a:cs typeface="Times New Roman"/>
              <a:sym typeface="Times New Roman"/>
            </a:endParaRPr>
          </a:p>
          <a:p>
            <a:pPr marL="0" marR="445769" lvl="0" indent="0" algn="l" rtl="0">
              <a:spcBef>
                <a:spcPts val="600"/>
              </a:spcBef>
              <a:spcAft>
                <a:spcPts val="0"/>
              </a:spcAft>
              <a:buNone/>
            </a:pPr>
            <a:r>
              <a:rPr lang="en-US" sz="1200">
                <a:latin typeface="Calibri"/>
                <a:ea typeface="Calibri"/>
                <a:cs typeface="Calibri"/>
                <a:sym typeface="Calibri"/>
              </a:rPr>
              <a:t>The amount of rain that we usually get in each month of the year. </a:t>
            </a:r>
            <a:endParaRPr sz="1400">
              <a:latin typeface="Times New Roman"/>
              <a:ea typeface="Times New Roman"/>
              <a:cs typeface="Times New Roman"/>
              <a:sym typeface="Times New Roman"/>
            </a:endParaRPr>
          </a:p>
          <a:p>
            <a:pPr marL="342900" marR="445769" lvl="0" indent="-342900" algn="l" rtl="0">
              <a:spcBef>
                <a:spcPts val="600"/>
              </a:spcBef>
              <a:spcAft>
                <a:spcPts val="0"/>
              </a:spcAft>
              <a:buClr>
                <a:srgbClr val="F2624C"/>
              </a:buClr>
              <a:buSzPts val="1200"/>
              <a:buFont typeface="Arial"/>
              <a:buChar char="•"/>
            </a:pPr>
            <a:r>
              <a:rPr lang="en-US" sz="1200" b="1">
                <a:solidFill>
                  <a:srgbClr val="F2624C"/>
                </a:solidFill>
                <a:latin typeface="Calibri"/>
                <a:ea typeface="Calibri"/>
                <a:cs typeface="Calibri"/>
                <a:sym typeface="Calibri"/>
              </a:rPr>
              <a:t>What is average monthly rainfall not?</a:t>
            </a:r>
            <a:endParaRPr sz="1400">
              <a:latin typeface="Times New Roman"/>
              <a:ea typeface="Times New Roman"/>
              <a:cs typeface="Times New Roman"/>
              <a:sym typeface="Times New Roman"/>
            </a:endParaRPr>
          </a:p>
          <a:p>
            <a:pPr marL="0" marR="445769" lvl="0" indent="0" algn="l" rtl="0">
              <a:lnSpc>
                <a:spcPct val="100000"/>
              </a:lnSpc>
              <a:spcBef>
                <a:spcPts val="60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It’s still not daily.  Would daily data be better to use than monthly?  Why or why not?</a:t>
            </a:r>
            <a:endParaRPr/>
          </a:p>
          <a:p>
            <a:pPr marL="0" lvl="0" indent="0" algn="l" rtl="0">
              <a:spcBef>
                <a:spcPts val="60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Discuss the frequency of precipitation in our area. Students will likely know about times of year when we get more rain, like the monsoon season. They may know that there are long periods with no rain too.  Ask them: “Will annual or monthly data tell you about one big storm?” No, neither one will. “Would it be helpful to have more data on rainfall or less?” More, yet when is it too much and too time consuming?</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For most rainwater professionals using daily data is overkill. A constraint that we all have in designing and building a rainwater harvesting system is time. So, we are going to analyze monthly rainfall. </a:t>
            </a:r>
            <a:endParaRPr sz="1200">
              <a:latin typeface="Calibri"/>
              <a:ea typeface="Calibri"/>
              <a:cs typeface="Calibri"/>
              <a:sym typeface="Calibri"/>
            </a:endParaRPr>
          </a:p>
        </p:txBody>
      </p:sp>
      <p:sp>
        <p:nvSpPr>
          <p:cNvPr id="133" name="Google Shape;13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445769" lvl="0" indent="0" algn="l" rtl="0">
              <a:spcBef>
                <a:spcPts val="0"/>
              </a:spcBef>
              <a:spcAft>
                <a:spcPts val="0"/>
              </a:spcAft>
              <a:buNone/>
            </a:pPr>
            <a:r>
              <a:rPr lang="en-US" sz="1200" b="1">
                <a:solidFill>
                  <a:srgbClr val="F2624C"/>
                </a:solidFill>
                <a:latin typeface="Calibri"/>
                <a:ea typeface="Calibri"/>
                <a:cs typeface="Calibri"/>
                <a:sym typeface="Calibri"/>
              </a:rPr>
              <a:t>DISTINGUISH</a:t>
            </a:r>
            <a:endParaRPr sz="1200">
              <a:latin typeface="Times New Roman"/>
              <a:ea typeface="Times New Roman"/>
              <a:cs typeface="Times New Roman"/>
              <a:sym typeface="Times New Roman"/>
            </a:endParaRPr>
          </a:p>
          <a:p>
            <a:pPr marL="342900" marR="445769" lvl="0" indent="-342900" algn="l" rtl="0">
              <a:spcBef>
                <a:spcPts val="600"/>
              </a:spcBef>
              <a:spcAft>
                <a:spcPts val="0"/>
              </a:spcAft>
              <a:buClr>
                <a:srgbClr val="F2624C"/>
              </a:buClr>
              <a:buSzPts val="1200"/>
              <a:buFont typeface="Noto Sans Symbols"/>
              <a:buChar char="∙"/>
            </a:pPr>
            <a:r>
              <a:rPr lang="en-US" sz="1200" b="1">
                <a:solidFill>
                  <a:srgbClr val="F2624C"/>
                </a:solidFill>
                <a:latin typeface="Calibri"/>
                <a:ea typeface="Calibri"/>
                <a:cs typeface="Calibri"/>
                <a:sym typeface="Calibri"/>
              </a:rPr>
              <a:t>What else do you need to know to determine how much water could be harvested from your collection surface?</a:t>
            </a:r>
            <a:endParaRPr sz="1200">
              <a:latin typeface="Times New Roman"/>
              <a:ea typeface="Times New Roman"/>
              <a:cs typeface="Times New Roman"/>
              <a:sym typeface="Times New Roman"/>
            </a:endParaRPr>
          </a:p>
          <a:p>
            <a:pPr marL="0" marR="445769" lvl="0" indent="0" algn="l" rtl="0">
              <a:spcBef>
                <a:spcPts val="600"/>
              </a:spcBef>
              <a:spcAft>
                <a:spcPts val="0"/>
              </a:spcAft>
              <a:buNone/>
            </a:pPr>
            <a:endParaRPr sz="1200">
              <a:latin typeface="Calibri"/>
              <a:ea typeface="Calibri"/>
              <a:cs typeface="Calibri"/>
              <a:sym typeface="Calibri"/>
            </a:endParaRPr>
          </a:p>
          <a:p>
            <a:pPr marL="0" marR="445769" lvl="0" indent="0" algn="l" rtl="0">
              <a:spcBef>
                <a:spcPts val="600"/>
              </a:spcBef>
              <a:spcAft>
                <a:spcPts val="0"/>
              </a:spcAft>
              <a:buNone/>
            </a:pPr>
            <a:r>
              <a:rPr lang="en-US" sz="1200">
                <a:latin typeface="Calibri"/>
                <a:ea typeface="Calibri"/>
                <a:cs typeface="Calibri"/>
                <a:sym typeface="Calibri"/>
              </a:rPr>
              <a:t>We need to know the surface area of the collection surface that we will be harvesting from.</a:t>
            </a:r>
            <a:endParaRPr sz="1200">
              <a:latin typeface="Times New Roman"/>
              <a:ea typeface="Times New Roman"/>
              <a:cs typeface="Times New Roman"/>
              <a:sym typeface="Times New Roman"/>
            </a:endParaRPr>
          </a:p>
          <a:p>
            <a:pPr marL="0" lvl="0" indent="0" algn="l" rtl="0">
              <a:spcBef>
                <a:spcPts val="60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445769" lvl="0" indent="0" algn="l" rtl="0">
              <a:spcBef>
                <a:spcPts val="0"/>
              </a:spcBef>
              <a:spcAft>
                <a:spcPts val="0"/>
              </a:spcAft>
              <a:buNone/>
            </a:pPr>
            <a:r>
              <a:rPr lang="en-US" sz="1200" b="1">
                <a:solidFill>
                  <a:srgbClr val="F2624C"/>
                </a:solidFill>
                <a:latin typeface="Calibri"/>
                <a:ea typeface="Calibri"/>
                <a:cs typeface="Calibri"/>
                <a:sym typeface="Calibri"/>
              </a:rPr>
              <a:t>DISTINGUISH</a:t>
            </a:r>
            <a:endParaRPr/>
          </a:p>
          <a:p>
            <a:pPr marL="0" marR="445769" lvl="0" indent="0" algn="l" rtl="0">
              <a:spcBef>
                <a:spcPts val="600"/>
              </a:spcBef>
              <a:spcAft>
                <a:spcPts val="0"/>
              </a:spcAft>
              <a:buNone/>
            </a:pPr>
            <a:endParaRPr sz="1400">
              <a:latin typeface="Times New Roman"/>
              <a:ea typeface="Times New Roman"/>
              <a:cs typeface="Times New Roman"/>
              <a:sym typeface="Times New Roman"/>
            </a:endParaRPr>
          </a:p>
          <a:p>
            <a:pPr marL="342900" marR="445769" lvl="0" indent="-342900" algn="l" rtl="0">
              <a:spcBef>
                <a:spcPts val="600"/>
              </a:spcBef>
              <a:spcAft>
                <a:spcPts val="0"/>
              </a:spcAft>
              <a:buClr>
                <a:srgbClr val="F2624C"/>
              </a:buClr>
              <a:buSzPts val="1200"/>
              <a:buFont typeface="Noto Sans Symbols"/>
              <a:buChar char="∙"/>
            </a:pPr>
            <a:r>
              <a:rPr lang="en-US" sz="1200" b="1">
                <a:solidFill>
                  <a:srgbClr val="F2624C"/>
                </a:solidFill>
                <a:latin typeface="Calibri"/>
                <a:ea typeface="Calibri"/>
                <a:cs typeface="Calibri"/>
                <a:sym typeface="Calibri"/>
              </a:rPr>
              <a:t>What is a good collection area for your chosen area?</a:t>
            </a:r>
            <a:endParaRPr/>
          </a:p>
          <a:p>
            <a:pPr marL="342900" marR="445769" lvl="0" indent="-254000" algn="l" rtl="0">
              <a:spcBef>
                <a:spcPts val="600"/>
              </a:spcBef>
              <a:spcAft>
                <a:spcPts val="0"/>
              </a:spcAft>
              <a:buClr>
                <a:schemeClr val="dk1"/>
              </a:buClr>
              <a:buSzPts val="1400"/>
              <a:buFont typeface="Noto Sans Symbols"/>
              <a:buNone/>
            </a:pPr>
            <a:endParaRPr sz="1400">
              <a:latin typeface="Times New Roman"/>
              <a:ea typeface="Times New Roman"/>
              <a:cs typeface="Times New Roman"/>
              <a:sym typeface="Times New Roman"/>
            </a:endParaRPr>
          </a:p>
          <a:p>
            <a:pPr marL="0" marR="445769" lvl="0" indent="0" algn="l" rtl="0">
              <a:spcBef>
                <a:spcPts val="600"/>
              </a:spcBef>
              <a:spcAft>
                <a:spcPts val="0"/>
              </a:spcAft>
              <a:buNone/>
            </a:pPr>
            <a:r>
              <a:rPr lang="en-US" sz="1200">
                <a:latin typeface="Calibri"/>
                <a:ea typeface="Calibri"/>
                <a:cs typeface="Calibri"/>
                <a:sym typeface="Calibri"/>
              </a:rPr>
              <a:t>The collection area for their system should have been determined in Question 8 on their</a:t>
            </a:r>
            <a:r>
              <a:rPr lang="en-US" sz="1400">
                <a:latin typeface="Times New Roman"/>
                <a:ea typeface="Times New Roman"/>
                <a:cs typeface="Times New Roman"/>
                <a:sym typeface="Times New Roman"/>
              </a:rPr>
              <a:t> </a:t>
            </a:r>
            <a:r>
              <a:rPr lang="en-US" sz="1200">
                <a:latin typeface="Calibri"/>
                <a:ea typeface="Calibri"/>
                <a:cs typeface="Calibri"/>
                <a:sym typeface="Calibri"/>
              </a:rPr>
              <a:t>Schoolyard Inspection Datasheet.  Ask students, “What constraints or criteria does a collection area need to meet?” (It has to be close to the location to be watered. It has to be an impermeable surface to collect water off, e.g. a roof or paved playground area.) Remember, where do we need shade?</a:t>
            </a:r>
            <a:endParaRPr/>
          </a:p>
          <a:p>
            <a:pPr marL="0" marR="445769" lvl="0" indent="0" algn="l" rtl="0">
              <a:spcBef>
                <a:spcPts val="600"/>
              </a:spcBef>
              <a:spcAft>
                <a:spcPts val="0"/>
              </a:spcAft>
              <a:buNone/>
            </a:pPr>
            <a:endParaRPr sz="1400">
              <a:latin typeface="Times New Roman"/>
              <a:ea typeface="Times New Roman"/>
              <a:cs typeface="Times New Roman"/>
              <a:sym typeface="Times New Roman"/>
            </a:endParaRPr>
          </a:p>
          <a:p>
            <a:pPr marL="342900" marR="445769" lvl="0" indent="-342900" algn="l" rtl="0">
              <a:spcBef>
                <a:spcPts val="600"/>
              </a:spcBef>
              <a:spcAft>
                <a:spcPts val="0"/>
              </a:spcAft>
              <a:buClr>
                <a:srgbClr val="F2624C"/>
              </a:buClr>
              <a:buSzPts val="1200"/>
              <a:buFont typeface="Noto Sans Symbols"/>
              <a:buChar char="∙"/>
            </a:pPr>
            <a:r>
              <a:rPr lang="en-US" sz="1200" b="1">
                <a:solidFill>
                  <a:srgbClr val="F2624C"/>
                </a:solidFill>
                <a:latin typeface="Calibri"/>
                <a:ea typeface="Calibri"/>
                <a:cs typeface="Calibri"/>
                <a:sym typeface="Calibri"/>
              </a:rPr>
              <a:t>What is not a good collection area for your chosen area?</a:t>
            </a:r>
            <a:endParaRPr sz="1400">
              <a:latin typeface="Times New Roman"/>
              <a:ea typeface="Times New Roman"/>
              <a:cs typeface="Times New Roman"/>
              <a:sym typeface="Times New Roman"/>
            </a:endParaRPr>
          </a:p>
          <a:p>
            <a:pPr marL="0" lvl="0" indent="0" algn="l" rtl="0">
              <a:spcBef>
                <a:spcPts val="60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sz="1200">
                <a:latin typeface="Calibri"/>
                <a:ea typeface="Calibri"/>
                <a:cs typeface="Calibri"/>
                <a:sym typeface="Calibri"/>
              </a:rPr>
              <a:t>It is not any area off the school grounds.  It’s not a low point.</a:t>
            </a:r>
            <a:endParaRPr/>
          </a:p>
        </p:txBody>
      </p:sp>
      <p:sp>
        <p:nvSpPr>
          <p:cNvPr id="164" name="Google Shape;16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445769" lvl="0" indent="0" algn="l" rtl="0">
              <a:spcBef>
                <a:spcPts val="0"/>
              </a:spcBef>
              <a:spcAft>
                <a:spcPts val="0"/>
              </a:spcAft>
              <a:buNone/>
            </a:pPr>
            <a:r>
              <a:rPr lang="en-US" sz="1200" b="1">
                <a:solidFill>
                  <a:srgbClr val="4CBFC2"/>
                </a:solidFill>
                <a:latin typeface="Calibri"/>
                <a:ea typeface="Calibri"/>
                <a:cs typeface="Calibri"/>
                <a:sym typeface="Calibri"/>
              </a:rPr>
              <a:t>RELATE:  </a:t>
            </a:r>
            <a:endParaRPr sz="1400">
              <a:latin typeface="Times New Roman"/>
              <a:ea typeface="Times New Roman"/>
              <a:cs typeface="Times New Roman"/>
              <a:sym typeface="Times New Roman"/>
            </a:endParaRPr>
          </a:p>
          <a:p>
            <a:pPr marL="342900" marR="445769" lvl="0" indent="-342900" algn="l" rtl="0">
              <a:spcBef>
                <a:spcPts val="600"/>
              </a:spcBef>
              <a:spcAft>
                <a:spcPts val="0"/>
              </a:spcAft>
              <a:buClr>
                <a:srgbClr val="4CBFC2"/>
              </a:buClr>
              <a:buSzPts val="1200"/>
              <a:buFont typeface="Noto Sans Symbols"/>
              <a:buChar char="∙"/>
            </a:pPr>
            <a:r>
              <a:rPr lang="en-US" sz="1200" b="1">
                <a:solidFill>
                  <a:srgbClr val="4CBFC2"/>
                </a:solidFill>
                <a:latin typeface="Calibri"/>
                <a:ea typeface="Calibri"/>
                <a:cs typeface="Calibri"/>
                <a:sym typeface="Calibri"/>
              </a:rPr>
              <a:t>What is the difference between a roof area and a paved area?</a:t>
            </a:r>
            <a:endParaRPr/>
          </a:p>
          <a:p>
            <a:pPr marL="0" marR="445769" lvl="0" indent="0" algn="l" rtl="0">
              <a:spcBef>
                <a:spcPts val="600"/>
              </a:spcBef>
              <a:spcAft>
                <a:spcPts val="0"/>
              </a:spcAft>
              <a:buClr>
                <a:schemeClr val="dk1"/>
              </a:buClr>
              <a:buSzPts val="1400"/>
              <a:buFont typeface="Noto Sans Symbols"/>
              <a:buNone/>
            </a:pPr>
            <a:endParaRPr sz="1400">
              <a:latin typeface="Times New Roman"/>
              <a:ea typeface="Times New Roman"/>
              <a:cs typeface="Times New Roman"/>
              <a:sym typeface="Times New Roman"/>
            </a:endParaRPr>
          </a:p>
          <a:p>
            <a:pPr marL="0" marR="445769" lvl="0" indent="0" algn="l" rtl="0">
              <a:spcBef>
                <a:spcPts val="600"/>
              </a:spcBef>
              <a:spcAft>
                <a:spcPts val="0"/>
              </a:spcAft>
              <a:buNone/>
            </a:pPr>
            <a:r>
              <a:rPr lang="en-US" sz="1200">
                <a:latin typeface="Calibri"/>
                <a:ea typeface="Calibri"/>
                <a:cs typeface="Calibri"/>
                <a:sym typeface="Calibri"/>
              </a:rPr>
              <a:t>Engage students in a discussion of whether a roof area or paved area would be easier to collect water from and why? </a:t>
            </a:r>
            <a:endParaRPr/>
          </a:p>
          <a:p>
            <a:pPr marL="0" marR="445769" lvl="0" indent="0" algn="l" rtl="0">
              <a:spcBef>
                <a:spcPts val="600"/>
              </a:spcBef>
              <a:spcAft>
                <a:spcPts val="0"/>
              </a:spcAft>
              <a:buNone/>
            </a:pPr>
            <a:endParaRPr sz="1400">
              <a:latin typeface="Times New Roman"/>
              <a:ea typeface="Times New Roman"/>
              <a:cs typeface="Times New Roman"/>
              <a:sym typeface="Times New Roman"/>
            </a:endParaRPr>
          </a:p>
          <a:p>
            <a:pPr marL="342900" marR="445769" lvl="0" indent="-342900" algn="l" rtl="0">
              <a:spcBef>
                <a:spcPts val="600"/>
              </a:spcBef>
              <a:spcAft>
                <a:spcPts val="0"/>
              </a:spcAft>
              <a:buClr>
                <a:srgbClr val="4CBFC2"/>
              </a:buClr>
              <a:buSzPts val="1200"/>
              <a:buFont typeface="Noto Sans Symbols"/>
              <a:buChar char="∙"/>
            </a:pPr>
            <a:r>
              <a:rPr lang="en-US" sz="1200" b="1">
                <a:solidFill>
                  <a:srgbClr val="4CBFC2"/>
                </a:solidFill>
                <a:latin typeface="Calibri"/>
                <a:ea typeface="Calibri"/>
                <a:cs typeface="Calibri"/>
                <a:sym typeface="Calibri"/>
              </a:rPr>
              <a:t>Which do you think would be easier to harvest water from?  </a:t>
            </a:r>
            <a:endParaRPr sz="1400">
              <a:latin typeface="Times New Roman"/>
              <a:ea typeface="Times New Roman"/>
              <a:cs typeface="Times New Roman"/>
              <a:sym typeface="Times New Roman"/>
            </a:endParaRPr>
          </a:p>
          <a:p>
            <a:pPr marL="0" lvl="0" indent="0" algn="l" rtl="0">
              <a:spcBef>
                <a:spcPts val="60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sz="1200">
                <a:latin typeface="Calibri"/>
                <a:ea typeface="Calibri"/>
                <a:cs typeface="Calibri"/>
                <a:sym typeface="Calibri"/>
              </a:rPr>
              <a:t>Higher areas might be easier to collect water from because you have the help of gravity, roof areas may already have structures you can use to help harvest rain (downspouts, gutters). Paved areas are lower and may require more work to direct water to useful locations.</a:t>
            </a:r>
            <a:endParaRPr/>
          </a:p>
        </p:txBody>
      </p:sp>
      <p:sp>
        <p:nvSpPr>
          <p:cNvPr id="172" name="Google Shape;17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EAF6"/>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FCBEF"/>
                </a:solidFill>
                <a:latin typeface="Calibri"/>
                <a:ea typeface="Calibri"/>
                <a:cs typeface="Calibri"/>
                <a:sym typeface="Calibri"/>
              </a:defRPr>
            </a:lvl1pPr>
            <a:lvl2pPr marL="0" marR="0" lvl="1" indent="0" algn="r" rtl="0">
              <a:spcBef>
                <a:spcPts val="0"/>
              </a:spcBef>
              <a:buNone/>
              <a:defRPr sz="1200" b="0" i="0" u="none" strike="noStrike" cap="none">
                <a:solidFill>
                  <a:srgbClr val="5FCBEF"/>
                </a:solidFill>
                <a:latin typeface="Calibri"/>
                <a:ea typeface="Calibri"/>
                <a:cs typeface="Calibri"/>
                <a:sym typeface="Calibri"/>
              </a:defRPr>
            </a:lvl2pPr>
            <a:lvl3pPr marL="0" marR="0" lvl="2" indent="0" algn="r" rtl="0">
              <a:spcBef>
                <a:spcPts val="0"/>
              </a:spcBef>
              <a:buNone/>
              <a:defRPr sz="1200" b="0" i="0" u="none" strike="noStrike" cap="none">
                <a:solidFill>
                  <a:srgbClr val="5FCBEF"/>
                </a:solidFill>
                <a:latin typeface="Calibri"/>
                <a:ea typeface="Calibri"/>
                <a:cs typeface="Calibri"/>
                <a:sym typeface="Calibri"/>
              </a:defRPr>
            </a:lvl3pPr>
            <a:lvl4pPr marL="0" marR="0" lvl="3" indent="0" algn="r" rtl="0">
              <a:spcBef>
                <a:spcPts val="0"/>
              </a:spcBef>
              <a:buNone/>
              <a:defRPr sz="1200" b="0" i="0" u="none" strike="noStrike" cap="none">
                <a:solidFill>
                  <a:srgbClr val="5FCBEF"/>
                </a:solidFill>
                <a:latin typeface="Calibri"/>
                <a:ea typeface="Calibri"/>
                <a:cs typeface="Calibri"/>
                <a:sym typeface="Calibri"/>
              </a:defRPr>
            </a:lvl4pPr>
            <a:lvl5pPr marL="0" marR="0" lvl="4" indent="0" algn="r" rtl="0">
              <a:spcBef>
                <a:spcPts val="0"/>
              </a:spcBef>
              <a:buNone/>
              <a:defRPr sz="1200" b="0" i="0" u="none" strike="noStrike" cap="none">
                <a:solidFill>
                  <a:srgbClr val="5FCBEF"/>
                </a:solidFill>
                <a:latin typeface="Calibri"/>
                <a:ea typeface="Calibri"/>
                <a:cs typeface="Calibri"/>
                <a:sym typeface="Calibri"/>
              </a:defRPr>
            </a:lvl5pPr>
            <a:lvl6pPr marL="0" marR="0" lvl="5" indent="0" algn="r" rtl="0">
              <a:spcBef>
                <a:spcPts val="0"/>
              </a:spcBef>
              <a:buNone/>
              <a:defRPr sz="1200" b="0" i="0" u="none" strike="noStrike" cap="none">
                <a:solidFill>
                  <a:srgbClr val="5FCBEF"/>
                </a:solidFill>
                <a:latin typeface="Calibri"/>
                <a:ea typeface="Calibri"/>
                <a:cs typeface="Calibri"/>
                <a:sym typeface="Calibri"/>
              </a:defRPr>
            </a:lvl6pPr>
            <a:lvl7pPr marL="0" marR="0" lvl="6" indent="0" algn="r" rtl="0">
              <a:spcBef>
                <a:spcPts val="0"/>
              </a:spcBef>
              <a:buNone/>
              <a:defRPr sz="1200" b="0" i="0" u="none" strike="noStrike" cap="none">
                <a:solidFill>
                  <a:srgbClr val="5FCBEF"/>
                </a:solidFill>
                <a:latin typeface="Calibri"/>
                <a:ea typeface="Calibri"/>
                <a:cs typeface="Calibri"/>
                <a:sym typeface="Calibri"/>
              </a:defRPr>
            </a:lvl7pPr>
            <a:lvl8pPr marL="0" marR="0" lvl="7" indent="0" algn="r" rtl="0">
              <a:spcBef>
                <a:spcPts val="0"/>
              </a:spcBef>
              <a:buNone/>
              <a:defRPr sz="1200" b="0" i="0" u="none" strike="noStrike" cap="none">
                <a:solidFill>
                  <a:srgbClr val="5FCBEF"/>
                </a:solidFill>
                <a:latin typeface="Calibri"/>
                <a:ea typeface="Calibri"/>
                <a:cs typeface="Calibri"/>
                <a:sym typeface="Calibri"/>
              </a:defRPr>
            </a:lvl8pPr>
            <a:lvl9pPr marL="0" marR="0" lvl="8" indent="0" algn="r" rtl="0">
              <a:spcBef>
                <a:spcPts val="0"/>
              </a:spcBef>
              <a:buNone/>
              <a:defRPr sz="1200" b="0" i="0" u="none" strike="noStrike" cap="none">
                <a:solidFill>
                  <a:srgbClr val="5FCBE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0" y="0"/>
            <a:ext cx="9143999" cy="1608083"/>
          </a:xfrm>
          <a:prstGeom prst="rect">
            <a:avLst/>
          </a:prstGeom>
          <a:solidFill>
            <a:srgbClr val="BBD6EE"/>
          </a:solidFill>
          <a:ln>
            <a:noFill/>
          </a:ln>
        </p:spPr>
        <p:txBody>
          <a:bodyPr spcFirstLastPara="1" wrap="square" lIns="91425" tIns="45700" rIns="91425" bIns="45700" anchor="ctr" anchorCtr="0">
            <a:noAutofit/>
          </a:bodyPr>
          <a:lstStyle/>
          <a:p>
            <a:pPr algn="ctr">
              <a:buClr>
                <a:srgbClr val="003399"/>
              </a:buClr>
              <a:buSzPts val="4400"/>
            </a:pPr>
            <a:r>
              <a:rPr lang="en-US" b="1" dirty="0">
                <a:solidFill>
                  <a:srgbClr val="003399"/>
                </a:solidFill>
              </a:rPr>
              <a:t>Lesson Five  </a:t>
            </a:r>
            <a:br>
              <a:rPr lang="en-US" b="1" dirty="0"/>
            </a:br>
            <a:r>
              <a:rPr lang="en-US" b="1" dirty="0">
                <a:solidFill>
                  <a:srgbClr val="003399"/>
                </a:solidFill>
              </a:rPr>
              <a:t>How Much Rain Can We Collect?</a:t>
            </a:r>
            <a:endParaRPr dirty="0"/>
          </a:p>
        </p:txBody>
      </p:sp>
      <p:pic>
        <p:nvPicPr>
          <p:cNvPr id="90" name="Google Shape;90;p13"/>
          <p:cNvPicPr preferRelativeResize="0"/>
          <p:nvPr/>
        </p:nvPicPr>
        <p:blipFill rotWithShape="1">
          <a:blip r:embed="rId3">
            <a:alphaModFix/>
          </a:blip>
          <a:srcRect/>
          <a:stretch/>
        </p:blipFill>
        <p:spPr>
          <a:xfrm>
            <a:off x="0" y="1608083"/>
            <a:ext cx="5391807" cy="4344258"/>
          </a:xfrm>
          <a:prstGeom prst="rect">
            <a:avLst/>
          </a:prstGeom>
          <a:noFill/>
          <a:ln>
            <a:noFill/>
          </a:ln>
        </p:spPr>
      </p:pic>
      <p:sp>
        <p:nvSpPr>
          <p:cNvPr id="91" name="Google Shape;91;p13"/>
          <p:cNvSpPr txBox="1"/>
          <p:nvPr/>
        </p:nvSpPr>
        <p:spPr>
          <a:xfrm>
            <a:off x="0" y="5952342"/>
            <a:ext cx="9144000" cy="905658"/>
          </a:xfrm>
          <a:prstGeom prst="rect">
            <a:avLst/>
          </a:prstGeom>
          <a:blipFill rotWithShape="1">
            <a:blip r:embed="rId4">
              <a:alphaModFix/>
            </a:blip>
            <a:tile tx="0" ty="0" sx="100000" sy="100000" flip="none" algn="tl"/>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3"/>
          <p:cNvSpPr txBox="1"/>
          <p:nvPr/>
        </p:nvSpPr>
        <p:spPr>
          <a:xfrm>
            <a:off x="5391807" y="1608083"/>
            <a:ext cx="3752193" cy="4344258"/>
          </a:xfrm>
          <a:prstGeom prst="rect">
            <a:avLst/>
          </a:prstGeom>
          <a:blipFill rotWithShape="1">
            <a:blip r:embed="rId4">
              <a:alphaModFix/>
            </a:blip>
            <a:tile tx="0" ty="0" sx="100000" sy="100000" flip="none" algn="tl"/>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13"/>
          <p:cNvSpPr txBox="1">
            <a:spLocks noGrp="1"/>
          </p:cNvSpPr>
          <p:nvPr>
            <p:ph type="body" idx="1"/>
          </p:nvPr>
        </p:nvSpPr>
        <p:spPr>
          <a:xfrm>
            <a:off x="6283273" y="2520072"/>
            <a:ext cx="2593428" cy="36503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99"/>
              </a:buClr>
              <a:buSzPts val="3200"/>
              <a:buNone/>
            </a:pPr>
            <a:r>
              <a:rPr lang="en-US" sz="3200" b="1">
                <a:solidFill>
                  <a:srgbClr val="003399"/>
                </a:solidFill>
              </a:rPr>
              <a:t>How much rain can you collect from your project site?</a:t>
            </a:r>
            <a:endParaRPr/>
          </a:p>
        </p:txBody>
      </p:sp>
      <p:sp>
        <p:nvSpPr>
          <p:cNvPr id="94" name="Google Shape;94;p13"/>
          <p:cNvSpPr txBox="1"/>
          <p:nvPr/>
        </p:nvSpPr>
        <p:spPr>
          <a:xfrm>
            <a:off x="1" y="5941796"/>
            <a:ext cx="9143999" cy="228600"/>
          </a:xfrm>
          <a:prstGeom prst="rect">
            <a:avLst/>
          </a:prstGeom>
          <a:solidFill>
            <a:srgbClr val="003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13"/>
          <p:cNvSpPr txBox="1"/>
          <p:nvPr/>
        </p:nvSpPr>
        <p:spPr>
          <a:xfrm rot="5400000">
            <a:off x="3231766" y="3735215"/>
            <a:ext cx="4526280" cy="228600"/>
          </a:xfrm>
          <a:prstGeom prst="rect">
            <a:avLst/>
          </a:prstGeom>
          <a:solidFill>
            <a:srgbClr val="003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1"/>
        <p:cNvGrpSpPr/>
        <p:nvPr/>
      </p:nvGrpSpPr>
      <p:grpSpPr>
        <a:xfrm>
          <a:off x="0" y="0"/>
          <a:ext cx="0" cy="0"/>
          <a:chOff x="0" y="0"/>
          <a:chExt cx="0" cy="0"/>
        </a:xfrm>
      </p:grpSpPr>
      <p:sp>
        <p:nvSpPr>
          <p:cNvPr id="182" name="Google Shape;182;p23"/>
          <p:cNvSpPr txBox="1"/>
          <p:nvPr/>
        </p:nvSpPr>
        <p:spPr>
          <a:xfrm>
            <a:off x="289560" y="89354"/>
            <a:ext cx="8138160"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a:solidFill>
                  <a:srgbClr val="1E4E79"/>
                </a:solidFill>
                <a:latin typeface="Calibri"/>
                <a:ea typeface="Calibri"/>
                <a:cs typeface="Calibri"/>
                <a:sym typeface="Calibri"/>
              </a:rPr>
              <a:t>Calculate the surface area of your collection area.</a:t>
            </a:r>
            <a:endParaRPr/>
          </a:p>
        </p:txBody>
      </p:sp>
      <p:pic>
        <p:nvPicPr>
          <p:cNvPr id="183" name="Google Shape;183;p23"/>
          <p:cNvPicPr preferRelativeResize="0"/>
          <p:nvPr/>
        </p:nvPicPr>
        <p:blipFill rotWithShape="1">
          <a:blip r:embed="rId3">
            <a:alphaModFix/>
          </a:blip>
          <a:srcRect/>
          <a:stretch/>
        </p:blipFill>
        <p:spPr>
          <a:xfrm>
            <a:off x="4207267" y="983278"/>
            <a:ext cx="4483442" cy="2269977"/>
          </a:xfrm>
          <a:prstGeom prst="rect">
            <a:avLst/>
          </a:prstGeom>
          <a:noFill/>
          <a:ln>
            <a:noFill/>
          </a:ln>
        </p:spPr>
      </p:pic>
      <p:sp>
        <p:nvSpPr>
          <p:cNvPr id="184" name="Google Shape;184;p23"/>
          <p:cNvSpPr txBox="1"/>
          <p:nvPr/>
        </p:nvSpPr>
        <p:spPr>
          <a:xfrm>
            <a:off x="327659" y="1635002"/>
            <a:ext cx="3169922"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1E4E79"/>
                </a:solidFill>
                <a:latin typeface="Calibri"/>
                <a:ea typeface="Calibri"/>
                <a:cs typeface="Calibri"/>
                <a:sym typeface="Calibri"/>
              </a:rPr>
              <a:t>What is the surface area of your collection area that  drains into your landscape?</a:t>
            </a:r>
            <a:endParaRPr/>
          </a:p>
        </p:txBody>
      </p:sp>
      <p:pic>
        <p:nvPicPr>
          <p:cNvPr id="185" name="Google Shape;185;p23"/>
          <p:cNvPicPr preferRelativeResize="0"/>
          <p:nvPr/>
        </p:nvPicPr>
        <p:blipFill rotWithShape="1">
          <a:blip r:embed="rId4">
            <a:alphaModFix/>
          </a:blip>
          <a:srcRect l="9375" r="4638"/>
          <a:stretch/>
        </p:blipFill>
        <p:spPr>
          <a:xfrm>
            <a:off x="289560" y="3459481"/>
            <a:ext cx="3672840" cy="3191917"/>
          </a:xfrm>
          <a:prstGeom prst="rect">
            <a:avLst/>
          </a:prstGeom>
          <a:noFill/>
          <a:ln>
            <a:noFill/>
          </a:ln>
        </p:spPr>
      </p:pic>
      <p:sp>
        <p:nvSpPr>
          <p:cNvPr id="186" name="Google Shape;186;p23"/>
          <p:cNvSpPr/>
          <p:nvPr/>
        </p:nvSpPr>
        <p:spPr>
          <a:xfrm>
            <a:off x="4117384" y="3885569"/>
            <a:ext cx="5026616"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003399"/>
                </a:solidFill>
                <a:latin typeface="Calibri"/>
                <a:ea typeface="Calibri"/>
                <a:cs typeface="Calibri"/>
                <a:sym typeface="Calibri"/>
              </a:rPr>
              <a:t>https://www.google.com/earth/</a:t>
            </a:r>
            <a:endParaRPr/>
          </a:p>
        </p:txBody>
      </p:sp>
      <p:pic>
        <p:nvPicPr>
          <p:cNvPr id="187" name="Google Shape;187;p23"/>
          <p:cNvPicPr preferRelativeResize="0"/>
          <p:nvPr/>
        </p:nvPicPr>
        <p:blipFill rotWithShape="1">
          <a:blip r:embed="rId5">
            <a:alphaModFix/>
          </a:blip>
          <a:srcRect/>
          <a:stretch/>
        </p:blipFill>
        <p:spPr>
          <a:xfrm>
            <a:off x="4652439" y="5164099"/>
            <a:ext cx="1993227" cy="1517779"/>
          </a:xfrm>
          <a:prstGeom prst="rect">
            <a:avLst/>
          </a:prstGeom>
          <a:noFill/>
          <a:ln>
            <a:noFill/>
          </a:ln>
        </p:spPr>
      </p:pic>
      <p:pic>
        <p:nvPicPr>
          <p:cNvPr id="188" name="Google Shape;188;p23"/>
          <p:cNvPicPr preferRelativeResize="0"/>
          <p:nvPr/>
        </p:nvPicPr>
        <p:blipFill rotWithShape="1">
          <a:blip r:embed="rId6">
            <a:alphaModFix/>
          </a:blip>
          <a:srcRect/>
          <a:stretch/>
        </p:blipFill>
        <p:spPr>
          <a:xfrm>
            <a:off x="6724625" y="5133618"/>
            <a:ext cx="1920081" cy="151777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3"/>
        <p:cNvGrpSpPr/>
        <p:nvPr/>
      </p:nvGrpSpPr>
      <p:grpSpPr>
        <a:xfrm>
          <a:off x="0" y="0"/>
          <a:ext cx="0" cy="0"/>
          <a:chOff x="0" y="0"/>
          <a:chExt cx="0" cy="0"/>
        </a:xfrm>
      </p:grpSpPr>
      <p:pic>
        <p:nvPicPr>
          <p:cNvPr id="195" name="Google Shape;195;p24"/>
          <p:cNvPicPr preferRelativeResize="0"/>
          <p:nvPr/>
        </p:nvPicPr>
        <p:blipFill rotWithShape="1">
          <a:blip r:embed="rId3">
            <a:alphaModFix/>
          </a:blip>
          <a:srcRect/>
          <a:stretch/>
        </p:blipFill>
        <p:spPr>
          <a:xfrm>
            <a:off x="0" y="2665493"/>
            <a:ext cx="1993227" cy="1517779"/>
          </a:xfrm>
          <a:prstGeom prst="rect">
            <a:avLst/>
          </a:prstGeom>
          <a:noFill/>
          <a:ln>
            <a:noFill/>
          </a:ln>
        </p:spPr>
      </p:pic>
      <p:pic>
        <p:nvPicPr>
          <p:cNvPr id="196" name="Google Shape;196;p24"/>
          <p:cNvPicPr preferRelativeResize="0"/>
          <p:nvPr/>
        </p:nvPicPr>
        <p:blipFill rotWithShape="1">
          <a:blip r:embed="rId4">
            <a:alphaModFix/>
          </a:blip>
          <a:srcRect/>
          <a:stretch/>
        </p:blipFill>
        <p:spPr>
          <a:xfrm>
            <a:off x="640105" y="4775665"/>
            <a:ext cx="1920081" cy="1517779"/>
          </a:xfrm>
          <a:prstGeom prst="rect">
            <a:avLst/>
          </a:prstGeom>
          <a:noFill/>
          <a:ln>
            <a:noFill/>
          </a:ln>
        </p:spPr>
      </p:pic>
      <p:sp>
        <p:nvSpPr>
          <p:cNvPr id="197" name="Google Shape;197;p24"/>
          <p:cNvSpPr/>
          <p:nvPr/>
        </p:nvSpPr>
        <p:spPr>
          <a:xfrm>
            <a:off x="617221" y="162227"/>
            <a:ext cx="8028396" cy="16312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rgbClr val="4CBFC2"/>
                </a:solidFill>
                <a:latin typeface="Calibri"/>
                <a:ea typeface="Calibri"/>
                <a:cs typeface="Calibri"/>
                <a:sym typeface="Calibri"/>
              </a:rPr>
              <a:t>RELATE:  </a:t>
            </a:r>
            <a:r>
              <a:rPr lang="en-US" sz="3200" b="1">
                <a:solidFill>
                  <a:srgbClr val="4CBFC2"/>
                </a:solidFill>
                <a:latin typeface="Calibri"/>
                <a:ea typeface="Calibri"/>
                <a:cs typeface="Calibri"/>
                <a:sym typeface="Calibri"/>
              </a:rPr>
              <a:t>What are the relationships between the amount of water that falls on a surface and the amount of water that runs off a surface?</a:t>
            </a:r>
            <a:endParaRPr sz="1800">
              <a:solidFill>
                <a:schemeClr val="dk1"/>
              </a:solidFill>
              <a:latin typeface="Calibri"/>
              <a:ea typeface="Calibri"/>
              <a:cs typeface="Calibri"/>
              <a:sym typeface="Calibri"/>
            </a:endParaRPr>
          </a:p>
        </p:txBody>
      </p:sp>
      <p:pic>
        <p:nvPicPr>
          <p:cNvPr id="2" name="Picture 1" descr="A white and purple graph with black text&#10;&#10;Description automatically generated">
            <a:extLst>
              <a:ext uri="{FF2B5EF4-FFF2-40B4-BE49-F238E27FC236}">
                <a16:creationId xmlns:a16="http://schemas.microsoft.com/office/drawing/2014/main" id="{DA67C8E5-BC9C-3C98-BA27-B8111E4CAEC1}"/>
              </a:ext>
            </a:extLst>
          </p:cNvPr>
          <p:cNvPicPr>
            <a:picLocks noChangeAspect="1"/>
          </p:cNvPicPr>
          <p:nvPr/>
        </p:nvPicPr>
        <p:blipFill>
          <a:blip r:embed="rId5"/>
          <a:stretch>
            <a:fillRect/>
          </a:stretch>
        </p:blipFill>
        <p:spPr>
          <a:xfrm>
            <a:off x="2621889" y="2424286"/>
            <a:ext cx="6306909" cy="39990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3"/>
        <p:cNvGrpSpPr/>
        <p:nvPr/>
      </p:nvGrpSpPr>
      <p:grpSpPr>
        <a:xfrm>
          <a:off x="0" y="0"/>
          <a:ext cx="0" cy="0"/>
          <a:chOff x="0" y="0"/>
          <a:chExt cx="0" cy="0"/>
        </a:xfrm>
      </p:grpSpPr>
      <p:sp>
        <p:nvSpPr>
          <p:cNvPr id="204" name="Google Shape;204;p25"/>
          <p:cNvSpPr txBox="1"/>
          <p:nvPr/>
        </p:nvSpPr>
        <p:spPr>
          <a:xfrm>
            <a:off x="970618" y="294205"/>
            <a:ext cx="7202585" cy="72709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a:solidFill>
                  <a:srgbClr val="003399"/>
                </a:solidFill>
                <a:latin typeface="Calibri"/>
                <a:ea typeface="Calibri"/>
                <a:cs typeface="Calibri"/>
                <a:sym typeface="Calibri"/>
              </a:rPr>
              <a:t>Analyze rainfall data for your city</a:t>
            </a:r>
            <a:endParaRPr/>
          </a:p>
        </p:txBody>
      </p:sp>
      <p:pic>
        <p:nvPicPr>
          <p:cNvPr id="2" name="Picture 1" descr="A screenshot of a graph&#10;&#10;Description automatically generated">
            <a:extLst>
              <a:ext uri="{FF2B5EF4-FFF2-40B4-BE49-F238E27FC236}">
                <a16:creationId xmlns:a16="http://schemas.microsoft.com/office/drawing/2014/main" id="{599F2A57-4F39-60DA-A963-58C179B0156B}"/>
              </a:ext>
            </a:extLst>
          </p:cNvPr>
          <p:cNvPicPr>
            <a:picLocks noChangeAspect="1"/>
          </p:cNvPicPr>
          <p:nvPr/>
        </p:nvPicPr>
        <p:blipFill>
          <a:blip r:embed="rId3"/>
          <a:stretch>
            <a:fillRect/>
          </a:stretch>
        </p:blipFill>
        <p:spPr>
          <a:xfrm>
            <a:off x="964406" y="1125483"/>
            <a:ext cx="7218292" cy="4911420"/>
          </a:xfrm>
          <a:prstGeom prst="rect">
            <a:avLst/>
          </a:prstGeom>
        </p:spPr>
      </p:pic>
      <p:sp>
        <p:nvSpPr>
          <p:cNvPr id="3" name="Google Shape;205;p25">
            <a:extLst>
              <a:ext uri="{FF2B5EF4-FFF2-40B4-BE49-F238E27FC236}">
                <a16:creationId xmlns:a16="http://schemas.microsoft.com/office/drawing/2014/main" id="{1CA74BB2-3B8E-CF80-82F5-B186F4980898}"/>
              </a:ext>
            </a:extLst>
          </p:cNvPr>
          <p:cNvSpPr txBox="1"/>
          <p:nvPr/>
        </p:nvSpPr>
        <p:spPr>
          <a:xfrm>
            <a:off x="1293640" y="6239212"/>
            <a:ext cx="6563511" cy="51927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US" sz="2800">
                <a:solidFill>
                  <a:srgbClr val="1E4E79"/>
                </a:solidFill>
                <a:latin typeface="Calibri"/>
                <a:ea typeface="Calibri"/>
                <a:cs typeface="Calibri"/>
                <a:sym typeface="Calibri"/>
              </a:rPr>
              <a:t>How much water falls on your project area</a:t>
            </a:r>
            <a:r>
              <a:rPr lang="en-US" sz="2800">
                <a:solidFill>
                  <a:schemeClr val="dk1"/>
                </a:solidFill>
                <a:latin typeface="Calibri"/>
                <a:ea typeface="Calibri"/>
                <a:cs typeface="Calibri"/>
                <a:sym typeface="Calibri"/>
              </a:rPr>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3"/>
        <p:cNvGrpSpPr/>
        <p:nvPr/>
      </p:nvGrpSpPr>
      <p:grpSpPr>
        <a:xfrm>
          <a:off x="0" y="0"/>
          <a:ext cx="0" cy="0"/>
          <a:chOff x="0" y="0"/>
          <a:chExt cx="0" cy="0"/>
        </a:xfrm>
      </p:grpSpPr>
      <p:pic>
        <p:nvPicPr>
          <p:cNvPr id="206" name="Google Shape;206;p25" descr="A screenshot of a cell phone&#10;&#10;Description automatically generated"/>
          <p:cNvPicPr preferRelativeResize="0"/>
          <p:nvPr/>
        </p:nvPicPr>
        <p:blipFill rotWithShape="1">
          <a:blip r:embed="rId3">
            <a:alphaModFix/>
          </a:blip>
          <a:srcRect/>
          <a:stretch/>
        </p:blipFill>
        <p:spPr>
          <a:xfrm>
            <a:off x="1312276" y="3146251"/>
            <a:ext cx="6525491" cy="3460183"/>
          </a:xfrm>
          <a:prstGeom prst="rect">
            <a:avLst/>
          </a:prstGeom>
          <a:noFill/>
          <a:ln w="28575">
            <a:solidFill>
              <a:schemeClr val="bg2"/>
            </a:solidFill>
          </a:ln>
        </p:spPr>
      </p:pic>
      <p:sp>
        <p:nvSpPr>
          <p:cNvPr id="2" name="TextBox 1">
            <a:extLst>
              <a:ext uri="{FF2B5EF4-FFF2-40B4-BE49-F238E27FC236}">
                <a16:creationId xmlns:a16="http://schemas.microsoft.com/office/drawing/2014/main" id="{19ED3EC8-8FD7-C8CE-5B1D-3AA69371FD2C}"/>
              </a:ext>
            </a:extLst>
          </p:cNvPr>
          <p:cNvSpPr txBox="1"/>
          <p:nvPr/>
        </p:nvSpPr>
        <p:spPr>
          <a:xfrm>
            <a:off x="268357" y="988943"/>
            <a:ext cx="861971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Calibri"/>
                <a:cs typeface="Segoe UI"/>
              </a:rPr>
              <a:t>​</a:t>
            </a:r>
            <a:r>
              <a:rPr lang="en-US" sz="3600" b="1" dirty="0">
                <a:solidFill>
                  <a:srgbClr val="96C93D"/>
                </a:solidFill>
                <a:latin typeface="Calibri"/>
                <a:cs typeface="Segoe UI"/>
              </a:rPr>
              <a:t>Identify the types of data needed to mathematically determine how much water can be collected in a year.</a:t>
            </a:r>
            <a:endParaRPr lang="en-US"/>
          </a:p>
        </p:txBody>
      </p:sp>
      <p:sp>
        <p:nvSpPr>
          <p:cNvPr id="3" name="TextBox 2">
            <a:extLst>
              <a:ext uri="{FF2B5EF4-FFF2-40B4-BE49-F238E27FC236}">
                <a16:creationId xmlns:a16="http://schemas.microsoft.com/office/drawing/2014/main" id="{986A9DB3-5F49-3403-7DC4-404621833B03}"/>
              </a:ext>
            </a:extLst>
          </p:cNvPr>
          <p:cNvSpPr txBox="1"/>
          <p:nvPr/>
        </p:nvSpPr>
        <p:spPr>
          <a:xfrm>
            <a:off x="268356" y="193812"/>
            <a:ext cx="861971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Calibri"/>
                <a:cs typeface="Segoe UI"/>
              </a:rPr>
              <a:t>​</a:t>
            </a:r>
            <a:r>
              <a:rPr lang="en-US" sz="3600" b="1" dirty="0">
                <a:solidFill>
                  <a:srgbClr val="96C93D"/>
                </a:solidFill>
                <a:latin typeface="Calibri"/>
                <a:cs typeface="Segoe UI"/>
              </a:rPr>
              <a:t>Build the System:</a:t>
            </a:r>
            <a:endParaRPr lang="en-US" dirty="0"/>
          </a:p>
        </p:txBody>
      </p:sp>
    </p:spTree>
    <p:extLst>
      <p:ext uri="{BB962C8B-B14F-4D97-AF65-F5344CB8AC3E}">
        <p14:creationId xmlns:p14="http://schemas.microsoft.com/office/powerpoint/2010/main" val="2663947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2"/>
        <p:cNvGrpSpPr/>
        <p:nvPr/>
      </p:nvGrpSpPr>
      <p:grpSpPr>
        <a:xfrm>
          <a:off x="0" y="0"/>
          <a:ext cx="0" cy="0"/>
          <a:chOff x="0" y="0"/>
          <a:chExt cx="0" cy="0"/>
        </a:xfrm>
      </p:grpSpPr>
      <p:sp>
        <p:nvSpPr>
          <p:cNvPr id="214" name="Google Shape;214;p26"/>
          <p:cNvSpPr txBox="1"/>
          <p:nvPr/>
        </p:nvSpPr>
        <p:spPr>
          <a:xfrm>
            <a:off x="398204" y="260156"/>
            <a:ext cx="8348254" cy="19389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003399"/>
                </a:solidFill>
                <a:latin typeface="Calibri"/>
                <a:ea typeface="Calibri"/>
                <a:cs typeface="Calibri"/>
                <a:sym typeface="Calibri"/>
              </a:rPr>
              <a:t>How will we use these calculations to design our rainwater harvesting system?</a:t>
            </a:r>
            <a:endParaRPr/>
          </a:p>
        </p:txBody>
      </p:sp>
      <p:sp>
        <p:nvSpPr>
          <p:cNvPr id="216" name="Google Shape;216;p26"/>
          <p:cNvSpPr/>
          <p:nvPr/>
        </p:nvSpPr>
        <p:spPr>
          <a:xfrm>
            <a:off x="1140946" y="2644902"/>
            <a:ext cx="6355664"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dirty="0">
                <a:solidFill>
                  <a:srgbClr val="FF0000"/>
                </a:solidFill>
                <a:latin typeface="Calibri"/>
                <a:ea typeface="Calibri"/>
                <a:cs typeface="Calibri"/>
                <a:sym typeface="Calibri"/>
              </a:rPr>
              <a:t>DISTINGUISH</a:t>
            </a:r>
            <a:endParaRPr lang="en-US" sz="3600" dirty="0">
              <a:solidFill>
                <a:srgbClr val="FF0000"/>
              </a:solidFill>
              <a:latin typeface="Calibri"/>
              <a:ea typeface="Calibri"/>
              <a:cs typeface="Calibri"/>
            </a:endParaRPr>
          </a:p>
          <a:p>
            <a:endParaRPr lang="en-US" sz="3600" b="1" dirty="0">
              <a:solidFill>
                <a:srgbClr val="FF0000"/>
              </a:solidFill>
              <a:latin typeface="Calibri"/>
              <a:ea typeface="Calibri"/>
              <a:cs typeface="Calibri"/>
              <a:sym typeface="Calibri"/>
            </a:endParaRPr>
          </a:p>
          <a:p>
            <a:pPr marL="171450" marR="0" lvl="0" indent="-203200" algn="l" rtl="0">
              <a:spcBef>
                <a:spcPts val="0"/>
              </a:spcBef>
              <a:spcAft>
                <a:spcPts val="0"/>
              </a:spcAft>
              <a:buClr>
                <a:srgbClr val="FF0000"/>
              </a:buClr>
              <a:buSzPts val="3200"/>
              <a:buFont typeface="Arial"/>
              <a:buChar char="•"/>
            </a:pPr>
            <a:r>
              <a:rPr lang="en-US" sz="3600" b="1" dirty="0">
                <a:solidFill>
                  <a:srgbClr val="FF0000"/>
                </a:solidFill>
                <a:latin typeface="Calibri"/>
                <a:ea typeface="Calibri"/>
                <a:cs typeface="Calibri"/>
                <a:sym typeface="Calibri"/>
              </a:rPr>
              <a:t>What does this data tell us?</a:t>
            </a:r>
            <a:endParaRPr sz="3600" dirty="0">
              <a:solidFill>
                <a:srgbClr val="FF0000"/>
              </a:solidFill>
              <a:latin typeface="Calibri"/>
              <a:ea typeface="Calibri"/>
              <a:cs typeface="Calibri"/>
            </a:endParaRPr>
          </a:p>
          <a:p>
            <a:pPr marL="171450" indent="-203200">
              <a:buClr>
                <a:srgbClr val="FF0000"/>
              </a:buClr>
              <a:buSzPts val="3200"/>
              <a:buFont typeface="Arial"/>
              <a:buChar char="•"/>
            </a:pPr>
            <a:endParaRPr lang="en-US" sz="3600" b="1" dirty="0">
              <a:solidFill>
                <a:srgbClr val="FF0000"/>
              </a:solidFill>
              <a:latin typeface="Calibri"/>
              <a:ea typeface="Calibri"/>
              <a:cs typeface="Calibri"/>
              <a:sym typeface="Calibri"/>
            </a:endParaRPr>
          </a:p>
          <a:p>
            <a:pPr marL="171450" marR="0" lvl="0" indent="-203200" algn="l" rtl="0">
              <a:spcBef>
                <a:spcPts val="0"/>
              </a:spcBef>
              <a:spcAft>
                <a:spcPts val="0"/>
              </a:spcAft>
              <a:buClr>
                <a:srgbClr val="FF0000"/>
              </a:buClr>
              <a:buSzPts val="3200"/>
              <a:buFont typeface="Arial"/>
              <a:buChar char="•"/>
            </a:pPr>
            <a:r>
              <a:rPr lang="en-US" sz="3600" b="1" dirty="0">
                <a:solidFill>
                  <a:srgbClr val="FF0000"/>
                </a:solidFill>
                <a:latin typeface="Calibri"/>
                <a:ea typeface="Calibri"/>
                <a:cs typeface="Calibri"/>
                <a:sym typeface="Calibri"/>
              </a:rPr>
              <a:t>What does it not tell us?</a:t>
            </a:r>
            <a:endParaRPr sz="3600" dirty="0">
              <a:solidFill>
                <a:srgbClr val="FF0000"/>
              </a:solidFill>
              <a:latin typeface="Calibri"/>
              <a:ea typeface="Calibri"/>
              <a:cs typeface="Calibri"/>
              <a:sym typeface="Calibri"/>
            </a:endParaRPr>
          </a:p>
        </p:txBody>
      </p:sp>
      <p:pic>
        <p:nvPicPr>
          <p:cNvPr id="217" name="Google Shape;217;p26"/>
          <p:cNvPicPr preferRelativeResize="0"/>
          <p:nvPr/>
        </p:nvPicPr>
        <p:blipFill rotWithShape="1">
          <a:blip r:embed="rId3">
            <a:alphaModFix/>
          </a:blip>
          <a:srcRect/>
          <a:stretch/>
        </p:blipFill>
        <p:spPr>
          <a:xfrm>
            <a:off x="6922173" y="5289129"/>
            <a:ext cx="1993227" cy="151777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2"/>
        <p:cNvGrpSpPr/>
        <p:nvPr/>
      </p:nvGrpSpPr>
      <p:grpSpPr>
        <a:xfrm>
          <a:off x="0" y="0"/>
          <a:ext cx="0" cy="0"/>
          <a:chOff x="0" y="0"/>
          <a:chExt cx="0" cy="0"/>
        </a:xfrm>
      </p:grpSpPr>
      <p:sp>
        <p:nvSpPr>
          <p:cNvPr id="223" name="Google Shape;223;p27"/>
          <p:cNvSpPr txBox="1">
            <a:spLocks noGrp="1"/>
          </p:cNvSpPr>
          <p:nvPr>
            <p:ph type="title"/>
          </p:nvPr>
        </p:nvSpPr>
        <p:spPr>
          <a:xfrm>
            <a:off x="247650" y="243206"/>
            <a:ext cx="8652510" cy="134175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CBFC2"/>
              </a:buClr>
              <a:buSzPts val="4400"/>
              <a:buFont typeface="Calibri"/>
              <a:buNone/>
            </a:pPr>
            <a:r>
              <a:rPr lang="en-US" b="1">
                <a:solidFill>
                  <a:srgbClr val="4CBFC2"/>
                </a:solidFill>
              </a:rPr>
              <a:t>RELATE:</a:t>
            </a:r>
            <a:endParaRPr/>
          </a:p>
        </p:txBody>
      </p:sp>
      <p:pic>
        <p:nvPicPr>
          <p:cNvPr id="224" name="Google Shape;224;p27"/>
          <p:cNvPicPr preferRelativeResize="0"/>
          <p:nvPr/>
        </p:nvPicPr>
        <p:blipFill rotWithShape="1">
          <a:blip r:embed="rId3">
            <a:alphaModFix/>
          </a:blip>
          <a:srcRect/>
          <a:stretch/>
        </p:blipFill>
        <p:spPr>
          <a:xfrm>
            <a:off x="2816660" y="12924"/>
            <a:ext cx="1920081" cy="1517779"/>
          </a:xfrm>
          <a:prstGeom prst="rect">
            <a:avLst/>
          </a:prstGeom>
          <a:noFill/>
          <a:ln>
            <a:noFill/>
          </a:ln>
        </p:spPr>
      </p:pic>
      <p:pic>
        <p:nvPicPr>
          <p:cNvPr id="225" name="Google Shape;225;p27"/>
          <p:cNvPicPr preferRelativeResize="0"/>
          <p:nvPr/>
        </p:nvPicPr>
        <p:blipFill rotWithShape="1">
          <a:blip r:embed="rId4">
            <a:alphaModFix/>
          </a:blip>
          <a:srcRect/>
          <a:stretch/>
        </p:blipFill>
        <p:spPr>
          <a:xfrm>
            <a:off x="6258698" y="101400"/>
            <a:ext cx="1938368" cy="1499492"/>
          </a:xfrm>
          <a:prstGeom prst="rect">
            <a:avLst/>
          </a:prstGeom>
          <a:noFill/>
          <a:ln>
            <a:noFill/>
          </a:ln>
        </p:spPr>
      </p:pic>
      <p:sp>
        <p:nvSpPr>
          <p:cNvPr id="226" name="Google Shape;226;p27"/>
          <p:cNvSpPr txBox="1"/>
          <p:nvPr/>
        </p:nvSpPr>
        <p:spPr>
          <a:xfrm>
            <a:off x="6451170" y="2886770"/>
            <a:ext cx="2540349" cy="35394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1E4E79"/>
                </a:solidFill>
                <a:latin typeface="Calibri"/>
                <a:ea typeface="Calibri"/>
                <a:cs typeface="Calibri"/>
                <a:sym typeface="Calibri"/>
              </a:rPr>
              <a:t>Analyze the data and try to anticipate if and when rainwater storage might be needed.</a:t>
            </a:r>
            <a:endParaRPr/>
          </a:p>
        </p:txBody>
      </p:sp>
      <p:sp>
        <p:nvSpPr>
          <p:cNvPr id="227" name="Google Shape;227;p27"/>
          <p:cNvSpPr txBox="1"/>
          <p:nvPr/>
        </p:nvSpPr>
        <p:spPr>
          <a:xfrm>
            <a:off x="390605" y="1573477"/>
            <a:ext cx="8509555" cy="1200329"/>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4CBFC2"/>
              </a:buClr>
              <a:buSzPts val="3600"/>
              <a:buFont typeface="Arial"/>
              <a:buChar char="•"/>
            </a:pPr>
            <a:r>
              <a:rPr lang="en-US" sz="3600">
                <a:solidFill>
                  <a:srgbClr val="4CBFC2"/>
                </a:solidFill>
                <a:latin typeface="Calibri"/>
                <a:ea typeface="Calibri"/>
                <a:cs typeface="Calibri"/>
                <a:sym typeface="Calibri"/>
              </a:rPr>
              <a:t>What are the relationships between rainfall for the various months of the year?</a:t>
            </a:r>
            <a:endParaRPr sz="360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48D6BBFE-FA6F-14BC-1ADB-6E5885E2DEB7}"/>
              </a:ext>
            </a:extLst>
          </p:cNvPr>
          <p:cNvPicPr>
            <a:picLocks noChangeAspect="1"/>
          </p:cNvPicPr>
          <p:nvPr/>
        </p:nvPicPr>
        <p:blipFill>
          <a:blip r:embed="rId5"/>
          <a:stretch>
            <a:fillRect/>
          </a:stretch>
        </p:blipFill>
        <p:spPr>
          <a:xfrm>
            <a:off x="229842" y="3153461"/>
            <a:ext cx="6025597" cy="302343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3"/>
        <p:cNvGrpSpPr/>
        <p:nvPr/>
      </p:nvGrpSpPr>
      <p:grpSpPr>
        <a:xfrm>
          <a:off x="0" y="0"/>
          <a:ext cx="0" cy="0"/>
          <a:chOff x="0" y="0"/>
          <a:chExt cx="0" cy="0"/>
        </a:xfrm>
      </p:grpSpPr>
      <p:sp>
        <p:nvSpPr>
          <p:cNvPr id="234" name="Google Shape;234;p28"/>
          <p:cNvSpPr/>
          <p:nvPr/>
        </p:nvSpPr>
        <p:spPr>
          <a:xfrm>
            <a:off x="173011" y="1233994"/>
            <a:ext cx="8792437" cy="4985980"/>
          </a:xfrm>
          <a:prstGeom prst="rect">
            <a:avLst/>
          </a:prstGeom>
          <a:noFill/>
          <a:ln>
            <a:noFill/>
          </a:ln>
        </p:spPr>
        <p:txBody>
          <a:bodyPr spcFirstLastPara="1" wrap="square" lIns="91425" tIns="45700" rIns="91425" bIns="45700" anchor="t" anchorCtr="0">
            <a:noAutofit/>
          </a:bodyPr>
          <a:lstStyle/>
          <a:p>
            <a:pPr marL="571500" marR="445769" lvl="0" indent="-571500" algn="l" rtl="0">
              <a:spcBef>
                <a:spcPts val="0"/>
              </a:spcBef>
              <a:spcAft>
                <a:spcPts val="0"/>
              </a:spcAft>
              <a:buClr>
                <a:schemeClr val="accent2"/>
              </a:buClr>
              <a:buSzPts val="3600"/>
              <a:buFont typeface="Arial"/>
              <a:buChar char="•"/>
            </a:pPr>
            <a:r>
              <a:rPr lang="en-US" sz="3600" b="1">
                <a:solidFill>
                  <a:schemeClr val="accent2"/>
                </a:solidFill>
                <a:latin typeface="Calibri"/>
                <a:ea typeface="Calibri"/>
                <a:cs typeface="Calibri"/>
                <a:sym typeface="Calibri"/>
              </a:rPr>
              <a:t>From the perspective of a plant, how would rainfall patterns affect the choice of your plants?</a:t>
            </a:r>
            <a:endParaRPr>
              <a:solidFill>
                <a:schemeClr val="accent2"/>
              </a:solidFill>
            </a:endParaRPr>
          </a:p>
          <a:p>
            <a:pPr marL="0" marR="445769" lvl="0" indent="0" algn="l" rtl="0">
              <a:spcBef>
                <a:spcPts val="600"/>
              </a:spcBef>
              <a:spcAft>
                <a:spcPts val="0"/>
              </a:spcAft>
              <a:buNone/>
            </a:pPr>
            <a:endParaRPr sz="2000" b="1">
              <a:solidFill>
                <a:schemeClr val="accent2"/>
              </a:solidFill>
              <a:latin typeface="Calibri"/>
              <a:ea typeface="Calibri"/>
              <a:cs typeface="Calibri"/>
              <a:sym typeface="Calibri"/>
            </a:endParaRPr>
          </a:p>
          <a:p>
            <a:pPr marL="571500" marR="0" lvl="0" indent="-571500" algn="l" rtl="0">
              <a:spcBef>
                <a:spcPts val="600"/>
              </a:spcBef>
              <a:spcAft>
                <a:spcPts val="0"/>
              </a:spcAft>
              <a:buClr>
                <a:schemeClr val="accent2"/>
              </a:buClr>
              <a:buSzPts val="3600"/>
              <a:buFont typeface="Arial"/>
              <a:buChar char="•"/>
            </a:pPr>
            <a:r>
              <a:rPr lang="en-US" sz="3600" b="1">
                <a:solidFill>
                  <a:schemeClr val="accent2"/>
                </a:solidFill>
                <a:latin typeface="Calibri"/>
                <a:ea typeface="Calibri"/>
                <a:cs typeface="Calibri"/>
                <a:sym typeface="Calibri"/>
              </a:rPr>
              <a:t>What kind of plants do well during the dry months?</a:t>
            </a:r>
            <a:endParaRPr sz="3600">
              <a:solidFill>
                <a:schemeClr val="accent2"/>
              </a:solidFill>
              <a:latin typeface="Calibri"/>
              <a:ea typeface="Calibri"/>
              <a:cs typeface="Calibri"/>
              <a:sym typeface="Calibri"/>
            </a:endParaRPr>
          </a:p>
        </p:txBody>
      </p:sp>
      <p:sp>
        <p:nvSpPr>
          <p:cNvPr id="236" name="Google Shape;236;p28"/>
          <p:cNvSpPr txBox="1"/>
          <p:nvPr/>
        </p:nvSpPr>
        <p:spPr>
          <a:xfrm>
            <a:off x="524933" y="372533"/>
            <a:ext cx="8060267" cy="1016000"/>
          </a:xfrm>
          <a:prstGeom prst="rect">
            <a:avLst/>
          </a:prstGeom>
          <a:noFill/>
          <a:ln>
            <a:noFill/>
          </a:ln>
        </p:spPr>
        <p:txBody>
          <a:bodyPr spcFirstLastPara="1" wrap="square" lIns="91425" tIns="45700" rIns="91425" bIns="45700" anchor="t" anchorCtr="0">
            <a:noAutofit/>
          </a:bodyPr>
          <a:lstStyle/>
          <a:p>
            <a:pPr marL="0" marR="445769" lvl="0" indent="0" algn="l" rtl="0">
              <a:spcBef>
                <a:spcPts val="0"/>
              </a:spcBef>
              <a:spcAft>
                <a:spcPts val="0"/>
              </a:spcAft>
              <a:buNone/>
            </a:pPr>
            <a:r>
              <a:rPr lang="en-US" sz="3600" b="1">
                <a:solidFill>
                  <a:schemeClr val="accent2"/>
                </a:solidFill>
                <a:latin typeface="Calibri"/>
                <a:ea typeface="Calibri"/>
                <a:cs typeface="Calibri"/>
                <a:sym typeface="Calibri"/>
              </a:rPr>
              <a:t>TAKE A PERSPECTIVE: </a:t>
            </a:r>
            <a:endParaRPr sz="3600">
              <a:solidFill>
                <a:schemeClr val="accent2"/>
              </a:solidFill>
              <a:latin typeface="Times New Roman"/>
              <a:ea typeface="Times New Roman"/>
              <a:cs typeface="Times New Roman"/>
              <a:sym typeface="Times New Roman"/>
            </a:endParaRPr>
          </a:p>
          <a:p>
            <a:pPr marL="0" marR="0" lvl="0" indent="0" algn="l" rtl="0">
              <a:spcBef>
                <a:spcPts val="600"/>
              </a:spcBef>
              <a:spcAft>
                <a:spcPts val="0"/>
              </a:spcAft>
              <a:buNone/>
            </a:pPr>
            <a:endParaRPr sz="180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EE684C71-ADD6-87F2-17B8-2B632645AB81}"/>
              </a:ext>
            </a:extLst>
          </p:cNvPr>
          <p:cNvPicPr>
            <a:picLocks noChangeAspect="1"/>
          </p:cNvPicPr>
          <p:nvPr/>
        </p:nvPicPr>
        <p:blipFill>
          <a:blip r:embed="rId3"/>
          <a:stretch>
            <a:fillRect/>
          </a:stretch>
        </p:blipFill>
        <p:spPr>
          <a:xfrm>
            <a:off x="3546583" y="3947166"/>
            <a:ext cx="4572000" cy="2743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1"/>
        <p:cNvGrpSpPr/>
        <p:nvPr/>
      </p:nvGrpSpPr>
      <p:grpSpPr>
        <a:xfrm>
          <a:off x="0" y="0"/>
          <a:ext cx="0" cy="0"/>
          <a:chOff x="0" y="0"/>
          <a:chExt cx="0" cy="0"/>
        </a:xfrm>
      </p:grpSpPr>
      <p:sp>
        <p:nvSpPr>
          <p:cNvPr id="242" name="Google Shape;242;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399"/>
              </a:buClr>
              <a:buSzPts val="4400"/>
              <a:buFont typeface="Calibri"/>
              <a:buNone/>
            </a:pPr>
            <a:r>
              <a:rPr lang="en-US" b="1">
                <a:solidFill>
                  <a:srgbClr val="003399"/>
                </a:solidFill>
              </a:rPr>
              <a:t>What did you learn?</a:t>
            </a:r>
            <a:endParaRPr/>
          </a:p>
        </p:txBody>
      </p:sp>
      <p:sp>
        <p:nvSpPr>
          <p:cNvPr id="243" name="Google Shape;243;p29"/>
          <p:cNvSpPr txBox="1">
            <a:spLocks noGrp="1"/>
          </p:cNvSpPr>
          <p:nvPr>
            <p:ph type="body" idx="1"/>
          </p:nvPr>
        </p:nvSpPr>
        <p:spPr>
          <a:xfrm>
            <a:off x="628650" y="1502229"/>
            <a:ext cx="7886700" cy="225062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96C93D"/>
              </a:buClr>
              <a:buSzPts val="3200"/>
              <a:buNone/>
            </a:pPr>
            <a:r>
              <a:rPr lang="en-US" sz="3200" b="1">
                <a:solidFill>
                  <a:srgbClr val="96C93D"/>
                </a:solidFill>
              </a:rPr>
              <a:t>BUILD THE SYSTEM: </a:t>
            </a:r>
            <a:endParaRPr/>
          </a:p>
          <a:p>
            <a:pPr marL="228600" lvl="0" indent="-228600" algn="l" rtl="0">
              <a:lnSpc>
                <a:spcPct val="90000"/>
              </a:lnSpc>
              <a:spcBef>
                <a:spcPts val="1000"/>
              </a:spcBef>
              <a:spcAft>
                <a:spcPts val="0"/>
              </a:spcAft>
              <a:buClr>
                <a:srgbClr val="96C93D"/>
              </a:buClr>
              <a:buSzPts val="3200"/>
              <a:buChar char="•"/>
            </a:pPr>
            <a:r>
              <a:rPr lang="en-US" sz="3200" b="1">
                <a:solidFill>
                  <a:srgbClr val="96C93D"/>
                </a:solidFill>
              </a:rPr>
              <a:t>Identify the types of data needed to mathematically determine how much water can be collected in a year or in a month.</a:t>
            </a:r>
            <a:endParaRPr/>
          </a:p>
          <a:p>
            <a:pPr marL="228600" lvl="0" indent="-50800" algn="l" rtl="0">
              <a:lnSpc>
                <a:spcPct val="90000"/>
              </a:lnSpc>
              <a:spcBef>
                <a:spcPts val="1000"/>
              </a:spcBef>
              <a:spcAft>
                <a:spcPts val="0"/>
              </a:spcAft>
              <a:buClr>
                <a:schemeClr val="dk1"/>
              </a:buClr>
              <a:buSzPts val="2800"/>
              <a:buNone/>
            </a:pPr>
            <a:endParaRPr b="1">
              <a:solidFill>
                <a:srgbClr val="96C93D"/>
              </a:solidFill>
            </a:endParaRPr>
          </a:p>
          <a:p>
            <a:pPr marL="0" lvl="0" indent="0" algn="l" rtl="0">
              <a:lnSpc>
                <a:spcPct val="90000"/>
              </a:lnSpc>
              <a:spcBef>
                <a:spcPts val="1000"/>
              </a:spcBef>
              <a:spcAft>
                <a:spcPts val="0"/>
              </a:spcAft>
              <a:buClr>
                <a:schemeClr val="dk1"/>
              </a:buClr>
              <a:buSzPts val="2800"/>
              <a:buNone/>
            </a:pPr>
            <a:endParaRPr b="1">
              <a:solidFill>
                <a:srgbClr val="96C93D"/>
              </a:solidFill>
            </a:endParaRPr>
          </a:p>
        </p:txBody>
      </p:sp>
      <p:sp>
        <p:nvSpPr>
          <p:cNvPr id="244" name="Google Shape;244;p29"/>
          <p:cNvSpPr txBox="1"/>
          <p:nvPr/>
        </p:nvSpPr>
        <p:spPr>
          <a:xfrm>
            <a:off x="190500" y="4191001"/>
            <a:ext cx="2724150" cy="158812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3600" b="1">
                <a:solidFill>
                  <a:srgbClr val="003399"/>
                </a:solidFill>
                <a:latin typeface="Calibri"/>
                <a:ea typeface="Calibri"/>
                <a:cs typeface="Calibri"/>
                <a:sym typeface="Calibri"/>
              </a:rPr>
              <a:t>Rainfall Harvested = Volume </a:t>
            </a:r>
            <a:endParaRPr/>
          </a:p>
        </p:txBody>
      </p:sp>
      <p:sp>
        <p:nvSpPr>
          <p:cNvPr id="245" name="Google Shape;245;p29"/>
          <p:cNvSpPr txBox="1"/>
          <p:nvPr/>
        </p:nvSpPr>
        <p:spPr>
          <a:xfrm>
            <a:off x="2952750" y="4566788"/>
            <a:ext cx="131445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rgbClr val="003399"/>
                </a:solidFill>
                <a:latin typeface="Calibri"/>
                <a:ea typeface="Calibri"/>
                <a:cs typeface="Calibri"/>
                <a:sym typeface="Calibri"/>
              </a:rPr>
              <a:t>Area</a:t>
            </a:r>
            <a:endParaRPr/>
          </a:p>
        </p:txBody>
      </p:sp>
      <p:sp>
        <p:nvSpPr>
          <p:cNvPr id="246" name="Google Shape;246;p29"/>
          <p:cNvSpPr txBox="1"/>
          <p:nvPr/>
        </p:nvSpPr>
        <p:spPr>
          <a:xfrm>
            <a:off x="4667251" y="4566788"/>
            <a:ext cx="165735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rgbClr val="003399"/>
                </a:solidFill>
                <a:latin typeface="Calibri"/>
                <a:ea typeface="Calibri"/>
                <a:cs typeface="Calibri"/>
                <a:sym typeface="Calibri"/>
              </a:rPr>
              <a:t>Rainfall</a:t>
            </a:r>
            <a:endParaRPr/>
          </a:p>
        </p:txBody>
      </p:sp>
      <p:sp>
        <p:nvSpPr>
          <p:cNvPr id="247" name="Google Shape;247;p29"/>
          <p:cNvSpPr txBox="1"/>
          <p:nvPr/>
        </p:nvSpPr>
        <p:spPr>
          <a:xfrm>
            <a:off x="4188620" y="4566788"/>
            <a:ext cx="44767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rgbClr val="003399"/>
                </a:solidFill>
                <a:latin typeface="Calibri"/>
                <a:ea typeface="Calibri"/>
                <a:cs typeface="Calibri"/>
                <a:sym typeface="Calibri"/>
              </a:rPr>
              <a:t>X</a:t>
            </a:r>
            <a:endParaRPr/>
          </a:p>
        </p:txBody>
      </p:sp>
      <p:sp>
        <p:nvSpPr>
          <p:cNvPr id="248" name="Google Shape;248;p29"/>
          <p:cNvSpPr txBox="1"/>
          <p:nvPr/>
        </p:nvSpPr>
        <p:spPr>
          <a:xfrm>
            <a:off x="6169818" y="4566788"/>
            <a:ext cx="371477"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rgbClr val="003399"/>
                </a:solidFill>
                <a:latin typeface="Calibri"/>
                <a:ea typeface="Calibri"/>
                <a:cs typeface="Calibri"/>
                <a:sym typeface="Calibri"/>
              </a:rPr>
              <a:t>X</a:t>
            </a:r>
            <a:endParaRPr/>
          </a:p>
        </p:txBody>
      </p:sp>
      <p:sp>
        <p:nvSpPr>
          <p:cNvPr id="249" name="Google Shape;249;p29"/>
          <p:cNvSpPr txBox="1"/>
          <p:nvPr/>
        </p:nvSpPr>
        <p:spPr>
          <a:xfrm>
            <a:off x="6753224" y="4566788"/>
            <a:ext cx="65722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rgbClr val="003399"/>
                </a:solidFill>
                <a:latin typeface="Calibri"/>
                <a:ea typeface="Calibri"/>
                <a:cs typeface="Calibri"/>
                <a:sym typeface="Calibri"/>
              </a:rPr>
              <a:t>Rc</a:t>
            </a:r>
            <a:endParaRPr sz="3600">
              <a:solidFill>
                <a:srgbClr val="003399"/>
              </a:solidFill>
              <a:latin typeface="Calibri"/>
              <a:ea typeface="Calibri"/>
              <a:cs typeface="Calibri"/>
              <a:sym typeface="Calibri"/>
            </a:endParaRPr>
          </a:p>
        </p:txBody>
      </p:sp>
      <p:cxnSp>
        <p:nvCxnSpPr>
          <p:cNvPr id="250" name="Google Shape;250;p29"/>
          <p:cNvCxnSpPr/>
          <p:nvPr/>
        </p:nvCxnSpPr>
        <p:spPr>
          <a:xfrm>
            <a:off x="2914650" y="5232169"/>
            <a:ext cx="1273970" cy="0"/>
          </a:xfrm>
          <a:prstGeom prst="straightConnector1">
            <a:avLst/>
          </a:prstGeom>
          <a:noFill/>
          <a:ln w="57150" cap="flat" cmpd="sng">
            <a:solidFill>
              <a:srgbClr val="003399"/>
            </a:solidFill>
            <a:prstDash val="solid"/>
            <a:miter lim="800000"/>
            <a:headEnd type="none" w="sm" len="sm"/>
            <a:tailEnd type="none" w="sm" len="sm"/>
          </a:ln>
        </p:spPr>
      </p:cxnSp>
      <p:cxnSp>
        <p:nvCxnSpPr>
          <p:cNvPr id="251" name="Google Shape;251;p29"/>
          <p:cNvCxnSpPr/>
          <p:nvPr/>
        </p:nvCxnSpPr>
        <p:spPr>
          <a:xfrm>
            <a:off x="4895848" y="5232169"/>
            <a:ext cx="1273970" cy="0"/>
          </a:xfrm>
          <a:prstGeom prst="straightConnector1">
            <a:avLst/>
          </a:prstGeom>
          <a:noFill/>
          <a:ln w="57150" cap="flat" cmpd="sng">
            <a:solidFill>
              <a:srgbClr val="003399"/>
            </a:solidFill>
            <a:prstDash val="solid"/>
            <a:miter lim="800000"/>
            <a:headEnd type="none" w="sm" len="sm"/>
            <a:tailEnd type="none" w="sm" len="sm"/>
          </a:ln>
        </p:spPr>
      </p:cxnSp>
      <p:cxnSp>
        <p:nvCxnSpPr>
          <p:cNvPr id="252" name="Google Shape;252;p29"/>
          <p:cNvCxnSpPr/>
          <p:nvPr/>
        </p:nvCxnSpPr>
        <p:spPr>
          <a:xfrm>
            <a:off x="6655595" y="5244638"/>
            <a:ext cx="869154" cy="0"/>
          </a:xfrm>
          <a:prstGeom prst="straightConnector1">
            <a:avLst/>
          </a:prstGeom>
          <a:noFill/>
          <a:ln w="57150" cap="flat" cmpd="sng">
            <a:solidFill>
              <a:srgbClr val="003399"/>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 calcmode="lin" valueType="num">
                                      <p:cBhvr additive="base">
                                        <p:cTn id="7" dur="500"/>
                                        <p:tgtEl>
                                          <p:spTgt spid="24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6"/>
                                        </p:tgtEl>
                                        <p:attrNameLst>
                                          <p:attrName>style.visibility</p:attrName>
                                        </p:attrNameLst>
                                      </p:cBhvr>
                                      <p:to>
                                        <p:strVal val="visible"/>
                                      </p:to>
                                    </p:set>
                                    <p:animEffect transition="in" filter="fade">
                                      <p:cBhvr>
                                        <p:cTn id="12" dur="500"/>
                                        <p:tgtEl>
                                          <p:spTgt spid="24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49"/>
                                        </p:tgtEl>
                                        <p:attrNameLst>
                                          <p:attrName>style.visibility</p:attrName>
                                        </p:attrNameLst>
                                      </p:cBhvr>
                                      <p:to>
                                        <p:strVal val="visible"/>
                                      </p:to>
                                    </p:set>
                                    <p:anim calcmode="lin" valueType="num">
                                      <p:cBhvr additive="base">
                                        <p:cTn id="17" dur="500"/>
                                        <p:tgtEl>
                                          <p:spTgt spid="24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7"/>
        <p:cNvGrpSpPr/>
        <p:nvPr/>
      </p:nvGrpSpPr>
      <p:grpSpPr>
        <a:xfrm>
          <a:off x="0" y="0"/>
          <a:ext cx="0" cy="0"/>
          <a:chOff x="0" y="0"/>
          <a:chExt cx="0" cy="0"/>
        </a:xfrm>
      </p:grpSpPr>
      <p:sp>
        <p:nvSpPr>
          <p:cNvPr id="258" name="Google Shape;258;p30"/>
          <p:cNvSpPr txBox="1"/>
          <p:nvPr/>
        </p:nvSpPr>
        <p:spPr>
          <a:xfrm>
            <a:off x="628650" y="240887"/>
            <a:ext cx="78867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3399"/>
              </a:buClr>
              <a:buSzPts val="4400"/>
              <a:buFont typeface="Calibri"/>
              <a:buNone/>
            </a:pPr>
            <a:r>
              <a:rPr lang="en-US" sz="4400" b="1">
                <a:solidFill>
                  <a:srgbClr val="003399"/>
                </a:solidFill>
                <a:latin typeface="Calibri"/>
                <a:ea typeface="Calibri"/>
                <a:cs typeface="Calibri"/>
                <a:sym typeface="Calibri"/>
              </a:rPr>
              <a:t>What did you learn?</a:t>
            </a:r>
            <a:endParaRPr sz="4400" b="1">
              <a:solidFill>
                <a:srgbClr val="003399"/>
              </a:solidFill>
              <a:latin typeface="Calibri"/>
              <a:ea typeface="Calibri"/>
              <a:cs typeface="Calibri"/>
              <a:sym typeface="Calibri"/>
            </a:endParaRPr>
          </a:p>
        </p:txBody>
      </p:sp>
      <p:sp>
        <p:nvSpPr>
          <p:cNvPr id="259" name="Google Shape;259;p30"/>
          <p:cNvSpPr/>
          <p:nvPr/>
        </p:nvSpPr>
        <p:spPr>
          <a:xfrm>
            <a:off x="342900" y="1027907"/>
            <a:ext cx="8801100"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rgbClr val="4CBFC2"/>
                </a:solidFill>
                <a:latin typeface="Calibri"/>
                <a:ea typeface="Calibri"/>
                <a:cs typeface="Calibri"/>
                <a:sym typeface="Calibri"/>
              </a:rPr>
              <a:t>RELATE </a:t>
            </a:r>
            <a:endParaRPr sz="3600">
              <a:solidFill>
                <a:srgbClr val="4CBFC2"/>
              </a:solidFill>
              <a:latin typeface="Calibri"/>
              <a:ea typeface="Calibri"/>
              <a:cs typeface="Calibri"/>
              <a:sym typeface="Calibri"/>
            </a:endParaRPr>
          </a:p>
          <a:p>
            <a:pPr marL="171450" marR="0" lvl="0" indent="-228600" algn="l" rtl="0">
              <a:spcBef>
                <a:spcPts val="0"/>
              </a:spcBef>
              <a:spcAft>
                <a:spcPts val="0"/>
              </a:spcAft>
              <a:buClr>
                <a:srgbClr val="4CBFC2"/>
              </a:buClr>
              <a:buSzPts val="3600"/>
              <a:buFont typeface="Arial"/>
              <a:buChar char="•"/>
            </a:pPr>
            <a:r>
              <a:rPr lang="en-US" sz="3600" b="1">
                <a:solidFill>
                  <a:srgbClr val="4CBFC2"/>
                </a:solidFill>
                <a:latin typeface="Calibri"/>
                <a:ea typeface="Calibri"/>
                <a:cs typeface="Calibri"/>
                <a:sym typeface="Calibri"/>
              </a:rPr>
              <a:t>The amount of water collected each month to the design of plants that will supply shade.</a:t>
            </a:r>
            <a:endParaRPr sz="3600">
              <a:solidFill>
                <a:srgbClr val="4CBFC2"/>
              </a:solidFill>
              <a:latin typeface="Calibri"/>
              <a:ea typeface="Calibri"/>
              <a:cs typeface="Calibri"/>
              <a:sym typeface="Calibri"/>
            </a:endParaRPr>
          </a:p>
        </p:txBody>
      </p:sp>
      <p:pic>
        <p:nvPicPr>
          <p:cNvPr id="260" name="Google Shape;260;p30" descr="A large tree in a garden&#10;&#10;Description automatically generated"/>
          <p:cNvPicPr preferRelativeResize="0"/>
          <p:nvPr/>
        </p:nvPicPr>
        <p:blipFill rotWithShape="1">
          <a:blip r:embed="rId3">
            <a:alphaModFix/>
          </a:blip>
          <a:srcRect/>
          <a:stretch/>
        </p:blipFill>
        <p:spPr>
          <a:xfrm>
            <a:off x="2533650" y="3069535"/>
            <a:ext cx="4851400" cy="3638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
        <p:cNvGrpSpPr/>
        <p:nvPr/>
      </p:nvGrpSpPr>
      <p:grpSpPr>
        <a:xfrm>
          <a:off x="0" y="0"/>
          <a:ext cx="0" cy="0"/>
          <a:chOff x="0" y="0"/>
          <a:chExt cx="0" cy="0"/>
        </a:xfrm>
      </p:grpSpPr>
      <p:sp>
        <p:nvSpPr>
          <p:cNvPr id="101" name="Google Shape;101;p14"/>
          <p:cNvSpPr txBox="1"/>
          <p:nvPr/>
        </p:nvSpPr>
        <p:spPr>
          <a:xfrm>
            <a:off x="381000" y="299939"/>
            <a:ext cx="7749540"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F2624C"/>
                </a:solidFill>
                <a:latin typeface="Calibri"/>
                <a:ea typeface="Calibri"/>
                <a:cs typeface="Calibri"/>
                <a:sym typeface="Calibri"/>
              </a:rPr>
              <a:t>DISTINGUISH: </a:t>
            </a:r>
            <a:endParaRPr/>
          </a:p>
          <a:p>
            <a:pPr marL="0" marR="0" lvl="0" indent="0" algn="l" rtl="0">
              <a:spcBef>
                <a:spcPts val="0"/>
              </a:spcBef>
              <a:spcAft>
                <a:spcPts val="0"/>
              </a:spcAft>
              <a:buNone/>
            </a:pPr>
            <a:r>
              <a:rPr lang="en-US" sz="4000">
                <a:solidFill>
                  <a:srgbClr val="F2624C"/>
                </a:solidFill>
                <a:latin typeface="Calibri"/>
                <a:ea typeface="Calibri"/>
                <a:cs typeface="Calibri"/>
                <a:sym typeface="Calibri"/>
              </a:rPr>
              <a:t>Define the problem</a:t>
            </a:r>
            <a:endParaRPr/>
          </a:p>
        </p:txBody>
      </p:sp>
      <p:sp>
        <p:nvSpPr>
          <p:cNvPr id="102" name="Google Shape;102;p14"/>
          <p:cNvSpPr txBox="1"/>
          <p:nvPr/>
        </p:nvSpPr>
        <p:spPr>
          <a:xfrm>
            <a:off x="358348" y="1885466"/>
            <a:ext cx="6641891" cy="31085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003399"/>
                </a:solidFill>
                <a:latin typeface="Calibri"/>
                <a:ea typeface="Calibri"/>
                <a:cs typeface="Calibri"/>
                <a:sym typeface="Calibri"/>
              </a:rPr>
              <a:t>How will you design a passive rainwater harvesting system that will provide shade and sustain your plants year-round through the most efficient use of available water?</a:t>
            </a:r>
            <a:endParaRPr sz="2800">
              <a:solidFill>
                <a:srgbClr val="1E4E79"/>
              </a:solidFill>
              <a:latin typeface="Calibri"/>
              <a:ea typeface="Calibri"/>
              <a:cs typeface="Calibri"/>
              <a:sym typeface="Calibri"/>
            </a:endParaRPr>
          </a:p>
        </p:txBody>
      </p:sp>
      <p:sp>
        <p:nvSpPr>
          <p:cNvPr id="103" name="Google Shape;103;p14"/>
          <p:cNvSpPr txBox="1"/>
          <p:nvPr/>
        </p:nvSpPr>
        <p:spPr>
          <a:xfrm>
            <a:off x="381000" y="4112033"/>
            <a:ext cx="3507711" cy="273307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003399"/>
                </a:solidFill>
                <a:latin typeface="Calibri"/>
                <a:ea typeface="Calibri"/>
                <a:cs typeface="Calibri"/>
                <a:sym typeface="Calibri"/>
              </a:rPr>
              <a:t>Unpack the problem:  </a:t>
            </a:r>
            <a:endParaRPr/>
          </a:p>
          <a:p>
            <a:pPr marL="342900" marR="0" lvl="0" indent="-342900" algn="l" rtl="0">
              <a:spcBef>
                <a:spcPts val="0"/>
              </a:spcBef>
              <a:spcAft>
                <a:spcPts val="0"/>
              </a:spcAft>
              <a:buClr>
                <a:srgbClr val="003399"/>
              </a:buClr>
              <a:buSzPts val="2400"/>
              <a:buFont typeface="Arial"/>
              <a:buChar char="•"/>
            </a:pPr>
            <a:r>
              <a:rPr lang="en-US" sz="2400">
                <a:solidFill>
                  <a:srgbClr val="003399"/>
                </a:solidFill>
                <a:latin typeface="Calibri"/>
                <a:ea typeface="Calibri"/>
                <a:cs typeface="Calibri"/>
                <a:sym typeface="Calibri"/>
              </a:rPr>
              <a:t>What is sustain? </a:t>
            </a:r>
            <a:endParaRPr/>
          </a:p>
          <a:p>
            <a:pPr marL="342900" marR="0" lvl="0" indent="-342900" algn="l" rtl="0">
              <a:spcBef>
                <a:spcPts val="0"/>
              </a:spcBef>
              <a:spcAft>
                <a:spcPts val="0"/>
              </a:spcAft>
              <a:buClr>
                <a:srgbClr val="003399"/>
              </a:buClr>
              <a:buSzPts val="2400"/>
              <a:buFont typeface="Arial"/>
              <a:buChar char="•"/>
            </a:pPr>
            <a:r>
              <a:rPr lang="en-US" sz="2400">
                <a:solidFill>
                  <a:srgbClr val="003399"/>
                </a:solidFill>
                <a:latin typeface="Calibri"/>
                <a:ea typeface="Calibri"/>
                <a:cs typeface="Calibri"/>
                <a:sym typeface="Calibri"/>
              </a:rPr>
              <a:t>What is year-round? </a:t>
            </a:r>
            <a:endParaRPr/>
          </a:p>
          <a:p>
            <a:pPr marL="342900" marR="0" lvl="0" indent="-342900" algn="l" rtl="0">
              <a:spcBef>
                <a:spcPts val="0"/>
              </a:spcBef>
              <a:spcAft>
                <a:spcPts val="0"/>
              </a:spcAft>
              <a:buClr>
                <a:srgbClr val="003399"/>
              </a:buClr>
              <a:buSzPts val="2400"/>
              <a:buFont typeface="Arial"/>
              <a:buChar char="•"/>
            </a:pPr>
            <a:r>
              <a:rPr lang="en-US" sz="2400">
                <a:solidFill>
                  <a:srgbClr val="003399"/>
                </a:solidFill>
                <a:latin typeface="Calibri"/>
                <a:ea typeface="Calibri"/>
                <a:cs typeface="Calibri"/>
                <a:sym typeface="Calibri"/>
              </a:rPr>
              <a:t>What is the most efficient use of available water?</a:t>
            </a:r>
            <a:endParaRPr/>
          </a:p>
        </p:txBody>
      </p:sp>
      <p:pic>
        <p:nvPicPr>
          <p:cNvPr id="104" name="Google Shape;104;p14"/>
          <p:cNvPicPr preferRelativeResize="0"/>
          <p:nvPr/>
        </p:nvPicPr>
        <p:blipFill rotWithShape="1">
          <a:blip r:embed="rId3">
            <a:alphaModFix/>
          </a:blip>
          <a:srcRect/>
          <a:stretch/>
        </p:blipFill>
        <p:spPr>
          <a:xfrm>
            <a:off x="6756357" y="229306"/>
            <a:ext cx="1845855" cy="1394072"/>
          </a:xfrm>
          <a:prstGeom prst="rect">
            <a:avLst/>
          </a:prstGeom>
          <a:noFill/>
          <a:ln>
            <a:noFill/>
          </a:ln>
        </p:spPr>
      </p:pic>
      <p:pic>
        <p:nvPicPr>
          <p:cNvPr id="2" name="Picture 1">
            <a:extLst>
              <a:ext uri="{FF2B5EF4-FFF2-40B4-BE49-F238E27FC236}">
                <a16:creationId xmlns:a16="http://schemas.microsoft.com/office/drawing/2014/main" id="{9117F155-A314-B175-07F9-80238956FCF2}"/>
              </a:ext>
            </a:extLst>
          </p:cNvPr>
          <p:cNvPicPr>
            <a:picLocks noChangeAspect="1"/>
          </p:cNvPicPr>
          <p:nvPr/>
        </p:nvPicPr>
        <p:blipFill>
          <a:blip r:embed="rId4"/>
          <a:stretch>
            <a:fillRect/>
          </a:stretch>
        </p:blipFill>
        <p:spPr>
          <a:xfrm>
            <a:off x="4031116" y="3822927"/>
            <a:ext cx="4572000" cy="2743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5"/>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277585" y="310243"/>
            <a:ext cx="8392885" cy="133878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2624C"/>
              </a:buClr>
              <a:buSzPts val="4400"/>
              <a:buFont typeface="Calibri"/>
              <a:buNone/>
            </a:pPr>
            <a:r>
              <a:rPr lang="en-US" b="1">
                <a:solidFill>
                  <a:srgbClr val="F2624C"/>
                </a:solidFill>
                <a:latin typeface="Calibri"/>
                <a:ea typeface="Calibri"/>
                <a:cs typeface="Calibri"/>
                <a:sym typeface="Calibri"/>
              </a:rPr>
              <a:t>DISTINGUISH: </a:t>
            </a:r>
            <a:br>
              <a:rPr lang="en-US" b="1">
                <a:solidFill>
                  <a:srgbClr val="F2624C"/>
                </a:solidFill>
                <a:latin typeface="Calibri"/>
                <a:ea typeface="Calibri"/>
                <a:cs typeface="Calibri"/>
                <a:sym typeface="Calibri"/>
              </a:rPr>
            </a:br>
            <a:endParaRPr b="1">
              <a:solidFill>
                <a:srgbClr val="F2624C"/>
              </a:solidFill>
              <a:latin typeface="Calibri"/>
              <a:ea typeface="Calibri"/>
              <a:cs typeface="Calibri"/>
              <a:sym typeface="Calibri"/>
            </a:endParaRPr>
          </a:p>
        </p:txBody>
      </p:sp>
      <p:pic>
        <p:nvPicPr>
          <p:cNvPr id="118" name="Google Shape;118;p16"/>
          <p:cNvPicPr preferRelativeResize="0">
            <a:picLocks noGrp="1"/>
          </p:cNvPicPr>
          <p:nvPr>
            <p:ph type="body" idx="1"/>
          </p:nvPr>
        </p:nvPicPr>
        <p:blipFill rotWithShape="1">
          <a:blip r:embed="rId3">
            <a:alphaModFix/>
          </a:blip>
          <a:srcRect l="34573" t="11818" r="12936" b="7642"/>
          <a:stretch/>
        </p:blipFill>
        <p:spPr>
          <a:xfrm>
            <a:off x="1881562" y="2409329"/>
            <a:ext cx="4761092" cy="4109215"/>
          </a:xfrm>
          <a:prstGeom prst="rect">
            <a:avLst/>
          </a:prstGeom>
          <a:noFill/>
          <a:ln>
            <a:noFill/>
          </a:ln>
        </p:spPr>
      </p:pic>
      <p:pic>
        <p:nvPicPr>
          <p:cNvPr id="119" name="Google Shape;119;p16"/>
          <p:cNvPicPr preferRelativeResize="0"/>
          <p:nvPr/>
        </p:nvPicPr>
        <p:blipFill rotWithShape="1">
          <a:blip r:embed="rId4">
            <a:alphaModFix/>
          </a:blip>
          <a:srcRect/>
          <a:stretch/>
        </p:blipFill>
        <p:spPr>
          <a:xfrm>
            <a:off x="6660343" y="2258358"/>
            <a:ext cx="1993227" cy="1517779"/>
          </a:xfrm>
          <a:prstGeom prst="rect">
            <a:avLst/>
          </a:prstGeom>
          <a:noFill/>
          <a:ln>
            <a:noFill/>
          </a:ln>
        </p:spPr>
      </p:pic>
      <p:pic>
        <p:nvPicPr>
          <p:cNvPr id="120" name="Google Shape;120;p16"/>
          <p:cNvPicPr preferRelativeResize="0"/>
          <p:nvPr/>
        </p:nvPicPr>
        <p:blipFill rotWithShape="1">
          <a:blip r:embed="rId5">
            <a:alphaModFix/>
          </a:blip>
          <a:srcRect/>
          <a:stretch/>
        </p:blipFill>
        <p:spPr>
          <a:xfrm>
            <a:off x="6654900" y="3654217"/>
            <a:ext cx="1920081" cy="1517779"/>
          </a:xfrm>
          <a:prstGeom prst="rect">
            <a:avLst/>
          </a:prstGeom>
          <a:noFill/>
          <a:ln>
            <a:noFill/>
          </a:ln>
        </p:spPr>
      </p:pic>
      <p:pic>
        <p:nvPicPr>
          <p:cNvPr id="121" name="Google Shape;121;p16"/>
          <p:cNvPicPr preferRelativeResize="0"/>
          <p:nvPr/>
        </p:nvPicPr>
        <p:blipFill rotWithShape="1">
          <a:blip r:embed="rId6">
            <a:alphaModFix/>
          </a:blip>
          <a:srcRect/>
          <a:stretch/>
        </p:blipFill>
        <p:spPr>
          <a:xfrm>
            <a:off x="6666167" y="5141516"/>
            <a:ext cx="1938368" cy="1499492"/>
          </a:xfrm>
          <a:prstGeom prst="rect">
            <a:avLst/>
          </a:prstGeom>
          <a:noFill/>
          <a:ln>
            <a:noFill/>
          </a:ln>
        </p:spPr>
      </p:pic>
      <p:sp>
        <p:nvSpPr>
          <p:cNvPr id="122" name="Google Shape;122;p16"/>
          <p:cNvSpPr txBox="1"/>
          <p:nvPr/>
        </p:nvSpPr>
        <p:spPr>
          <a:xfrm>
            <a:off x="560068" y="1134951"/>
            <a:ext cx="7827917" cy="954107"/>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F2624C"/>
              </a:buClr>
              <a:buSzPts val="2800"/>
              <a:buFont typeface="Arial"/>
              <a:buChar char="•"/>
            </a:pPr>
            <a:r>
              <a:rPr lang="en-US" sz="2800" b="1">
                <a:solidFill>
                  <a:srgbClr val="F2624C"/>
                </a:solidFill>
                <a:latin typeface="Calibri"/>
                <a:ea typeface="Calibri"/>
                <a:cs typeface="Calibri"/>
                <a:sym typeface="Calibri"/>
              </a:rPr>
              <a:t>What do you need to know in order to size your system appropriately</a:t>
            </a:r>
            <a:r>
              <a:rPr lang="en-US" sz="2800">
                <a:solidFill>
                  <a:srgbClr val="F2624C"/>
                </a:solidFill>
                <a:latin typeface="Calibri"/>
                <a:ea typeface="Calibri"/>
                <a:cs typeface="Calibri"/>
                <a:sym typeface="Calibri"/>
              </a:rPr>
              <a:t>?</a:t>
            </a:r>
            <a:endParaRPr sz="2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7"/>
        <p:cNvGrpSpPr/>
        <p:nvPr/>
      </p:nvGrpSpPr>
      <p:grpSpPr>
        <a:xfrm>
          <a:off x="0" y="0"/>
          <a:ext cx="0" cy="0"/>
          <a:chOff x="0" y="0"/>
          <a:chExt cx="0" cy="0"/>
        </a:xfrm>
      </p:grpSpPr>
      <p:sp>
        <p:nvSpPr>
          <p:cNvPr id="128" name="Google Shape;128;p17"/>
          <p:cNvSpPr/>
          <p:nvPr/>
        </p:nvSpPr>
        <p:spPr>
          <a:xfrm>
            <a:off x="205660" y="136972"/>
            <a:ext cx="4657547" cy="773126"/>
          </a:xfrm>
          <a:prstGeom prst="rect">
            <a:avLst/>
          </a:prstGeom>
          <a:noFill/>
          <a:ln>
            <a:noFill/>
          </a:ln>
        </p:spPr>
        <p:txBody>
          <a:bodyPr spcFirstLastPara="1" wrap="square" lIns="91425" tIns="45700" rIns="91425" bIns="45700" anchor="t" anchorCtr="0">
            <a:noAutofit/>
          </a:bodyPr>
          <a:lstStyle/>
          <a:p>
            <a:r>
              <a:rPr lang="en-US" sz="3600" b="1" dirty="0">
                <a:solidFill>
                  <a:srgbClr val="96C93D"/>
                </a:solidFill>
                <a:latin typeface="Calibri"/>
                <a:ea typeface="Calibri"/>
                <a:cs typeface="Calibri"/>
                <a:sym typeface="Calibri"/>
              </a:rPr>
              <a:t>BUILD THE SYSTEM:</a:t>
            </a:r>
            <a:endParaRPr lang="en-US" dirty="0">
              <a:ea typeface="Calibri"/>
            </a:endParaRPr>
          </a:p>
        </p:txBody>
      </p:sp>
      <p:pic>
        <p:nvPicPr>
          <p:cNvPr id="129" name="Google Shape;129;p17"/>
          <p:cNvPicPr preferRelativeResize="0"/>
          <p:nvPr/>
        </p:nvPicPr>
        <p:blipFill rotWithShape="1">
          <a:blip r:embed="rId3">
            <a:alphaModFix/>
          </a:blip>
          <a:srcRect/>
          <a:stretch/>
        </p:blipFill>
        <p:spPr>
          <a:xfrm>
            <a:off x="1950776" y="2782558"/>
            <a:ext cx="5241707" cy="3815418"/>
          </a:xfrm>
          <a:prstGeom prst="rect">
            <a:avLst/>
          </a:prstGeom>
          <a:noFill/>
          <a:ln>
            <a:noFill/>
          </a:ln>
        </p:spPr>
      </p:pic>
      <p:sp>
        <p:nvSpPr>
          <p:cNvPr id="2" name="TextBox 1">
            <a:extLst>
              <a:ext uri="{FF2B5EF4-FFF2-40B4-BE49-F238E27FC236}">
                <a16:creationId xmlns:a16="http://schemas.microsoft.com/office/drawing/2014/main" id="{000BE10F-3B5A-88A9-B2C2-8091AFCF0473}"/>
              </a:ext>
            </a:extLst>
          </p:cNvPr>
          <p:cNvSpPr txBox="1"/>
          <p:nvPr/>
        </p:nvSpPr>
        <p:spPr>
          <a:xfrm>
            <a:off x="746988" y="839856"/>
            <a:ext cx="766306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Calibri"/>
                <a:cs typeface="Segoe UI"/>
              </a:rPr>
              <a:t>​</a:t>
            </a:r>
            <a:r>
              <a:rPr lang="en-US" sz="3600" b="1" dirty="0">
                <a:solidFill>
                  <a:srgbClr val="96C93D"/>
                </a:solidFill>
                <a:latin typeface="Calibri"/>
                <a:cs typeface="Segoe UI"/>
              </a:rPr>
              <a:t>What are the parts that you will use to determine how much water can be collected from your collection area?</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pic>
        <p:nvPicPr>
          <p:cNvPr id="135" name="Google Shape;135;p18" descr="Image result for rain photography"/>
          <p:cNvPicPr preferRelativeResize="0">
            <a:picLocks noGrp="1"/>
          </p:cNvPicPr>
          <p:nvPr>
            <p:ph type="body" idx="1"/>
          </p:nvPr>
        </p:nvPicPr>
        <p:blipFill rotWithShape="1">
          <a:blip r:embed="rId3">
            <a:alphaModFix/>
          </a:blip>
          <a:srcRect/>
          <a:stretch/>
        </p:blipFill>
        <p:spPr>
          <a:xfrm>
            <a:off x="4631598" y="543015"/>
            <a:ext cx="4038872" cy="2672387"/>
          </a:xfrm>
          <a:prstGeom prst="rect">
            <a:avLst/>
          </a:prstGeom>
          <a:noFill/>
          <a:ln>
            <a:noFill/>
          </a:ln>
        </p:spPr>
      </p:pic>
      <p:sp>
        <p:nvSpPr>
          <p:cNvPr id="136" name="Google Shape;136;p18"/>
          <p:cNvSpPr txBox="1"/>
          <p:nvPr/>
        </p:nvSpPr>
        <p:spPr>
          <a:xfrm>
            <a:off x="538840" y="310243"/>
            <a:ext cx="7805056" cy="133878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2624C"/>
              </a:buClr>
              <a:buSzPts val="4400"/>
              <a:buFont typeface="Calibri"/>
              <a:buNone/>
            </a:pPr>
            <a:r>
              <a:rPr lang="en-US" sz="4400" b="1">
                <a:solidFill>
                  <a:srgbClr val="F2624C"/>
                </a:solidFill>
                <a:latin typeface="Calibri"/>
                <a:ea typeface="Calibri"/>
                <a:cs typeface="Calibri"/>
                <a:sym typeface="Calibri"/>
              </a:rPr>
              <a:t>DISTINGUISH: </a:t>
            </a:r>
            <a:endParaRPr/>
          </a:p>
        </p:txBody>
      </p:sp>
      <p:sp>
        <p:nvSpPr>
          <p:cNvPr id="137" name="Google Shape;137;p18"/>
          <p:cNvSpPr txBox="1"/>
          <p:nvPr/>
        </p:nvSpPr>
        <p:spPr>
          <a:xfrm>
            <a:off x="538840" y="1770832"/>
            <a:ext cx="4223400" cy="20622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F2624C"/>
              </a:buClr>
              <a:buSzPts val="3200"/>
              <a:buFont typeface="Arial"/>
              <a:buChar char="•"/>
            </a:pPr>
            <a:r>
              <a:rPr lang="en-US" sz="3200">
                <a:solidFill>
                  <a:srgbClr val="F2624C"/>
                </a:solidFill>
                <a:latin typeface="Calibri"/>
                <a:ea typeface="Calibri"/>
                <a:cs typeface="Calibri"/>
                <a:sym typeface="Calibri"/>
              </a:rPr>
              <a:t>What is average annual rainfall?</a:t>
            </a:r>
            <a:endParaRPr/>
          </a:p>
          <a:p>
            <a:pPr marL="285750" marR="0" lvl="0" indent="-285750" algn="l" rtl="0">
              <a:spcBef>
                <a:spcPts val="0"/>
              </a:spcBef>
              <a:spcAft>
                <a:spcPts val="0"/>
              </a:spcAft>
              <a:buClr>
                <a:srgbClr val="F2624C"/>
              </a:buClr>
              <a:buSzPts val="3200"/>
              <a:buFont typeface="Arial"/>
              <a:buChar char="•"/>
            </a:pPr>
            <a:r>
              <a:rPr lang="en-US" sz="3200">
                <a:solidFill>
                  <a:srgbClr val="F2624C"/>
                </a:solidFill>
                <a:latin typeface="Calibri"/>
                <a:ea typeface="Calibri"/>
                <a:cs typeface="Calibri"/>
                <a:sym typeface="Calibri"/>
              </a:rPr>
              <a:t>What is average annual rainfall not?</a:t>
            </a:r>
            <a:endParaRPr/>
          </a:p>
        </p:txBody>
      </p:sp>
      <p:sp>
        <p:nvSpPr>
          <p:cNvPr id="138" name="Google Shape;138;p18"/>
          <p:cNvSpPr txBox="1"/>
          <p:nvPr/>
        </p:nvSpPr>
        <p:spPr>
          <a:xfrm>
            <a:off x="702128" y="5492311"/>
            <a:ext cx="7641772"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rgbClr val="F2624C"/>
                </a:solidFill>
                <a:latin typeface="Calibri"/>
                <a:ea typeface="Calibri"/>
                <a:cs typeface="Calibri"/>
                <a:sym typeface="Calibri"/>
              </a:rPr>
              <a:t>What do these averages tell us?</a:t>
            </a:r>
            <a:endParaRPr/>
          </a:p>
        </p:txBody>
      </p:sp>
      <p:sp>
        <p:nvSpPr>
          <p:cNvPr id="139" name="Google Shape;139;p18"/>
          <p:cNvSpPr txBox="1"/>
          <p:nvPr/>
        </p:nvSpPr>
        <p:spPr>
          <a:xfrm>
            <a:off x="538840" y="3954737"/>
            <a:ext cx="6988631" cy="1077218"/>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F2624C"/>
              </a:buClr>
              <a:buSzPts val="3200"/>
              <a:buFont typeface="Arial"/>
              <a:buChar char="•"/>
            </a:pPr>
            <a:r>
              <a:rPr lang="en-US" sz="3200">
                <a:solidFill>
                  <a:srgbClr val="F2624C"/>
                </a:solidFill>
                <a:latin typeface="Calibri"/>
                <a:ea typeface="Calibri"/>
                <a:cs typeface="Calibri"/>
                <a:sym typeface="Calibri"/>
              </a:rPr>
              <a:t>What is average monthly rainfall?</a:t>
            </a:r>
            <a:endParaRPr/>
          </a:p>
          <a:p>
            <a:pPr marL="285750" marR="0" lvl="0" indent="-285750" algn="l" rtl="0">
              <a:spcBef>
                <a:spcPts val="0"/>
              </a:spcBef>
              <a:spcAft>
                <a:spcPts val="0"/>
              </a:spcAft>
              <a:buClr>
                <a:srgbClr val="F2624C"/>
              </a:buClr>
              <a:buSzPts val="3200"/>
              <a:buFont typeface="Arial"/>
              <a:buChar char="•"/>
            </a:pPr>
            <a:r>
              <a:rPr lang="en-US" sz="3200">
                <a:solidFill>
                  <a:srgbClr val="F2624C"/>
                </a:solidFill>
                <a:latin typeface="Calibri"/>
                <a:ea typeface="Calibri"/>
                <a:cs typeface="Calibri"/>
                <a:sym typeface="Calibri"/>
              </a:rPr>
              <a:t>What is average monthly rainfall not?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4"/>
        <p:cNvGrpSpPr/>
        <p:nvPr/>
      </p:nvGrpSpPr>
      <p:grpSpPr>
        <a:xfrm>
          <a:off x="0" y="0"/>
          <a:ext cx="0" cy="0"/>
          <a:chOff x="0" y="0"/>
          <a:chExt cx="0" cy="0"/>
        </a:xfrm>
      </p:grpSpPr>
      <p:sp>
        <p:nvSpPr>
          <p:cNvPr id="155" name="Google Shape;155;p20"/>
          <p:cNvSpPr txBox="1">
            <a:spLocks noGrp="1"/>
          </p:cNvSpPr>
          <p:nvPr>
            <p:ph type="title"/>
          </p:nvPr>
        </p:nvSpPr>
        <p:spPr>
          <a:xfrm>
            <a:off x="539412" y="185752"/>
            <a:ext cx="8522372" cy="100396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2624C"/>
              </a:buClr>
              <a:buSzPts val="4800"/>
              <a:buFont typeface="Calibri"/>
              <a:buNone/>
            </a:pPr>
            <a:r>
              <a:rPr lang="en-US" sz="4800" b="1">
                <a:solidFill>
                  <a:srgbClr val="F2624C"/>
                </a:solidFill>
              </a:rPr>
              <a:t>DISTINGUISH: </a:t>
            </a:r>
            <a:endParaRPr/>
          </a:p>
        </p:txBody>
      </p:sp>
      <p:pic>
        <p:nvPicPr>
          <p:cNvPr id="156" name="Google Shape;156;p20"/>
          <p:cNvPicPr preferRelativeResize="0">
            <a:picLocks noGrp="1"/>
          </p:cNvPicPr>
          <p:nvPr>
            <p:ph type="body" idx="1"/>
          </p:nvPr>
        </p:nvPicPr>
        <p:blipFill rotWithShape="1">
          <a:blip r:embed="rId3">
            <a:alphaModFix/>
          </a:blip>
          <a:srcRect l="34573" t="11818" r="12936" b="7642"/>
          <a:stretch/>
        </p:blipFill>
        <p:spPr>
          <a:xfrm>
            <a:off x="1374150" y="2517654"/>
            <a:ext cx="4761092" cy="4109215"/>
          </a:xfrm>
          <a:prstGeom prst="rect">
            <a:avLst/>
          </a:prstGeom>
          <a:noFill/>
          <a:ln>
            <a:noFill/>
          </a:ln>
        </p:spPr>
      </p:pic>
      <p:pic>
        <p:nvPicPr>
          <p:cNvPr id="157" name="Google Shape;157;p20"/>
          <p:cNvPicPr preferRelativeResize="0"/>
          <p:nvPr/>
        </p:nvPicPr>
        <p:blipFill rotWithShape="1">
          <a:blip r:embed="rId4">
            <a:alphaModFix/>
          </a:blip>
          <a:srcRect/>
          <a:stretch/>
        </p:blipFill>
        <p:spPr>
          <a:xfrm>
            <a:off x="6489357" y="2336414"/>
            <a:ext cx="1993227" cy="1517779"/>
          </a:xfrm>
          <a:prstGeom prst="rect">
            <a:avLst/>
          </a:prstGeom>
          <a:noFill/>
          <a:ln>
            <a:noFill/>
          </a:ln>
        </p:spPr>
      </p:pic>
      <p:pic>
        <p:nvPicPr>
          <p:cNvPr id="158" name="Google Shape;158;p20"/>
          <p:cNvPicPr preferRelativeResize="0"/>
          <p:nvPr/>
        </p:nvPicPr>
        <p:blipFill rotWithShape="1">
          <a:blip r:embed="rId5">
            <a:alphaModFix/>
          </a:blip>
          <a:srcRect/>
          <a:stretch/>
        </p:blipFill>
        <p:spPr>
          <a:xfrm>
            <a:off x="6575486" y="3706951"/>
            <a:ext cx="1920081" cy="1517779"/>
          </a:xfrm>
          <a:prstGeom prst="rect">
            <a:avLst/>
          </a:prstGeom>
          <a:noFill/>
          <a:ln>
            <a:noFill/>
          </a:ln>
        </p:spPr>
      </p:pic>
      <p:pic>
        <p:nvPicPr>
          <p:cNvPr id="159" name="Google Shape;159;p20"/>
          <p:cNvPicPr preferRelativeResize="0"/>
          <p:nvPr/>
        </p:nvPicPr>
        <p:blipFill rotWithShape="1">
          <a:blip r:embed="rId6">
            <a:alphaModFix/>
          </a:blip>
          <a:srcRect/>
          <a:stretch/>
        </p:blipFill>
        <p:spPr>
          <a:xfrm>
            <a:off x="6544216" y="5221035"/>
            <a:ext cx="1938368" cy="1499492"/>
          </a:xfrm>
          <a:prstGeom prst="rect">
            <a:avLst/>
          </a:prstGeom>
          <a:noFill/>
          <a:ln>
            <a:noFill/>
          </a:ln>
        </p:spPr>
      </p:pic>
      <p:sp>
        <p:nvSpPr>
          <p:cNvPr id="160" name="Google Shape;160;p20"/>
          <p:cNvSpPr txBox="1"/>
          <p:nvPr/>
        </p:nvSpPr>
        <p:spPr>
          <a:xfrm>
            <a:off x="536358" y="1091837"/>
            <a:ext cx="7937082" cy="138499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F2624C"/>
              </a:buClr>
              <a:buSzPts val="2800"/>
              <a:buFont typeface="Arial"/>
              <a:buChar char="•"/>
            </a:pPr>
            <a:r>
              <a:rPr lang="en-US" sz="2800">
                <a:solidFill>
                  <a:srgbClr val="F2624C"/>
                </a:solidFill>
                <a:latin typeface="Calibri"/>
                <a:ea typeface="Calibri"/>
                <a:cs typeface="Calibri"/>
                <a:sym typeface="Calibri"/>
              </a:rPr>
              <a:t>What else do you need to know to determine how much water could be harvested from your collection surface?</a:t>
            </a:r>
            <a:endParaRPr sz="2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5"/>
        <p:cNvGrpSpPr/>
        <p:nvPr/>
      </p:nvGrpSpPr>
      <p:grpSpPr>
        <a:xfrm>
          <a:off x="0" y="0"/>
          <a:ext cx="0" cy="0"/>
          <a:chOff x="0" y="0"/>
          <a:chExt cx="0" cy="0"/>
        </a:xfrm>
      </p:grpSpPr>
      <p:sp>
        <p:nvSpPr>
          <p:cNvPr id="166" name="Google Shape;166;p21"/>
          <p:cNvSpPr txBox="1">
            <a:spLocks noGrp="1"/>
          </p:cNvSpPr>
          <p:nvPr>
            <p:ph type="body" idx="1"/>
          </p:nvPr>
        </p:nvSpPr>
        <p:spPr>
          <a:xfrm>
            <a:off x="477610" y="1792968"/>
            <a:ext cx="3780064" cy="4209357"/>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rgbClr val="F2624C"/>
              </a:buClr>
              <a:buSzPts val="3600"/>
              <a:buChar char="•"/>
            </a:pPr>
            <a:r>
              <a:rPr lang="en-US" sz="3600">
                <a:solidFill>
                  <a:srgbClr val="F2624C"/>
                </a:solidFill>
              </a:rPr>
              <a:t>What is a good collection area for your chosen area?</a:t>
            </a:r>
            <a:endParaRPr/>
          </a:p>
          <a:p>
            <a:pPr marL="285750" lvl="0" indent="-285750" algn="l" rtl="0">
              <a:lnSpc>
                <a:spcPct val="90000"/>
              </a:lnSpc>
              <a:spcBef>
                <a:spcPts val="1000"/>
              </a:spcBef>
              <a:spcAft>
                <a:spcPts val="0"/>
              </a:spcAft>
              <a:buClr>
                <a:srgbClr val="F2624C"/>
              </a:buClr>
              <a:buSzPts val="3600"/>
              <a:buChar char="•"/>
            </a:pPr>
            <a:r>
              <a:rPr lang="en-US" sz="3600">
                <a:solidFill>
                  <a:srgbClr val="F2624C"/>
                </a:solidFill>
              </a:rPr>
              <a:t>What is not a good collection area for your chosen area?</a:t>
            </a:r>
            <a:endParaRPr/>
          </a:p>
        </p:txBody>
      </p:sp>
      <p:sp>
        <p:nvSpPr>
          <p:cNvPr id="167" name="Google Shape;167;p21"/>
          <p:cNvSpPr txBox="1"/>
          <p:nvPr/>
        </p:nvSpPr>
        <p:spPr>
          <a:xfrm>
            <a:off x="477610" y="195943"/>
            <a:ext cx="7805056" cy="133878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2624C"/>
              </a:buClr>
              <a:buSzPts val="4400"/>
              <a:buFont typeface="Calibri"/>
              <a:buNone/>
            </a:pPr>
            <a:r>
              <a:rPr lang="en-US" sz="4400" b="1">
                <a:solidFill>
                  <a:srgbClr val="F2624C"/>
                </a:solidFill>
                <a:latin typeface="Calibri"/>
                <a:ea typeface="Calibri"/>
                <a:cs typeface="Calibri"/>
                <a:sym typeface="Calibri"/>
              </a:rPr>
              <a:t>DISTINGUISH: </a:t>
            </a:r>
            <a:endParaRPr/>
          </a:p>
        </p:txBody>
      </p:sp>
      <p:pic>
        <p:nvPicPr>
          <p:cNvPr id="168" name="Google Shape;168;p21"/>
          <p:cNvPicPr preferRelativeResize="0"/>
          <p:nvPr/>
        </p:nvPicPr>
        <p:blipFill rotWithShape="1">
          <a:blip r:embed="rId3">
            <a:alphaModFix/>
          </a:blip>
          <a:srcRect l="34573" t="11818" r="12936" b="7642"/>
          <a:stretch/>
        </p:blipFill>
        <p:spPr>
          <a:xfrm>
            <a:off x="4114801" y="1649030"/>
            <a:ext cx="4761092" cy="410921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3"/>
        <p:cNvGrpSpPr/>
        <p:nvPr/>
      </p:nvGrpSpPr>
      <p:grpSpPr>
        <a:xfrm>
          <a:off x="0" y="0"/>
          <a:ext cx="0" cy="0"/>
          <a:chOff x="0" y="0"/>
          <a:chExt cx="0" cy="0"/>
        </a:xfrm>
      </p:grpSpPr>
      <p:sp>
        <p:nvSpPr>
          <p:cNvPr id="174" name="Google Shape;174;p22"/>
          <p:cNvSpPr txBox="1">
            <a:spLocks noGrp="1"/>
          </p:cNvSpPr>
          <p:nvPr>
            <p:ph type="body" idx="1"/>
          </p:nvPr>
        </p:nvSpPr>
        <p:spPr>
          <a:xfrm>
            <a:off x="677636" y="710975"/>
            <a:ext cx="3812721" cy="365536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CBFC2"/>
              </a:buClr>
              <a:buSzPts val="4800"/>
              <a:buNone/>
            </a:pPr>
            <a:r>
              <a:rPr lang="en-US" sz="4800" b="1">
                <a:solidFill>
                  <a:srgbClr val="4CBFC2"/>
                </a:solidFill>
                <a:latin typeface="Calibri"/>
                <a:ea typeface="Calibri"/>
                <a:cs typeface="Calibri"/>
                <a:sym typeface="Calibri"/>
              </a:rPr>
              <a:t>RELATE:</a:t>
            </a:r>
            <a:endParaRPr/>
          </a:p>
          <a:p>
            <a:pPr marL="285750" lvl="0" indent="-285750" algn="l" rtl="0">
              <a:lnSpc>
                <a:spcPct val="90000"/>
              </a:lnSpc>
              <a:spcBef>
                <a:spcPts val="1000"/>
              </a:spcBef>
              <a:spcAft>
                <a:spcPts val="0"/>
              </a:spcAft>
              <a:buClr>
                <a:srgbClr val="4CBFC2"/>
              </a:buClr>
              <a:buSzPts val="4000"/>
              <a:buChar char="•"/>
            </a:pPr>
            <a:r>
              <a:rPr lang="en-US" sz="4000">
                <a:solidFill>
                  <a:srgbClr val="4CBFC2"/>
                </a:solidFill>
                <a:latin typeface="Calibri"/>
                <a:ea typeface="Calibri"/>
                <a:cs typeface="Calibri"/>
                <a:sym typeface="Calibri"/>
              </a:rPr>
              <a:t>What is the difference between a roof area and a paved area?</a:t>
            </a:r>
            <a:endParaRPr/>
          </a:p>
        </p:txBody>
      </p:sp>
      <p:sp>
        <p:nvSpPr>
          <p:cNvPr id="175" name="Google Shape;175;p22"/>
          <p:cNvSpPr txBox="1"/>
          <p:nvPr/>
        </p:nvSpPr>
        <p:spPr>
          <a:xfrm>
            <a:off x="677636" y="4749574"/>
            <a:ext cx="7886700" cy="1200329"/>
          </a:xfrm>
          <a:prstGeom prst="rect">
            <a:avLst/>
          </a:prstGeom>
          <a:noFill/>
          <a:ln>
            <a:noFill/>
          </a:ln>
        </p:spPr>
        <p:txBody>
          <a:bodyPr spcFirstLastPara="1" wrap="square" lIns="91425" tIns="45700" rIns="91425" bIns="45700" anchor="t" anchorCtr="0">
            <a:noAutofit/>
          </a:bodyPr>
          <a:lstStyle/>
          <a:p>
            <a:pPr marL="285750" marR="0" lvl="0" indent="-285750" algn="l" rtl="0">
              <a:lnSpc>
                <a:spcPct val="90000"/>
              </a:lnSpc>
              <a:spcBef>
                <a:spcPts val="0"/>
              </a:spcBef>
              <a:spcAft>
                <a:spcPts val="0"/>
              </a:spcAft>
              <a:buClr>
                <a:srgbClr val="4CBFC2"/>
              </a:buClr>
              <a:buSzPts val="4000"/>
              <a:buFont typeface="Arial"/>
              <a:buChar char="•"/>
            </a:pPr>
            <a:r>
              <a:rPr lang="en-US" sz="4000">
                <a:solidFill>
                  <a:srgbClr val="4CBFC2"/>
                </a:solidFill>
                <a:latin typeface="Calibri"/>
                <a:ea typeface="Calibri"/>
                <a:cs typeface="Calibri"/>
                <a:sym typeface="Calibri"/>
              </a:rPr>
              <a:t>Which do you think would be easier to harvest water from? </a:t>
            </a:r>
            <a:endParaRPr sz="4000">
              <a:solidFill>
                <a:srgbClr val="F2624C"/>
              </a:solidFill>
              <a:latin typeface="Calibri"/>
              <a:ea typeface="Calibri"/>
              <a:cs typeface="Calibri"/>
              <a:sym typeface="Calibri"/>
            </a:endParaRPr>
          </a:p>
        </p:txBody>
      </p:sp>
      <p:pic>
        <p:nvPicPr>
          <p:cNvPr id="176" name="Google Shape;176;p22"/>
          <p:cNvPicPr preferRelativeResize="0"/>
          <p:nvPr/>
        </p:nvPicPr>
        <p:blipFill rotWithShape="1">
          <a:blip r:embed="rId3">
            <a:alphaModFix/>
          </a:blip>
          <a:srcRect l="34573" t="11818" r="12936" b="7642"/>
          <a:stretch/>
        </p:blipFill>
        <p:spPr>
          <a:xfrm>
            <a:off x="4724309" y="367239"/>
            <a:ext cx="4143419" cy="357611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C5E275F995F040B3114C4CAE1CA053" ma:contentTypeVersion="15" ma:contentTypeDescription="Create a new document." ma:contentTypeScope="" ma:versionID="51844a1d7f7922f9cb475cdac10b7986">
  <xsd:schema xmlns:xsd="http://www.w3.org/2001/XMLSchema" xmlns:xs="http://www.w3.org/2001/XMLSchema" xmlns:p="http://schemas.microsoft.com/office/2006/metadata/properties" xmlns:ns2="4f81103c-a3e0-4811-b810-c573208df66e" xmlns:ns3="3bd514ff-856e-4377-a943-0625ef4c513f" targetNamespace="http://schemas.microsoft.com/office/2006/metadata/properties" ma:root="true" ma:fieldsID="3c4573db4d6ed72bc90fcca015dc49df" ns2:_="" ns3:_="">
    <xsd:import namespace="4f81103c-a3e0-4811-b810-c573208df66e"/>
    <xsd:import namespace="3bd514ff-856e-4377-a943-0625ef4c513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81103c-a3e0-4811-b810-c573208df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337db1-7079-43ed-80db-4401c62b96b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d514ff-856e-4377-a943-0625ef4c513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6a23ec8-14c5-4b41-90c6-dc0fbb5f35fb}" ma:internalName="TaxCatchAll" ma:showField="CatchAllData" ma:web="3bd514ff-856e-4377-a943-0625ef4c51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bd514ff-856e-4377-a943-0625ef4c513f" xsi:nil="true"/>
    <lcf76f155ced4ddcb4097134ff3c332f xmlns="4f81103c-a3e0-4811-b810-c573208df66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282E1DD-79D8-47A8-849D-DB57DEA7A7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81103c-a3e0-4811-b810-c573208df66e"/>
    <ds:schemaRef ds:uri="3bd514ff-856e-4377-a943-0625ef4c51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2E7DA5-C6CB-4E58-82A1-09998BD770FE}">
  <ds:schemaRefs>
    <ds:schemaRef ds:uri="http://schemas.microsoft.com/sharepoint/v3/contenttype/forms"/>
  </ds:schemaRefs>
</ds:datastoreItem>
</file>

<file path=customXml/itemProps3.xml><?xml version="1.0" encoding="utf-8"?>
<ds:datastoreItem xmlns:ds="http://schemas.openxmlformats.org/officeDocument/2006/customXml" ds:itemID="{565869F9-FE20-46E6-9D43-6615D4A0D706}">
  <ds:schemaRefs>
    <ds:schemaRef ds:uri="http://schemas.microsoft.com/office/2006/metadata/properties"/>
    <ds:schemaRef ds:uri="http://schemas.microsoft.com/office/infopath/2007/PartnerControls"/>
    <ds:schemaRef ds:uri="3bd514ff-856e-4377-a943-0625ef4c513f"/>
    <ds:schemaRef ds:uri="4f81103c-a3e0-4811-b810-c573208df66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18</Slides>
  <Notes>18</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Lesson Five   How Much Rain Can We Collect?</vt:lpstr>
      <vt:lpstr>PowerPoint Presentation</vt:lpstr>
      <vt:lpstr>PowerPoint Presentation</vt:lpstr>
      <vt:lpstr>DISTINGUISH:  </vt:lpstr>
      <vt:lpstr>PowerPoint Presentation</vt:lpstr>
      <vt:lpstr>PowerPoint Presentation</vt:lpstr>
      <vt:lpstr>DISTINGUISH: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RELATE:</vt:lpstr>
      <vt:lpstr>PowerPoint Presentation</vt:lpstr>
      <vt:lpstr>What did you learn?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135</cp:revision>
  <dcterms:modified xsi:type="dcterms:W3CDTF">2025-01-08T22:21:39Z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0x010100FCC5E275F995F040B3114C4CAE1CA053</vt:lpwstr>
  </property>
  <property fmtid="{D5CDD505-2E9C-101B-9397-08002B2CF9AE}" pid="3" name="MediaServiceImageTags">
    <vt:lpwstr/>
  </property>
</Properties>
</file>