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7" r:id="rId15"/>
    <p:sldId id="268" r:id="rId16"/>
    <p:sldId id="270" r:id="rId17"/>
    <p:sldId id="271" r:id="rId18"/>
  </p:sldIdLst>
  <p:sldSz cx="9144000" cy="6858000" type="screen4x3"/>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86096-F6B3-F445-ACCD-5FE5685083B6}" v="21" dt="2025-02-20T23:05:21.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1096"/>
  </p:normalViewPr>
  <p:slideViewPr>
    <p:cSldViewPr snapToGrid="0">
      <p:cViewPr varScale="1">
        <p:scale>
          <a:sx n="115" d="100"/>
          <a:sy n="115" d="100"/>
        </p:scale>
        <p:origin x="896" y="200"/>
      </p:cViewPr>
      <p:guideLst>
        <p:guide orient="horz" pos="2160"/>
        <p:guide pos="2880"/>
      </p:guideLst>
    </p:cSldViewPr>
  </p:slideViewPr>
  <p:notesTextViewPr>
    <p:cViewPr>
      <p:scale>
        <a:sx n="1" d="1"/>
        <a:sy n="1" d="1"/>
      </p:scale>
      <p:origin x="0" y="-56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asty" userId="S::julie@santafewatershed.org::165a53dc-9507-4b8c-9e5b-3f3510fb5659" providerId="AD" clId="Web-{01D12FFE-3449-C61B-2359-98D104F8D911}"/>
    <pc:docChg chg="modSld">
      <pc:chgData name="Julie Hasty" userId="S::julie@santafewatershed.org::165a53dc-9507-4b8c-9e5b-3f3510fb5659" providerId="AD" clId="Web-{01D12FFE-3449-C61B-2359-98D104F8D911}" dt="2025-02-19T22:48:10.898" v="62"/>
      <pc:docMkLst>
        <pc:docMk/>
      </pc:docMkLst>
      <pc:sldChg chg="modSp">
        <pc:chgData name="Julie Hasty" userId="S::julie@santafewatershed.org::165a53dc-9507-4b8c-9e5b-3f3510fb5659" providerId="AD" clId="Web-{01D12FFE-3449-C61B-2359-98D104F8D911}" dt="2025-02-19T22:17:01.259" v="10" actId="20577"/>
        <pc:sldMkLst>
          <pc:docMk/>
          <pc:sldMk cId="0" sldId="256"/>
        </pc:sldMkLst>
        <pc:spChg chg="mod">
          <ac:chgData name="Julie Hasty" userId="S::julie@santafewatershed.org::165a53dc-9507-4b8c-9e5b-3f3510fb5659" providerId="AD" clId="Web-{01D12FFE-3449-C61B-2359-98D104F8D911}" dt="2025-02-19T22:17:01.259" v="10" actId="20577"/>
          <ac:spMkLst>
            <pc:docMk/>
            <pc:sldMk cId="0" sldId="256"/>
            <ac:spMk id="89" creationId="{00000000-0000-0000-0000-000000000000}"/>
          </ac:spMkLst>
        </pc:spChg>
      </pc:sldChg>
      <pc:sldChg chg="addSp delSp modSp mod setBg">
        <pc:chgData name="Julie Hasty" userId="S::julie@santafewatershed.org::165a53dc-9507-4b8c-9e5b-3f3510fb5659" providerId="AD" clId="Web-{01D12FFE-3449-C61B-2359-98D104F8D911}" dt="2025-02-19T22:34:59.807" v="26"/>
        <pc:sldMkLst>
          <pc:docMk/>
          <pc:sldMk cId="0" sldId="257"/>
        </pc:sldMkLst>
        <pc:spChg chg="mod">
          <ac:chgData name="Julie Hasty" userId="S::julie@santafewatershed.org::165a53dc-9507-4b8c-9e5b-3f3510fb5659" providerId="AD" clId="Web-{01D12FFE-3449-C61B-2359-98D104F8D911}" dt="2025-02-19T22:20:21.309" v="22" actId="1076"/>
          <ac:spMkLst>
            <pc:docMk/>
            <pc:sldMk cId="0" sldId="257"/>
            <ac:spMk id="103" creationId="{00000000-0000-0000-0000-000000000000}"/>
          </ac:spMkLst>
        </pc:spChg>
        <pc:picChg chg="add mod">
          <ac:chgData name="Julie Hasty" userId="S::julie@santafewatershed.org::165a53dc-9507-4b8c-9e5b-3f3510fb5659" providerId="AD" clId="Web-{01D12FFE-3449-C61B-2359-98D104F8D911}" dt="2025-02-19T22:20:17.840" v="21" actId="1076"/>
          <ac:picMkLst>
            <pc:docMk/>
            <pc:sldMk cId="0" sldId="257"/>
            <ac:picMk id="2" creationId="{CFB92161-027B-27A8-6681-FDFC95687D72}"/>
          </ac:picMkLst>
        </pc:picChg>
        <pc:picChg chg="mod">
          <ac:chgData name="Julie Hasty" userId="S::julie@santafewatershed.org::165a53dc-9507-4b8c-9e5b-3f3510fb5659" providerId="AD" clId="Web-{01D12FFE-3449-C61B-2359-98D104F8D911}" dt="2025-02-19T22:20:08.027" v="19" actId="1076"/>
          <ac:picMkLst>
            <pc:docMk/>
            <pc:sldMk cId="0" sldId="257"/>
            <ac:picMk id="104" creationId="{00000000-0000-0000-0000-000000000000}"/>
          </ac:picMkLst>
        </pc:picChg>
        <pc:picChg chg="del">
          <ac:chgData name="Julie Hasty" userId="S::julie@santafewatershed.org::165a53dc-9507-4b8c-9e5b-3f3510fb5659" providerId="AD" clId="Web-{01D12FFE-3449-C61B-2359-98D104F8D911}" dt="2025-02-19T22:19:39.386" v="11"/>
          <ac:picMkLst>
            <pc:docMk/>
            <pc:sldMk cId="0" sldId="257"/>
            <ac:picMk id="105" creationId="{00000000-0000-0000-0000-000000000000}"/>
          </ac:picMkLst>
        </pc:picChg>
      </pc:sldChg>
      <pc:sldChg chg="addSp delSp mod setBg">
        <pc:chgData name="Julie Hasty" userId="S::julie@santafewatershed.org::165a53dc-9507-4b8c-9e5b-3f3510fb5659" providerId="AD" clId="Web-{01D12FFE-3449-C61B-2359-98D104F8D911}" dt="2025-02-19T22:35:23.792" v="29"/>
        <pc:sldMkLst>
          <pc:docMk/>
          <pc:sldMk cId="0" sldId="258"/>
        </pc:sldMkLst>
        <pc:spChg chg="add del">
          <ac:chgData name="Julie Hasty" userId="S::julie@santafewatershed.org::165a53dc-9507-4b8c-9e5b-3f3510fb5659" providerId="AD" clId="Web-{01D12FFE-3449-C61B-2359-98D104F8D911}" dt="2025-02-19T22:35:23.792" v="29"/>
          <ac:spMkLst>
            <pc:docMk/>
            <pc:sldMk cId="0" sldId="258"/>
            <ac:spMk id="112" creationId="{00000000-0000-0000-0000-000000000000}"/>
          </ac:spMkLst>
        </pc:spChg>
      </pc:sldChg>
      <pc:sldChg chg="modSp mod setBg">
        <pc:chgData name="Julie Hasty" userId="S::julie@santafewatershed.org::165a53dc-9507-4b8c-9e5b-3f3510fb5659" providerId="AD" clId="Web-{01D12FFE-3449-C61B-2359-98D104F8D911}" dt="2025-02-19T22:35:48.339" v="30"/>
        <pc:sldMkLst>
          <pc:docMk/>
          <pc:sldMk cId="0" sldId="259"/>
        </pc:sldMkLst>
        <pc:spChg chg="mod">
          <ac:chgData name="Julie Hasty" userId="S::julie@santafewatershed.org::165a53dc-9507-4b8c-9e5b-3f3510fb5659" providerId="AD" clId="Web-{01D12FFE-3449-C61B-2359-98D104F8D911}" dt="2025-02-19T22:25:17.673" v="24" actId="20577"/>
          <ac:spMkLst>
            <pc:docMk/>
            <pc:sldMk cId="0" sldId="259"/>
            <ac:spMk id="118" creationId="{00000000-0000-0000-0000-000000000000}"/>
          </ac:spMkLst>
        </pc:spChg>
      </pc:sldChg>
      <pc:sldChg chg="modSp mod setBg">
        <pc:chgData name="Julie Hasty" userId="S::julie@santafewatershed.org::165a53dc-9507-4b8c-9e5b-3f3510fb5659" providerId="AD" clId="Web-{01D12FFE-3449-C61B-2359-98D104F8D911}" dt="2025-02-19T22:35:55.167" v="31"/>
        <pc:sldMkLst>
          <pc:docMk/>
          <pc:sldMk cId="0" sldId="261"/>
        </pc:sldMkLst>
        <pc:picChg chg="mod">
          <ac:chgData name="Julie Hasty" userId="S::julie@santafewatershed.org::165a53dc-9507-4b8c-9e5b-3f3510fb5659" providerId="AD" clId="Web-{01D12FFE-3449-C61B-2359-98D104F8D911}" dt="2025-02-19T22:26:32.268" v="25" actId="1076"/>
          <ac:picMkLst>
            <pc:docMk/>
            <pc:sldMk cId="0" sldId="261"/>
            <ac:picMk id="135" creationId="{00000000-0000-0000-0000-000000000000}"/>
          </ac:picMkLst>
        </pc:picChg>
      </pc:sldChg>
      <pc:sldChg chg="addSp delSp modSp mod setBg">
        <pc:chgData name="Julie Hasty" userId="S::julie@santafewatershed.org::165a53dc-9507-4b8c-9e5b-3f3510fb5659" providerId="AD" clId="Web-{01D12FFE-3449-C61B-2359-98D104F8D911}" dt="2025-02-19T22:40:54.953" v="51"/>
        <pc:sldMkLst>
          <pc:docMk/>
          <pc:sldMk cId="0" sldId="262"/>
        </pc:sldMkLst>
        <pc:spChg chg="mod">
          <ac:chgData name="Julie Hasty" userId="S::julie@santafewatershed.org::165a53dc-9507-4b8c-9e5b-3f3510fb5659" providerId="AD" clId="Web-{01D12FFE-3449-C61B-2359-98D104F8D911}" dt="2025-02-19T22:40:29.172" v="48"/>
          <ac:spMkLst>
            <pc:docMk/>
            <pc:sldMk cId="0" sldId="262"/>
            <ac:spMk id="142" creationId="{00000000-0000-0000-0000-000000000000}"/>
          </ac:spMkLst>
        </pc:spChg>
        <pc:spChg chg="mod">
          <ac:chgData name="Julie Hasty" userId="S::julie@santafewatershed.org::165a53dc-9507-4b8c-9e5b-3f3510fb5659" providerId="AD" clId="Web-{01D12FFE-3449-C61B-2359-98D104F8D911}" dt="2025-02-19T22:39:52.702" v="43" actId="1076"/>
          <ac:spMkLst>
            <pc:docMk/>
            <pc:sldMk cId="0" sldId="262"/>
            <ac:spMk id="143" creationId="{00000000-0000-0000-0000-000000000000}"/>
          </ac:spMkLst>
        </pc:spChg>
        <pc:spChg chg="mod">
          <ac:chgData name="Julie Hasty" userId="S::julie@santafewatershed.org::165a53dc-9507-4b8c-9e5b-3f3510fb5659" providerId="AD" clId="Web-{01D12FFE-3449-C61B-2359-98D104F8D911}" dt="2025-02-19T22:39:58.546" v="44" actId="1076"/>
          <ac:spMkLst>
            <pc:docMk/>
            <pc:sldMk cId="0" sldId="262"/>
            <ac:spMk id="144" creationId="{00000000-0000-0000-0000-000000000000}"/>
          </ac:spMkLst>
        </pc:spChg>
        <pc:spChg chg="mod">
          <ac:chgData name="Julie Hasty" userId="S::julie@santafewatershed.org::165a53dc-9507-4b8c-9e5b-3f3510fb5659" providerId="AD" clId="Web-{01D12FFE-3449-C61B-2359-98D104F8D911}" dt="2025-02-19T22:40:07.327" v="45" actId="1076"/>
          <ac:spMkLst>
            <pc:docMk/>
            <pc:sldMk cId="0" sldId="262"/>
            <ac:spMk id="145" creationId="{00000000-0000-0000-0000-000000000000}"/>
          </ac:spMkLst>
        </pc:spChg>
        <pc:spChg chg="mod">
          <ac:chgData name="Julie Hasty" userId="S::julie@santafewatershed.org::165a53dc-9507-4b8c-9e5b-3f3510fb5659" providerId="AD" clId="Web-{01D12FFE-3449-C61B-2359-98D104F8D911}" dt="2025-02-19T22:40:13.827" v="47" actId="14100"/>
          <ac:spMkLst>
            <pc:docMk/>
            <pc:sldMk cId="0" sldId="262"/>
            <ac:spMk id="146" creationId="{00000000-0000-0000-0000-000000000000}"/>
          </ac:spMkLst>
        </pc:spChg>
        <pc:picChg chg="add mod">
          <ac:chgData name="Julie Hasty" userId="S::julie@santafewatershed.org::165a53dc-9507-4b8c-9e5b-3f3510fb5659" providerId="AD" clId="Web-{01D12FFE-3449-C61B-2359-98D104F8D911}" dt="2025-02-19T22:40:38.219" v="50" actId="1076"/>
          <ac:picMkLst>
            <pc:docMk/>
            <pc:sldMk cId="0" sldId="262"/>
            <ac:picMk id="2" creationId="{7960F0C2-EDD2-55D5-DEF1-323F94BC6C82}"/>
          </ac:picMkLst>
        </pc:picChg>
        <pc:picChg chg="del mod">
          <ac:chgData name="Julie Hasty" userId="S::julie@santafewatershed.org::165a53dc-9507-4b8c-9e5b-3f3510fb5659" providerId="AD" clId="Web-{01D12FFE-3449-C61B-2359-98D104F8D911}" dt="2025-02-19T22:38:53.092" v="33"/>
          <ac:picMkLst>
            <pc:docMk/>
            <pc:sldMk cId="0" sldId="262"/>
            <ac:picMk id="147" creationId="{00000000-0000-0000-0000-000000000000}"/>
          </ac:picMkLst>
        </pc:picChg>
      </pc:sldChg>
      <pc:sldChg chg="modSp mod setBg">
        <pc:chgData name="Julie Hasty" userId="S::julie@santafewatershed.org::165a53dc-9507-4b8c-9e5b-3f3510fb5659" providerId="AD" clId="Web-{01D12FFE-3449-C61B-2359-98D104F8D911}" dt="2025-02-19T22:46:20.927" v="58" actId="1076"/>
        <pc:sldMkLst>
          <pc:docMk/>
          <pc:sldMk cId="0" sldId="263"/>
        </pc:sldMkLst>
        <pc:spChg chg="mod">
          <ac:chgData name="Julie Hasty" userId="S::julie@santafewatershed.org::165a53dc-9507-4b8c-9e5b-3f3510fb5659" providerId="AD" clId="Web-{01D12FFE-3449-C61B-2359-98D104F8D911}" dt="2025-02-19T22:46:20.927" v="58" actId="1076"/>
          <ac:spMkLst>
            <pc:docMk/>
            <pc:sldMk cId="0" sldId="263"/>
            <ac:spMk id="157" creationId="{00000000-0000-0000-0000-000000000000}"/>
          </ac:spMkLst>
        </pc:spChg>
        <pc:picChg chg="mod">
          <ac:chgData name="Julie Hasty" userId="S::julie@santafewatershed.org::165a53dc-9507-4b8c-9e5b-3f3510fb5659" providerId="AD" clId="Web-{01D12FFE-3449-C61B-2359-98D104F8D911}" dt="2025-02-19T22:42:22.439" v="53" actId="1076"/>
          <ac:picMkLst>
            <pc:docMk/>
            <pc:sldMk cId="0" sldId="263"/>
            <ac:picMk id="153" creationId="{00000000-0000-0000-0000-000000000000}"/>
          </ac:picMkLst>
        </pc:picChg>
        <pc:picChg chg="mod">
          <ac:chgData name="Julie Hasty" userId="S::julie@santafewatershed.org::165a53dc-9507-4b8c-9e5b-3f3510fb5659" providerId="AD" clId="Web-{01D12FFE-3449-C61B-2359-98D104F8D911}" dt="2025-02-19T22:42:33.861" v="57" actId="1076"/>
          <ac:picMkLst>
            <pc:docMk/>
            <pc:sldMk cId="0" sldId="263"/>
            <ac:picMk id="155" creationId="{00000000-0000-0000-0000-000000000000}"/>
          </ac:picMkLst>
        </pc:picChg>
        <pc:picChg chg="mod">
          <ac:chgData name="Julie Hasty" userId="S::julie@santafewatershed.org::165a53dc-9507-4b8c-9e5b-3f3510fb5659" providerId="AD" clId="Web-{01D12FFE-3449-C61B-2359-98D104F8D911}" dt="2025-02-19T22:42:29.673" v="56" actId="1076"/>
          <ac:picMkLst>
            <pc:docMk/>
            <pc:sldMk cId="0" sldId="263"/>
            <ac:picMk id="156" creationId="{00000000-0000-0000-0000-000000000000}"/>
          </ac:picMkLst>
        </pc:picChg>
      </pc:sldChg>
      <pc:sldChg chg="modSp mod setBg">
        <pc:chgData name="Julie Hasty" userId="S::julie@santafewatershed.org::165a53dc-9507-4b8c-9e5b-3f3510fb5659" providerId="AD" clId="Web-{01D12FFE-3449-C61B-2359-98D104F8D911}" dt="2025-02-19T22:48:10.898" v="62"/>
        <pc:sldMkLst>
          <pc:docMk/>
          <pc:sldMk cId="0" sldId="264"/>
        </pc:sldMkLst>
        <pc:spChg chg="mod">
          <ac:chgData name="Julie Hasty" userId="S::julie@santafewatershed.org::165a53dc-9507-4b8c-9e5b-3f3510fb5659" providerId="AD" clId="Web-{01D12FFE-3449-C61B-2359-98D104F8D911}" dt="2025-02-19T22:47:49.319" v="61" actId="20577"/>
          <ac:spMkLst>
            <pc:docMk/>
            <pc:sldMk cId="0" sldId="264"/>
            <ac:spMk id="168" creationId="{00000000-0000-0000-0000-000000000000}"/>
          </ac:spMkLst>
        </pc:spChg>
      </pc:sldChg>
    </pc:docChg>
  </pc:docChgLst>
  <pc:docChgLst>
    <pc:chgData name="Julie Hasty" userId="165a53dc-9507-4b8c-9e5b-3f3510fb5659" providerId="ADAL" clId="{40486096-F6B3-F445-ACCD-5FE5685083B6}"/>
    <pc:docChg chg="custSel delSld modSld">
      <pc:chgData name="Julie Hasty" userId="165a53dc-9507-4b8c-9e5b-3f3510fb5659" providerId="ADAL" clId="{40486096-F6B3-F445-ACCD-5FE5685083B6}" dt="2025-02-20T23:05:21.269" v="133"/>
      <pc:docMkLst>
        <pc:docMk/>
      </pc:docMkLst>
      <pc:sldChg chg="modNotesTx">
        <pc:chgData name="Julie Hasty" userId="165a53dc-9507-4b8c-9e5b-3f3510fb5659" providerId="ADAL" clId="{40486096-F6B3-F445-ACCD-5FE5685083B6}" dt="2025-02-20T21:53:12.301" v="1" actId="20577"/>
        <pc:sldMkLst>
          <pc:docMk/>
          <pc:sldMk cId="0" sldId="257"/>
        </pc:sldMkLst>
      </pc:sldChg>
      <pc:sldChg chg="modNotesTx">
        <pc:chgData name="Julie Hasty" userId="165a53dc-9507-4b8c-9e5b-3f3510fb5659" providerId="ADAL" clId="{40486096-F6B3-F445-ACCD-5FE5685083B6}" dt="2025-02-20T21:59:15.212" v="17" actId="20577"/>
        <pc:sldMkLst>
          <pc:docMk/>
          <pc:sldMk cId="0" sldId="262"/>
        </pc:sldMkLst>
      </pc:sldChg>
      <pc:sldChg chg="modNotesTx">
        <pc:chgData name="Julie Hasty" userId="165a53dc-9507-4b8c-9e5b-3f3510fb5659" providerId="ADAL" clId="{40486096-F6B3-F445-ACCD-5FE5685083B6}" dt="2025-02-20T22:00:04.648" v="18" actId="20577"/>
        <pc:sldMkLst>
          <pc:docMk/>
          <pc:sldMk cId="0" sldId="264"/>
        </pc:sldMkLst>
      </pc:sldChg>
      <pc:sldChg chg="addSp delSp modSp mod setBg modNotesTx">
        <pc:chgData name="Julie Hasty" userId="165a53dc-9507-4b8c-9e5b-3f3510fb5659" providerId="ADAL" clId="{40486096-F6B3-F445-ACCD-5FE5685083B6}" dt="2025-02-20T22:40:53.526" v="124" actId="1582"/>
        <pc:sldMkLst>
          <pc:docMk/>
          <pc:sldMk cId="0" sldId="265"/>
        </pc:sldMkLst>
        <pc:spChg chg="mod">
          <ac:chgData name="Julie Hasty" userId="165a53dc-9507-4b8c-9e5b-3f3510fb5659" providerId="ADAL" clId="{40486096-F6B3-F445-ACCD-5FE5685083B6}" dt="2025-02-20T22:31:06.051" v="25" actId="255"/>
          <ac:spMkLst>
            <pc:docMk/>
            <pc:sldMk cId="0" sldId="265"/>
            <ac:spMk id="174" creationId="{00000000-0000-0000-0000-000000000000}"/>
          </ac:spMkLst>
        </pc:spChg>
        <pc:picChg chg="add del mod">
          <ac:chgData name="Julie Hasty" userId="165a53dc-9507-4b8c-9e5b-3f3510fb5659" providerId="ADAL" clId="{40486096-F6B3-F445-ACCD-5FE5685083B6}" dt="2025-02-20T22:40:04.484" v="114" actId="478"/>
          <ac:picMkLst>
            <pc:docMk/>
            <pc:sldMk cId="0" sldId="265"/>
            <ac:picMk id="3" creationId="{EABE9A93-FC90-9ABC-0EED-BC37D3572F1F}"/>
          </ac:picMkLst>
        </pc:picChg>
        <pc:picChg chg="add mod">
          <ac:chgData name="Julie Hasty" userId="165a53dc-9507-4b8c-9e5b-3f3510fb5659" providerId="ADAL" clId="{40486096-F6B3-F445-ACCD-5FE5685083B6}" dt="2025-02-20T22:40:53.526" v="124" actId="1582"/>
          <ac:picMkLst>
            <pc:docMk/>
            <pc:sldMk cId="0" sldId="265"/>
            <ac:picMk id="5" creationId="{7508C916-4403-BA95-6E9D-8480F18B55D6}"/>
          </ac:picMkLst>
        </pc:picChg>
        <pc:picChg chg="mod">
          <ac:chgData name="Julie Hasty" userId="165a53dc-9507-4b8c-9e5b-3f3510fb5659" providerId="ADAL" clId="{40486096-F6B3-F445-ACCD-5FE5685083B6}" dt="2025-02-20T22:37:54.478" v="111" actId="1036"/>
          <ac:picMkLst>
            <pc:docMk/>
            <pc:sldMk cId="0" sldId="265"/>
            <ac:picMk id="175" creationId="{00000000-0000-0000-0000-000000000000}"/>
          </ac:picMkLst>
        </pc:picChg>
        <pc:picChg chg="mod">
          <ac:chgData name="Julie Hasty" userId="165a53dc-9507-4b8c-9e5b-3f3510fb5659" providerId="ADAL" clId="{40486096-F6B3-F445-ACCD-5FE5685083B6}" dt="2025-02-20T22:37:51.842" v="105" actId="1035"/>
          <ac:picMkLst>
            <pc:docMk/>
            <pc:sldMk cId="0" sldId="265"/>
            <ac:picMk id="176" creationId="{00000000-0000-0000-0000-000000000000}"/>
          </ac:picMkLst>
        </pc:picChg>
        <pc:picChg chg="del">
          <ac:chgData name="Julie Hasty" userId="165a53dc-9507-4b8c-9e5b-3f3510fb5659" providerId="ADAL" clId="{40486096-F6B3-F445-ACCD-5FE5685083B6}" dt="2025-02-20T22:31:11.359" v="26" actId="478"/>
          <ac:picMkLst>
            <pc:docMk/>
            <pc:sldMk cId="0" sldId="265"/>
            <ac:picMk id="177" creationId="{00000000-0000-0000-0000-000000000000}"/>
          </ac:picMkLst>
        </pc:picChg>
      </pc:sldChg>
      <pc:sldChg chg="del">
        <pc:chgData name="Julie Hasty" userId="165a53dc-9507-4b8c-9e5b-3f3510fb5659" providerId="ADAL" clId="{40486096-F6B3-F445-ACCD-5FE5685083B6}" dt="2025-02-20T22:44:34.884" v="125" actId="2696"/>
        <pc:sldMkLst>
          <pc:docMk/>
          <pc:sldMk cId="0" sldId="266"/>
        </pc:sldMkLst>
      </pc:sldChg>
      <pc:sldChg chg="del">
        <pc:chgData name="Julie Hasty" userId="165a53dc-9507-4b8c-9e5b-3f3510fb5659" providerId="ADAL" clId="{40486096-F6B3-F445-ACCD-5FE5685083B6}" dt="2025-02-20T23:02:16.717" v="126" actId="2696"/>
        <pc:sldMkLst>
          <pc:docMk/>
          <pc:sldMk cId="0" sldId="269"/>
        </pc:sldMkLst>
      </pc:sldChg>
      <pc:sldChg chg="modSp mod setBg">
        <pc:chgData name="Julie Hasty" userId="165a53dc-9507-4b8c-9e5b-3f3510fb5659" providerId="ADAL" clId="{40486096-F6B3-F445-ACCD-5FE5685083B6}" dt="2025-02-20T23:02:54.896" v="128"/>
        <pc:sldMkLst>
          <pc:docMk/>
          <pc:sldMk cId="0" sldId="270"/>
        </pc:sldMkLst>
        <pc:spChg chg="mod">
          <ac:chgData name="Julie Hasty" userId="165a53dc-9507-4b8c-9e5b-3f3510fb5659" providerId="ADAL" clId="{40486096-F6B3-F445-ACCD-5FE5685083B6}" dt="2025-02-20T23:02:28.804" v="127" actId="20577"/>
          <ac:spMkLst>
            <pc:docMk/>
            <pc:sldMk cId="0" sldId="270"/>
            <ac:spMk id="214" creationId="{00000000-0000-0000-0000-000000000000}"/>
          </ac:spMkLst>
        </pc:spChg>
      </pc:sldChg>
      <pc:sldChg chg="modSp mod setBg">
        <pc:chgData name="Julie Hasty" userId="165a53dc-9507-4b8c-9e5b-3f3510fb5659" providerId="ADAL" clId="{40486096-F6B3-F445-ACCD-5FE5685083B6}" dt="2025-02-20T23:05:21.269" v="133"/>
        <pc:sldMkLst>
          <pc:docMk/>
          <pc:sldMk cId="0" sldId="271"/>
        </pc:sldMkLst>
        <pc:spChg chg="mod">
          <ac:chgData name="Julie Hasty" userId="165a53dc-9507-4b8c-9e5b-3f3510fb5659" providerId="ADAL" clId="{40486096-F6B3-F445-ACCD-5FE5685083B6}" dt="2025-02-20T23:05:02.560" v="132" actId="20577"/>
          <ac:spMkLst>
            <pc:docMk/>
            <pc:sldMk cId="0" sldId="271"/>
            <ac:spMk id="2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9780"/>
          </a:xfrm>
          <a:prstGeom prst="rect">
            <a:avLst/>
          </a:prstGeom>
          <a:noFill/>
          <a:ln>
            <a:noFill/>
          </a:ln>
        </p:spPr>
        <p:txBody>
          <a:bodyPr spcFirstLastPara="1" wrap="square" lIns="93925" tIns="46950" rIns="93925" bIns="469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69780"/>
          </a:xfrm>
          <a:prstGeom prst="rect">
            <a:avLst/>
          </a:prstGeom>
          <a:noFill/>
          <a:ln>
            <a:noFill/>
          </a:ln>
        </p:spPr>
        <p:txBody>
          <a:bodyPr spcFirstLastPara="1" wrap="square" lIns="93925" tIns="46950" rIns="93925" bIns="469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7"/>
            <a:ext cx="3066733" cy="469779"/>
          </a:xfrm>
          <a:prstGeom prst="rect">
            <a:avLst/>
          </a:prstGeom>
          <a:noFill/>
          <a:ln>
            <a:noFill/>
          </a:ln>
        </p:spPr>
        <p:txBody>
          <a:bodyPr spcFirstLastPara="1" wrap="square" lIns="93925" tIns="46950" rIns="93925" bIns="469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b="1" i="1">
                <a:solidFill>
                  <a:srgbClr val="000000"/>
                </a:solidFill>
                <a:latin typeface="Arial"/>
                <a:ea typeface="Arial"/>
                <a:cs typeface="Arial"/>
                <a:sym typeface="Arial"/>
              </a:rPr>
              <a:t>Launch this Lesson</a:t>
            </a:r>
            <a:endParaRPr/>
          </a:p>
          <a:p>
            <a:pPr marL="0" marR="0" lvl="0" indent="0" algn="just" rtl="0">
              <a:spcBef>
                <a:spcPts val="600"/>
              </a:spcBef>
              <a:spcAft>
                <a:spcPts val="0"/>
              </a:spcAft>
              <a:buNone/>
            </a:pPr>
            <a:r>
              <a:rPr lang="en-US" sz="1200">
                <a:solidFill>
                  <a:srgbClr val="000000"/>
                </a:solidFill>
                <a:latin typeface="Calibri"/>
                <a:ea typeface="Calibri"/>
                <a:cs typeface="Calibri"/>
                <a:sym typeface="Calibri"/>
              </a:rPr>
              <a:t>In this lesson, students begin exploring the demand side of their design challenge; meeting the watering requirements of their plants. They will begin to determine the monthly watering needs of their landscape project area by accounting for watering needs by type of plant, the number of plants, and the coverage area of the plants as a percentage of land use.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Students will: </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Learn about differences in watering needs for Very Low, Low, Moderate, High, and Very High water use plants.</a:t>
            </a:r>
            <a:endParaRPr/>
          </a:p>
          <a:p>
            <a:pPr marL="342900" marR="0" lvl="0" indent="-342900" algn="l" rtl="0">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Select appropriate plants for their project which meet the criteria of:</a:t>
            </a:r>
            <a:endParaRPr/>
          </a:p>
          <a:p>
            <a:pPr marL="742950" marR="0" lvl="1" indent="-285750" algn="l"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Provide shade</a:t>
            </a:r>
            <a:endParaRPr/>
          </a:p>
          <a:p>
            <a:pPr marL="742950" marR="0" lvl="1" indent="-285750" algn="l"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Watering requirements met</a:t>
            </a:r>
            <a:endParaRPr/>
          </a:p>
          <a:p>
            <a:pPr marL="742950" marR="0" lvl="1" indent="-285750" algn="l" rtl="0">
              <a:spcBef>
                <a:spcPts val="600"/>
              </a:spcBef>
              <a:spcAft>
                <a:spcPts val="0"/>
              </a:spcAft>
              <a:buClr>
                <a:srgbClr val="000000"/>
              </a:buClr>
              <a:buSzPts val="1200"/>
              <a:buFont typeface="Courier New"/>
              <a:buChar char="o"/>
            </a:pPr>
            <a:r>
              <a:rPr lang="en-US" sz="1200">
                <a:solidFill>
                  <a:srgbClr val="000000"/>
                </a:solidFill>
                <a:latin typeface="Calibri"/>
                <a:ea typeface="Calibri"/>
                <a:cs typeface="Calibri"/>
                <a:sym typeface="Calibri"/>
              </a:rPr>
              <a:t>Integrated design/stacking functions</a:t>
            </a:r>
            <a:endParaRPr/>
          </a:p>
          <a:p>
            <a:pPr marL="0" lvl="0" indent="0" algn="l" rtl="0">
              <a:spcBef>
                <a:spcPts val="600"/>
              </a:spcBef>
              <a:spcAft>
                <a:spcPts val="0"/>
              </a:spcAft>
              <a:buNone/>
            </a:pPr>
            <a:endParaRPr sz="120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b="1" dirty="0">
                <a:solidFill>
                  <a:srgbClr val="4CBFC2"/>
                </a:solidFill>
                <a:latin typeface="Calibri"/>
                <a:ea typeface="Calibri"/>
                <a:cs typeface="Calibri"/>
                <a:sym typeface="Calibri"/>
              </a:rPr>
              <a:t>RELATE</a:t>
            </a:r>
            <a:endParaRPr sz="1200"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lang="en-US" sz="1800" dirty="0">
                <a:solidFill>
                  <a:srgbClr val="4CBFC2"/>
                </a:solidFill>
                <a:effectLst/>
                <a:latin typeface="Calibri" panose="020F0502020204030204" pitchFamily="34" charset="0"/>
                <a:ea typeface="Noto Sans Symbols"/>
              </a:rPr>
              <a:t>• </a:t>
            </a:r>
            <a:r>
              <a:rPr lang="en-US" sz="1800" b="1" dirty="0">
                <a:solidFill>
                  <a:srgbClr val="4CBFC2"/>
                </a:solidFill>
                <a:effectLst/>
                <a:latin typeface="Calibri" panose="020F0502020204030204" pitchFamily="34" charset="0"/>
                <a:ea typeface="Calibri" panose="020F0502020204030204" pitchFamily="34" charset="0"/>
              </a:rPr>
              <a:t>Looking at </a:t>
            </a:r>
            <a:r>
              <a:rPr lang="en-US" sz="1800" b="1" i="1" dirty="0">
                <a:solidFill>
                  <a:srgbClr val="4CBFC2"/>
                </a:solidFill>
                <a:effectLst/>
                <a:latin typeface="Calibri" panose="020F0502020204030204" pitchFamily="34" charset="0"/>
                <a:ea typeface="Calibri" panose="020F0502020204030204" pitchFamily="34" charset="0"/>
              </a:rPr>
              <a:t>A Guide to Native Plants for the Santa Fe Landscape</a:t>
            </a:r>
            <a:r>
              <a:rPr lang="en-US" sz="1800" b="1" dirty="0">
                <a:solidFill>
                  <a:srgbClr val="4CBFC2"/>
                </a:solidFill>
                <a:effectLst/>
                <a:latin typeface="Calibri" panose="020F0502020204030204" pitchFamily="34" charset="0"/>
                <a:ea typeface="Calibri" panose="020F0502020204030204" pitchFamily="34" charset="0"/>
              </a:rPr>
              <a:t>, what claims can you make based on the data about types of plants and the water requirements associated with them?</a:t>
            </a:r>
            <a:endParaRPr lang="en-US" sz="1800" b="1" dirty="0">
              <a:solidFill>
                <a:schemeClr val="dk1"/>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lang="en-US" sz="1800" dirty="0">
                <a:solidFill>
                  <a:srgbClr val="000000"/>
                </a:solidFill>
                <a:effectLst/>
                <a:latin typeface="Calibri" panose="020F0502020204030204" pitchFamily="34" charset="0"/>
                <a:ea typeface="Calibri" panose="020F0502020204030204" pitchFamily="34" charset="0"/>
              </a:rPr>
              <a:t>Plants and grasses that are native to the area generally have Very Low and Low water usage. Trees that are native and don’t live near bodies of water or higher elevations that receive more snow generally have Medium and Low water usage.</a:t>
            </a:r>
            <a:endParaRPr lang="en-US" sz="1800" dirty="0">
              <a:solidFill>
                <a:schemeClr val="dk1"/>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lang="en-US" sz="1800" dirty="0">
                <a:solidFill>
                  <a:srgbClr val="000000"/>
                </a:solidFill>
                <a:effectLst/>
                <a:latin typeface="Calibri" panose="020F0502020204030204" pitchFamily="34" charset="0"/>
                <a:ea typeface="Calibri" panose="020F0502020204030204" pitchFamily="34" charset="0"/>
              </a:rPr>
              <a:t>(If they can’t get there, have them think about what kinds of plants they see in the natural landscape around them. Do we get a lot of precipitation locally? Do those plants use a lot of water?) </a:t>
            </a:r>
            <a:endParaRPr lang="en-US" sz="1800" dirty="0">
              <a:effectLst/>
              <a:latin typeface="Times New Roman" panose="02020603050405020304" pitchFamily="18" charset="0"/>
              <a:ea typeface="Times New Roman" panose="02020603050405020304" pitchFamily="18" charset="0"/>
            </a:endParaRPr>
          </a:p>
          <a:p>
            <a:pPr marL="0" marR="0" lvl="0" indent="0" algn="l" rtl="0">
              <a:spcBef>
                <a:spcPts val="600"/>
              </a:spcBef>
              <a:spcAft>
                <a:spcPts val="0"/>
              </a:spcAft>
              <a:buNone/>
            </a:pPr>
            <a:endParaRPr sz="1200" dirty="0">
              <a:solidFill>
                <a:srgbClr val="000000"/>
              </a:solidFill>
              <a:latin typeface="Calibri"/>
              <a:ea typeface="Calibri"/>
              <a:cs typeface="Calibri"/>
              <a:sym typeface="Calibri"/>
            </a:endParaRPr>
          </a:p>
        </p:txBody>
      </p:sp>
      <p:sp>
        <p:nvSpPr>
          <p:cNvPr id="172" name="Google Shape;172;p10: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Ten minutes before the end of class, have the students go and retrieve their plastic bag.  Look at the plant bags together.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Have them analyze the phenomenon and interpret what they observe.  They should also know how many leaves were in the bag and have an estimate of how many leaves are on the tree. </a:t>
            </a:r>
            <a:endParaRPr dirty="0"/>
          </a:p>
          <a:p>
            <a:pPr marL="0" lvl="0" indent="0" algn="l" rtl="0">
              <a:spcBef>
                <a:spcPts val="0"/>
              </a:spcBef>
              <a:spcAft>
                <a:spcPts val="0"/>
              </a:spcAft>
              <a:buNone/>
            </a:pPr>
            <a:endParaRPr dirty="0"/>
          </a:p>
        </p:txBody>
      </p:sp>
      <p:sp>
        <p:nvSpPr>
          <p:cNvPr id="191" name="Google Shape;191;p12: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1200" b="1" i="1" dirty="0">
                <a:solidFill>
                  <a:schemeClr val="dk1"/>
                </a:solidFill>
                <a:latin typeface="Calibri"/>
                <a:ea typeface="Calibri"/>
                <a:cs typeface="Calibri"/>
                <a:sym typeface="Calibri"/>
              </a:rPr>
              <a:t>Transpiration as a phenomenon:</a:t>
            </a:r>
            <a:endParaRPr dirty="0"/>
          </a:p>
          <a:p>
            <a:pPr marL="0" lvl="0" indent="0" algn="l" rtl="0">
              <a:spcBef>
                <a:spcPts val="0"/>
              </a:spcBef>
              <a:spcAft>
                <a:spcPts val="0"/>
              </a:spcAft>
              <a:buNone/>
            </a:pPr>
            <a:endParaRPr sz="1200" b="1" i="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Ask them how the water cycle works with plants.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does water get into plants?  What form is it in?</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does water get out of plants?  What form is it in?</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does water get from the bottom of a plant to the top?</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What enables water to move up the plant against the force of gravity?</a:t>
            </a:r>
            <a:endParaRPr dirty="0"/>
          </a:p>
          <a:p>
            <a:pPr marL="0" lvl="0" indent="0" algn="l" rtl="0">
              <a:spcBef>
                <a:spcPts val="0"/>
              </a:spcBef>
              <a:spcAft>
                <a:spcPts val="0"/>
              </a:spcAft>
              <a:buNone/>
            </a:pPr>
            <a:endParaRPr dirty="0"/>
          </a:p>
        </p:txBody>
      </p:sp>
      <p:sp>
        <p:nvSpPr>
          <p:cNvPr id="197" name="Google Shape;197;p13: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400" b="1" i="1" dirty="0">
                <a:solidFill>
                  <a:srgbClr val="000000"/>
                </a:solidFill>
                <a:latin typeface="Arial"/>
                <a:ea typeface="Arial"/>
                <a:cs typeface="Arial"/>
                <a:sym typeface="Arial"/>
              </a:rPr>
              <a:t>Conclusion</a:t>
            </a:r>
            <a:endParaRPr dirty="0"/>
          </a:p>
          <a:p>
            <a:pPr marL="0" marR="0" lvl="0" indent="0" algn="l" rtl="0">
              <a:spcBef>
                <a:spcPts val="600"/>
              </a:spcBef>
              <a:spcAft>
                <a:spcPts val="0"/>
              </a:spcAft>
              <a:buNone/>
            </a:pPr>
            <a:endParaRPr sz="1200" b="1" dirty="0">
              <a:solidFill>
                <a:srgbClr val="F2624C"/>
              </a:solidFill>
              <a:latin typeface="Calibri"/>
              <a:ea typeface="Calibri"/>
              <a:cs typeface="Calibri"/>
              <a:sym typeface="Calibri"/>
            </a:endParaRPr>
          </a:p>
          <a:p>
            <a:pPr marL="0" marR="0" lvl="0" indent="0" algn="l" rtl="0">
              <a:spcBef>
                <a:spcPts val="600"/>
              </a:spcBef>
              <a:spcAft>
                <a:spcPts val="0"/>
              </a:spcAft>
              <a:buNone/>
            </a:pPr>
            <a:r>
              <a:rPr lang="en-US" sz="1200" b="1" dirty="0">
                <a:solidFill>
                  <a:srgbClr val="F2624C"/>
                </a:solidFill>
                <a:latin typeface="Calibri"/>
                <a:ea typeface="Calibri"/>
                <a:cs typeface="Calibri"/>
                <a:sym typeface="Calibri"/>
              </a:rPr>
              <a:t>DISTINGUISH: </a:t>
            </a:r>
            <a:endParaRPr sz="1200" dirty="0">
              <a:latin typeface="Times New Roman"/>
              <a:ea typeface="Times New Roman"/>
              <a:cs typeface="Times New Roman"/>
              <a:sym typeface="Times New Roman"/>
            </a:endParaRPr>
          </a:p>
          <a:p>
            <a:pPr marL="171450" marR="0" lvl="0" indent="-171450" algn="l" rtl="0">
              <a:spcBef>
                <a:spcPts val="600"/>
              </a:spcBef>
              <a:spcAft>
                <a:spcPts val="0"/>
              </a:spcAft>
              <a:buClr>
                <a:srgbClr val="F2624C"/>
              </a:buClr>
              <a:buSzPts val="1200"/>
              <a:buFont typeface="Arial"/>
              <a:buChar char="•"/>
            </a:pPr>
            <a:r>
              <a:rPr lang="en-US" sz="1200" b="1" dirty="0">
                <a:solidFill>
                  <a:srgbClr val="F2624C"/>
                </a:solidFill>
                <a:latin typeface="Calibri"/>
                <a:ea typeface="Calibri"/>
                <a:cs typeface="Calibri"/>
                <a:sym typeface="Calibri"/>
              </a:rPr>
              <a:t>What are the differences between native and non-native plants for our region?</a:t>
            </a:r>
            <a:endParaRPr sz="1200" dirty="0">
              <a:latin typeface="Times New Roman"/>
              <a:ea typeface="Times New Roman"/>
              <a:cs typeface="Times New Roman"/>
              <a:sym typeface="Times New Roman"/>
            </a:endParaRPr>
          </a:p>
          <a:p>
            <a:pPr marL="0" marR="0" lvl="0" indent="0" algn="l" rtl="0">
              <a:spcBef>
                <a:spcPts val="600"/>
              </a:spcBef>
              <a:spcAft>
                <a:spcPts val="0"/>
              </a:spcAft>
              <a:buNone/>
            </a:pPr>
            <a:endParaRPr sz="1200" b="1" dirty="0">
              <a:solidFill>
                <a:srgbClr val="96C93D"/>
              </a:solidFill>
              <a:latin typeface="Calibri"/>
              <a:ea typeface="Calibri"/>
              <a:cs typeface="Calibri"/>
              <a:sym typeface="Calibri"/>
            </a:endParaRPr>
          </a:p>
          <a:p>
            <a:pPr marL="0" marR="0" lvl="0" indent="0" algn="l" rtl="0">
              <a:spcBef>
                <a:spcPts val="600"/>
              </a:spcBef>
              <a:spcAft>
                <a:spcPts val="0"/>
              </a:spcAft>
              <a:buNone/>
            </a:pPr>
            <a:r>
              <a:rPr lang="en-US" sz="1200" b="1" dirty="0">
                <a:solidFill>
                  <a:srgbClr val="96C93D"/>
                </a:solidFill>
                <a:latin typeface="Calibri"/>
                <a:ea typeface="Calibri"/>
                <a:cs typeface="Calibri"/>
                <a:sym typeface="Calibri"/>
              </a:rPr>
              <a:t>BUILD THE SYSTEM: </a:t>
            </a:r>
            <a:endParaRPr sz="1200" dirty="0">
              <a:latin typeface="Times New Roman"/>
              <a:ea typeface="Times New Roman"/>
              <a:cs typeface="Times New Roman"/>
              <a:sym typeface="Times New Roman"/>
            </a:endParaRPr>
          </a:p>
          <a:p>
            <a:pPr marL="171450" marR="0" lvl="0" indent="-171450" algn="l" rtl="0">
              <a:spcBef>
                <a:spcPts val="600"/>
              </a:spcBef>
              <a:spcAft>
                <a:spcPts val="0"/>
              </a:spcAft>
              <a:buClr>
                <a:srgbClr val="96C93D"/>
              </a:buClr>
              <a:buSzPts val="1200"/>
              <a:buFont typeface="Arial"/>
              <a:buChar char="•"/>
            </a:pPr>
            <a:r>
              <a:rPr lang="en-US" sz="1200" b="1" dirty="0">
                <a:solidFill>
                  <a:srgbClr val="96C93D"/>
                </a:solidFill>
                <a:latin typeface="Calibri"/>
                <a:ea typeface="Calibri"/>
                <a:cs typeface="Calibri"/>
                <a:sym typeface="Calibri"/>
              </a:rPr>
              <a:t>What are the parts of plant water demand.</a:t>
            </a:r>
            <a:endParaRPr sz="1200" dirty="0">
              <a:latin typeface="Times New Roman"/>
              <a:ea typeface="Times New Roman"/>
              <a:cs typeface="Times New Roman"/>
              <a:sym typeface="Times New Roman"/>
            </a:endParaRPr>
          </a:p>
          <a:p>
            <a:pPr marL="0" marR="0" lvl="0" indent="0" algn="l" rtl="0">
              <a:spcBef>
                <a:spcPts val="600"/>
              </a:spcBef>
              <a:spcAft>
                <a:spcPts val="0"/>
              </a:spcAft>
              <a:buNone/>
            </a:pPr>
            <a:endParaRPr sz="1200" b="1" dirty="0">
              <a:solidFill>
                <a:srgbClr val="4CBFC2"/>
              </a:solidFill>
              <a:latin typeface="Calibri"/>
              <a:ea typeface="Calibri"/>
              <a:cs typeface="Calibri"/>
              <a:sym typeface="Calibri"/>
            </a:endParaRPr>
          </a:p>
          <a:p>
            <a:pPr marL="0" marR="0" lvl="0" indent="0" algn="l" rtl="0">
              <a:spcBef>
                <a:spcPts val="600"/>
              </a:spcBef>
              <a:spcAft>
                <a:spcPts val="0"/>
              </a:spcAft>
              <a:buNone/>
            </a:pPr>
            <a:r>
              <a:rPr lang="en-US" sz="1200" b="1" dirty="0">
                <a:solidFill>
                  <a:srgbClr val="4CBFC2"/>
                </a:solidFill>
                <a:latin typeface="Calibri"/>
                <a:ea typeface="Calibri"/>
                <a:cs typeface="Calibri"/>
                <a:sym typeface="Calibri"/>
              </a:rPr>
              <a:t>RELATE</a:t>
            </a:r>
            <a:endParaRPr sz="1200" dirty="0">
              <a:latin typeface="Times New Roman"/>
              <a:ea typeface="Times New Roman"/>
              <a:cs typeface="Times New Roman"/>
              <a:sym typeface="Times New Roman"/>
            </a:endParaRPr>
          </a:p>
          <a:p>
            <a:pPr marL="171450" lvl="0" indent="-171450" algn="l" rtl="0">
              <a:spcBef>
                <a:spcPts val="600"/>
              </a:spcBef>
              <a:spcAft>
                <a:spcPts val="0"/>
              </a:spcAft>
              <a:buClr>
                <a:srgbClr val="4CBFC2"/>
              </a:buClr>
              <a:buSzPts val="1200"/>
              <a:buFont typeface="Arial"/>
              <a:buChar char="•"/>
            </a:pPr>
            <a:r>
              <a:rPr lang="en-US" sz="1200" b="1" dirty="0">
                <a:solidFill>
                  <a:srgbClr val="4CBFC2"/>
                </a:solidFill>
                <a:latin typeface="Calibri"/>
                <a:ea typeface="Calibri"/>
                <a:cs typeface="Calibri"/>
                <a:sym typeface="Calibri"/>
              </a:rPr>
              <a:t>What are the relationships between the amount of water needed and the type, species and size of plants?</a:t>
            </a:r>
            <a:endParaRPr sz="1200" dirty="0">
              <a:solidFill>
                <a:schemeClr val="dk1"/>
              </a:solidFill>
              <a:latin typeface="Calibri"/>
              <a:ea typeface="Calibri"/>
              <a:cs typeface="Calibri"/>
              <a:sym typeface="Calibri"/>
            </a:endParaRPr>
          </a:p>
        </p:txBody>
      </p:sp>
      <p:sp>
        <p:nvSpPr>
          <p:cNvPr id="211" name="Google Shape;211;p15: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RELATE</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dirty="0">
                <a:solidFill>
                  <a:schemeClr val="dk1"/>
                </a:solidFill>
                <a:latin typeface="Calibri"/>
                <a:ea typeface="Calibri"/>
                <a:cs typeface="Calibri"/>
                <a:sym typeface="Calibri"/>
              </a:rPr>
              <a:t>What are the relationships between the amount of water needed and the type, species and size of plants?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RELATE</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dirty="0">
                <a:solidFill>
                  <a:schemeClr val="dk1"/>
                </a:solidFill>
                <a:latin typeface="Calibri"/>
                <a:ea typeface="Calibri"/>
                <a:cs typeface="Calibri"/>
                <a:sym typeface="Calibri"/>
              </a:rPr>
              <a:t>How do your plant’s watering requirements relate to your monthly rainfall amounts?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TAKE A PERSPECTIVE</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dirty="0">
                <a:solidFill>
                  <a:schemeClr val="dk1"/>
                </a:solidFill>
                <a:latin typeface="Calibri"/>
                <a:ea typeface="Calibri"/>
                <a:cs typeface="Calibri"/>
                <a:sym typeface="Calibri"/>
              </a:rPr>
              <a:t>From the perspective of your rainwater harvesting system, how will climate affect the plants that choose?</a:t>
            </a:r>
            <a:endParaRPr sz="1200" dirty="0">
              <a:solidFill>
                <a:schemeClr val="dk1"/>
              </a:solidFill>
              <a:latin typeface="Calibri"/>
              <a:ea typeface="Calibri"/>
              <a:cs typeface="Calibri"/>
              <a:sym typeface="Calibri"/>
            </a:endParaRPr>
          </a:p>
        </p:txBody>
      </p:sp>
      <p:sp>
        <p:nvSpPr>
          <p:cNvPr id="218" name="Google Shape;218;p16: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dirty="0">
                <a:solidFill>
                  <a:srgbClr val="000000"/>
                </a:solidFill>
                <a:latin typeface="Calibri"/>
                <a:ea typeface="Calibri"/>
                <a:cs typeface="Calibri"/>
                <a:sym typeface="Calibri"/>
              </a:rPr>
              <a:t> </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dirty="0">
                <a:solidFill>
                  <a:srgbClr val="F2624C"/>
                </a:solidFill>
                <a:latin typeface="Calibri"/>
                <a:ea typeface="Calibri"/>
                <a:cs typeface="Calibri"/>
                <a:sym typeface="Calibri"/>
              </a:rPr>
              <a:t>DISTINGUISH</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Remind the students of the driving question and orient them to where they are in the process of answering that question:</a:t>
            </a:r>
            <a:endParaRPr sz="1200" dirty="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dirty="0">
                <a:solidFill>
                  <a:srgbClr val="F2624C"/>
                </a:solidFill>
                <a:latin typeface="Calibri"/>
                <a:ea typeface="Calibri"/>
                <a:cs typeface="Calibri"/>
                <a:sym typeface="Calibri"/>
              </a:rPr>
              <a:t>What do we know?</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Ask students what they learned during Lesson 4, the school yard exploration. They should know the number and types of existing plants in their selected area and how water moves through their chosen area.</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From Lesson 5, they should know the amount of rainfall that can be collected and stored.</a:t>
            </a:r>
            <a:endParaRPr dirty="0"/>
          </a:p>
          <a:p>
            <a:pPr marL="0" marR="0" lvl="0" indent="0" algn="l" rtl="0">
              <a:spcBef>
                <a:spcPts val="600"/>
              </a:spcBef>
              <a:spcAft>
                <a:spcPts val="0"/>
              </a:spcAft>
              <a:buNone/>
            </a:pPr>
            <a:endParaRPr sz="1200" dirty="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dirty="0">
                <a:solidFill>
                  <a:srgbClr val="F2624C"/>
                </a:solidFill>
                <a:latin typeface="Calibri"/>
                <a:ea typeface="Calibri"/>
                <a:cs typeface="Calibri"/>
                <a:sym typeface="Calibri"/>
              </a:rPr>
              <a:t>What don’t we know?</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If they are designing their system to support new plants, they need time to research the types of trees, shrubs and plants that will support the driving question.</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Engage students in supply vs demand thinking. They know how much water they potentially have to work with. Now they need to know what the specific water needs of their project area is throughout the year.</a:t>
            </a:r>
            <a:endParaRPr sz="1200" dirty="0">
              <a:solidFill>
                <a:srgbClr val="000000"/>
              </a:solidFill>
              <a:latin typeface="Calibri"/>
              <a:ea typeface="Calibri"/>
              <a:cs typeface="Calibri"/>
              <a:sym typeface="Calibri"/>
            </a:endParaRPr>
          </a:p>
          <a:p>
            <a:pPr marL="0" lvl="0" indent="0" algn="l" rtl="0">
              <a:spcBef>
                <a:spcPts val="600"/>
              </a:spcBef>
              <a:spcAft>
                <a:spcPts val="0"/>
              </a:spcAft>
              <a:buNone/>
            </a:pPr>
            <a:endParaRPr sz="1200" dirty="0">
              <a:solidFill>
                <a:schemeClr val="dk1"/>
              </a:solidFill>
              <a:latin typeface="Calibri"/>
              <a:ea typeface="Calibri"/>
              <a:cs typeface="Calibri"/>
              <a:sym typeface="Calibri"/>
            </a:endParaRPr>
          </a:p>
        </p:txBody>
      </p:sp>
      <p:sp>
        <p:nvSpPr>
          <p:cNvPr id="99" name="Google Shape;99;p2: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1200" i="1" dirty="0">
                <a:solidFill>
                  <a:schemeClr val="dk1"/>
                </a:solidFill>
                <a:latin typeface="Calibri"/>
                <a:ea typeface="Calibri"/>
                <a:cs typeface="Calibri"/>
                <a:sym typeface="Calibri"/>
              </a:rPr>
              <a:t>Thirsty Plants</a:t>
            </a:r>
            <a:r>
              <a:rPr lang="en-US" sz="1200" dirty="0">
                <a:solidFill>
                  <a:schemeClr val="dk1"/>
                </a:solidFill>
                <a:latin typeface="Calibri"/>
                <a:ea typeface="Calibri"/>
                <a:cs typeface="Calibri"/>
                <a:sym typeface="Calibri"/>
              </a:rPr>
              <a:t> lesson from Project WET Activity and Curriculum Guide (white book), p. 116.</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Students will be going outside and placing a small, sandwich size Ziploc plastic bag over a set of leaves on a plant that are in the sun to demonstrate transpiration. </a:t>
            </a:r>
            <a:endParaRPr dirty="0"/>
          </a:p>
        </p:txBody>
      </p:sp>
      <p:sp>
        <p:nvSpPr>
          <p:cNvPr id="109" name="Google Shape;109;p3: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b="0" dirty="0">
                <a:solidFill>
                  <a:srgbClr val="4CBFC2"/>
                </a:solidFill>
                <a:latin typeface="Calibri"/>
                <a:ea typeface="Calibri"/>
                <a:cs typeface="Calibri"/>
                <a:sym typeface="Calibri"/>
              </a:rPr>
              <a:t>Set up for </a:t>
            </a:r>
            <a:r>
              <a:rPr lang="en-US" sz="1200" b="0" i="1" dirty="0">
                <a:solidFill>
                  <a:srgbClr val="4CBFC2"/>
                </a:solidFill>
                <a:latin typeface="Calibri"/>
                <a:ea typeface="Calibri"/>
                <a:cs typeface="Calibri"/>
                <a:sym typeface="Calibri"/>
              </a:rPr>
              <a:t>Thirsty Plants</a:t>
            </a:r>
            <a:r>
              <a:rPr lang="en-US" sz="1200" b="0" dirty="0">
                <a:solidFill>
                  <a:srgbClr val="4CBFC2"/>
                </a:solidFill>
                <a:latin typeface="Calibri"/>
                <a:ea typeface="Calibri"/>
                <a:cs typeface="Calibri"/>
                <a:sym typeface="Calibri"/>
              </a:rPr>
              <a:t> lesson. </a:t>
            </a:r>
            <a:endParaRPr sz="1200" b="0" dirty="0">
              <a:solidFill>
                <a:srgbClr val="000000"/>
              </a:solidFill>
              <a:latin typeface="Calibri"/>
              <a:ea typeface="Calibri"/>
              <a:cs typeface="Calibri"/>
              <a:sym typeface="Calibri"/>
            </a:endParaRPr>
          </a:p>
          <a:p>
            <a:pPr marL="342900" marR="0" lvl="0" indent="-342900" algn="l" rtl="0">
              <a:spcBef>
                <a:spcPts val="600"/>
              </a:spcBef>
              <a:spcAft>
                <a:spcPts val="0"/>
              </a:spcAft>
              <a:buClr>
                <a:srgbClr val="4CBFC2"/>
              </a:buClr>
              <a:buSzPts val="1200"/>
              <a:buFont typeface="Calibri"/>
              <a:buAutoNum type="arabicPeriod"/>
            </a:pPr>
            <a:r>
              <a:rPr lang="en-US" sz="1200" b="0" dirty="0">
                <a:solidFill>
                  <a:srgbClr val="4CBFC2"/>
                </a:solidFill>
                <a:latin typeface="Calibri"/>
                <a:ea typeface="Calibri"/>
                <a:cs typeface="Calibri"/>
                <a:sym typeface="Calibri"/>
              </a:rPr>
              <a:t>On your desk is a plastic bag.</a:t>
            </a:r>
            <a:endParaRPr sz="1200" b="0" dirty="0">
              <a:solidFill>
                <a:srgbClr val="000000"/>
              </a:solidFill>
              <a:latin typeface="Calibri"/>
              <a:ea typeface="Calibri"/>
              <a:cs typeface="Calibri"/>
              <a:sym typeface="Calibri"/>
            </a:endParaRPr>
          </a:p>
          <a:p>
            <a:pPr marL="342900" marR="0" lvl="0" indent="-342900" algn="l" rtl="0">
              <a:spcBef>
                <a:spcPts val="600"/>
              </a:spcBef>
              <a:spcAft>
                <a:spcPts val="0"/>
              </a:spcAft>
              <a:buClr>
                <a:srgbClr val="4CBFC2"/>
              </a:buClr>
              <a:buSzPts val="1200"/>
              <a:buFont typeface="Calibri"/>
              <a:buAutoNum type="arabicPeriod"/>
            </a:pPr>
            <a:r>
              <a:rPr lang="en-US" sz="1200" b="0" dirty="0">
                <a:solidFill>
                  <a:srgbClr val="4CBFC2"/>
                </a:solidFill>
                <a:latin typeface="Calibri"/>
                <a:ea typeface="Calibri"/>
                <a:cs typeface="Calibri"/>
                <a:sym typeface="Calibri"/>
              </a:rPr>
              <a:t>Examine your bag and record observations about how it looks on a piece of scratch paper.</a:t>
            </a:r>
            <a:endParaRPr sz="1200" b="0" dirty="0">
              <a:solidFill>
                <a:srgbClr val="000000"/>
              </a:solidFill>
              <a:latin typeface="Calibri"/>
              <a:ea typeface="Calibri"/>
              <a:cs typeface="Calibri"/>
              <a:sym typeface="Calibri"/>
            </a:endParaRPr>
          </a:p>
          <a:p>
            <a:pPr marL="342900" marR="0" lvl="0" indent="-342900" algn="l" rtl="0">
              <a:spcBef>
                <a:spcPts val="600"/>
              </a:spcBef>
              <a:spcAft>
                <a:spcPts val="0"/>
              </a:spcAft>
              <a:buClr>
                <a:srgbClr val="4CBFC2"/>
              </a:buClr>
              <a:buSzPts val="1200"/>
              <a:buFont typeface="Calibri"/>
              <a:buAutoNum type="arabicPeriod"/>
            </a:pPr>
            <a:r>
              <a:rPr lang="en-US" sz="1200" b="0" dirty="0">
                <a:solidFill>
                  <a:srgbClr val="4CBFC2"/>
                </a:solidFill>
                <a:latin typeface="Calibri"/>
                <a:ea typeface="Calibri"/>
                <a:cs typeface="Calibri"/>
                <a:sym typeface="Calibri"/>
              </a:rPr>
              <a:t>Go outside and choose a plant in a sunny place.  Put your bag over a few leaves of the plant. Make sure to seal the bag tightly.</a:t>
            </a:r>
            <a:endParaRPr sz="1200" b="0" dirty="0">
              <a:solidFill>
                <a:srgbClr val="000000"/>
              </a:solidFill>
              <a:latin typeface="Calibri"/>
              <a:ea typeface="Calibri"/>
              <a:cs typeface="Calibri"/>
              <a:sym typeface="Calibri"/>
            </a:endParaRPr>
          </a:p>
          <a:p>
            <a:pPr marL="742950" marR="0" lvl="1" indent="-285750" algn="l" rtl="0">
              <a:spcBef>
                <a:spcPts val="600"/>
              </a:spcBef>
              <a:spcAft>
                <a:spcPts val="0"/>
              </a:spcAft>
              <a:buClr>
                <a:srgbClr val="4CBFC2"/>
              </a:buClr>
              <a:buSzPts val="1200"/>
              <a:buFont typeface="Noto Sans Symbols"/>
              <a:buChar char="✔"/>
            </a:pPr>
            <a:r>
              <a:rPr lang="en-US" sz="1200" b="0" dirty="0">
                <a:solidFill>
                  <a:srgbClr val="4CBFC2"/>
                </a:solidFill>
                <a:latin typeface="Calibri"/>
                <a:ea typeface="Calibri"/>
                <a:cs typeface="Calibri"/>
                <a:sym typeface="Calibri"/>
              </a:rPr>
              <a:t>Record the number of leaves inside the bag.</a:t>
            </a:r>
            <a:endParaRPr sz="1200" b="0" dirty="0">
              <a:solidFill>
                <a:srgbClr val="000000"/>
              </a:solidFill>
              <a:latin typeface="Calibri"/>
              <a:ea typeface="Calibri"/>
              <a:cs typeface="Calibri"/>
              <a:sym typeface="Calibri"/>
            </a:endParaRPr>
          </a:p>
          <a:p>
            <a:pPr marL="742950" marR="0" lvl="1" indent="-285750" algn="l" rtl="0">
              <a:spcBef>
                <a:spcPts val="600"/>
              </a:spcBef>
              <a:spcAft>
                <a:spcPts val="0"/>
              </a:spcAft>
              <a:buClr>
                <a:srgbClr val="4CBFC2"/>
              </a:buClr>
              <a:buSzPts val="1200"/>
              <a:buFont typeface="Noto Sans Symbols"/>
              <a:buChar char="✔"/>
            </a:pPr>
            <a:r>
              <a:rPr lang="en-US" sz="1200" b="0" dirty="0">
                <a:solidFill>
                  <a:srgbClr val="4CBFC2"/>
                </a:solidFill>
                <a:latin typeface="Calibri"/>
                <a:ea typeface="Calibri"/>
                <a:cs typeface="Calibri"/>
                <a:sym typeface="Calibri"/>
              </a:rPr>
              <a:t>Estimate the total number of leaves on the tree and record.</a:t>
            </a:r>
            <a:endParaRPr sz="1200" b="0" dirty="0">
              <a:solidFill>
                <a:srgbClr val="000000"/>
              </a:solidFill>
              <a:latin typeface="Calibri"/>
              <a:ea typeface="Calibri"/>
              <a:cs typeface="Calibri"/>
              <a:sym typeface="Calibri"/>
            </a:endParaRPr>
          </a:p>
          <a:p>
            <a:pPr marL="742950" marR="0" lvl="1" indent="-285750" algn="l" rtl="0">
              <a:spcBef>
                <a:spcPts val="600"/>
              </a:spcBef>
              <a:spcAft>
                <a:spcPts val="0"/>
              </a:spcAft>
              <a:buClr>
                <a:srgbClr val="4CBFC2"/>
              </a:buClr>
              <a:buSzPts val="1200"/>
              <a:buFont typeface="Noto Sans Symbols"/>
              <a:buChar char="✔"/>
            </a:pPr>
            <a:r>
              <a:rPr lang="en-US" sz="1200" b="0" dirty="0">
                <a:solidFill>
                  <a:srgbClr val="4CBFC2"/>
                </a:solidFill>
                <a:latin typeface="Calibri"/>
                <a:ea typeface="Calibri"/>
                <a:cs typeface="Calibri"/>
                <a:sym typeface="Calibri"/>
              </a:rPr>
              <a:t>Record the time that you placed the bag on the plant.</a:t>
            </a:r>
            <a:endParaRPr sz="1200" b="0" dirty="0">
              <a:solidFill>
                <a:srgbClr val="000000"/>
              </a:solidFill>
              <a:latin typeface="Calibri"/>
              <a:ea typeface="Calibri"/>
              <a:cs typeface="Calibri"/>
              <a:sym typeface="Calibri"/>
            </a:endParaRPr>
          </a:p>
          <a:p>
            <a:pPr marL="0" lvl="0" indent="0" algn="l" rtl="0">
              <a:spcBef>
                <a:spcPts val="600"/>
              </a:spcBef>
              <a:spcAft>
                <a:spcPts val="0"/>
              </a:spcAft>
              <a:buNone/>
            </a:pPr>
            <a:endParaRPr sz="1200" b="0" dirty="0">
              <a:solidFill>
                <a:srgbClr val="4CBFC2"/>
              </a:solidFill>
              <a:latin typeface="Calibri"/>
              <a:ea typeface="Calibri"/>
              <a:cs typeface="Calibri"/>
              <a:sym typeface="Calibri"/>
            </a:endParaRPr>
          </a:p>
          <a:p>
            <a:pPr marL="0" lvl="0" indent="0" algn="l" rtl="0">
              <a:spcBef>
                <a:spcPts val="0"/>
              </a:spcBef>
              <a:spcAft>
                <a:spcPts val="0"/>
              </a:spcAft>
              <a:buNone/>
            </a:pPr>
            <a:r>
              <a:rPr lang="en-US" sz="1200" b="0" dirty="0">
                <a:solidFill>
                  <a:srgbClr val="4CBFC2"/>
                </a:solidFill>
                <a:latin typeface="Calibri"/>
                <a:ea typeface="Calibri"/>
                <a:cs typeface="Calibri"/>
                <a:sym typeface="Calibri"/>
              </a:rPr>
              <a:t>Predict what you think will happen and write your prediction down on the scratch paper.</a:t>
            </a:r>
            <a:endParaRPr b="0" dirty="0"/>
          </a:p>
        </p:txBody>
      </p:sp>
      <p:sp>
        <p:nvSpPr>
          <p:cNvPr id="116" name="Google Shape;116;p4: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1200" b="1" i="1">
                <a:solidFill>
                  <a:schemeClr val="dk1"/>
                </a:solidFill>
                <a:latin typeface="Calibri"/>
                <a:ea typeface="Calibri"/>
                <a:cs typeface="Calibri"/>
                <a:sym typeface="Calibri"/>
              </a:rPr>
              <a:t>Where are we in the engineering design process?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are still asking questions, but we’re also exploring and imagining as we proceed in our effort to find the best solution as defined by our criteria and constraints. </a:t>
            </a:r>
            <a:endParaRPr/>
          </a:p>
          <a:p>
            <a:pPr marL="0" marR="0" lvl="0" indent="0" algn="l" rtl="0">
              <a:spcBef>
                <a:spcPts val="0"/>
              </a:spcBef>
              <a:spcAft>
                <a:spcPts val="0"/>
              </a:spcAft>
              <a:buNone/>
            </a:pPr>
            <a:endParaRPr/>
          </a:p>
        </p:txBody>
      </p:sp>
      <p:sp>
        <p:nvSpPr>
          <p:cNvPr id="123" name="Google Shape;123;p5: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b="1" dirty="0">
                <a:solidFill>
                  <a:srgbClr val="F2624C"/>
                </a:solidFill>
                <a:latin typeface="Calibri"/>
                <a:ea typeface="Calibri"/>
                <a:cs typeface="Calibri"/>
                <a:sym typeface="Calibri"/>
              </a:rPr>
              <a:t>DISTINGUISH</a:t>
            </a:r>
            <a:endParaRPr sz="1200" dirty="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dirty="0">
                <a:solidFill>
                  <a:srgbClr val="F2624C"/>
                </a:solidFill>
                <a:latin typeface="Calibri"/>
                <a:ea typeface="Calibri"/>
                <a:cs typeface="Calibri"/>
                <a:sym typeface="Calibri"/>
              </a:rPr>
              <a:t>What are the parts of plant water demand?</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Kind of plant, Size of plant, Monthly or seasonal climate (Rainfall), Evapotranspiration. (They might not know about evapotranspiration now but will by the end of the lesson).</a:t>
            </a:r>
            <a:endParaRPr sz="1200" dirty="0">
              <a:solidFill>
                <a:srgbClr val="000000"/>
              </a:solidFill>
              <a:latin typeface="Calibri"/>
              <a:ea typeface="Calibri"/>
              <a:cs typeface="Calibri"/>
              <a:sym typeface="Calibri"/>
            </a:endParaRPr>
          </a:p>
        </p:txBody>
      </p:sp>
      <p:sp>
        <p:nvSpPr>
          <p:cNvPr id="129" name="Google Shape;129;p6: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b="1" dirty="0">
                <a:solidFill>
                  <a:srgbClr val="F2624C"/>
                </a:solidFill>
                <a:latin typeface="Calibri"/>
                <a:ea typeface="Calibri"/>
                <a:cs typeface="Calibri"/>
                <a:sym typeface="Calibri"/>
              </a:rPr>
              <a:t>DISTINGUISH</a:t>
            </a:r>
            <a:endParaRPr sz="1200" dirty="0">
              <a:solidFill>
                <a:srgbClr val="000000"/>
              </a:solidFill>
              <a:latin typeface="Calibri"/>
              <a:ea typeface="Calibri"/>
              <a:cs typeface="Calibri"/>
              <a:sym typeface="Calibri"/>
            </a:endParaRPr>
          </a:p>
          <a:p>
            <a:pPr marL="171450" marR="0" lvl="0" indent="-171450" algn="l" rtl="0">
              <a:spcBef>
                <a:spcPts val="600"/>
              </a:spcBef>
              <a:spcAft>
                <a:spcPts val="0"/>
              </a:spcAft>
              <a:buClr>
                <a:srgbClr val="F2624C"/>
              </a:buClr>
              <a:buSzPts val="1200"/>
              <a:buFont typeface="Arial"/>
              <a:buChar char="•"/>
            </a:pPr>
            <a:r>
              <a:rPr lang="en-US" sz="1200" b="1" dirty="0">
                <a:solidFill>
                  <a:srgbClr val="F2624C"/>
                </a:solidFill>
                <a:latin typeface="Calibri"/>
                <a:ea typeface="Calibri"/>
                <a:cs typeface="Calibri"/>
                <a:sym typeface="Calibri"/>
              </a:rPr>
              <a:t>What kinds of plants are there?</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Trees, Shrubs, Grasses, Turf, Vegetables, Fruit trees, Native, Non-native</a:t>
            </a:r>
            <a:endParaRPr dirty="0"/>
          </a:p>
          <a:p>
            <a:pPr marL="0" marR="0" lvl="0" indent="0" algn="l" rtl="0">
              <a:spcBef>
                <a:spcPts val="600"/>
              </a:spcBef>
              <a:spcAft>
                <a:spcPts val="0"/>
              </a:spcAft>
              <a:buNone/>
            </a:pPr>
            <a:endParaRPr sz="1200" dirty="0">
              <a:solidFill>
                <a:srgbClr val="000000"/>
              </a:solidFill>
              <a:latin typeface="Calibri"/>
              <a:ea typeface="Calibri"/>
              <a:cs typeface="Calibri"/>
              <a:sym typeface="Calibri"/>
            </a:endParaRPr>
          </a:p>
          <a:p>
            <a:pPr marL="171450" marR="0" lvl="0" indent="-171450" algn="l" rtl="0">
              <a:spcBef>
                <a:spcPts val="600"/>
              </a:spcBef>
              <a:spcAft>
                <a:spcPts val="0"/>
              </a:spcAft>
              <a:buClr>
                <a:srgbClr val="F2624C"/>
              </a:buClr>
              <a:buSzPts val="1200"/>
              <a:buFont typeface="Arial"/>
              <a:buChar char="•"/>
            </a:pPr>
            <a:r>
              <a:rPr lang="en-US" sz="1200" b="1" dirty="0">
                <a:solidFill>
                  <a:srgbClr val="F2624C"/>
                </a:solidFill>
                <a:latin typeface="Calibri"/>
                <a:ea typeface="Calibri"/>
                <a:cs typeface="Calibri"/>
                <a:sym typeface="Calibri"/>
              </a:rPr>
              <a:t>What kinds of plants best provide shade?</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Trees, large shrubs</a:t>
            </a:r>
            <a:endParaRPr dirty="0"/>
          </a:p>
          <a:p>
            <a:pPr marL="0" marR="0" lvl="0" indent="0" algn="l" rtl="0">
              <a:spcBef>
                <a:spcPts val="600"/>
              </a:spcBef>
              <a:spcAft>
                <a:spcPts val="0"/>
              </a:spcAft>
              <a:buNone/>
            </a:pPr>
            <a:endParaRPr sz="1200" dirty="0">
              <a:solidFill>
                <a:srgbClr val="000000"/>
              </a:solidFill>
              <a:latin typeface="Calibri"/>
              <a:ea typeface="Calibri"/>
              <a:cs typeface="Calibri"/>
              <a:sym typeface="Calibri"/>
            </a:endParaRPr>
          </a:p>
          <a:p>
            <a:pPr marL="171450" marR="0" lvl="0" indent="-171450" algn="l" rtl="0">
              <a:spcBef>
                <a:spcPts val="600"/>
              </a:spcBef>
              <a:spcAft>
                <a:spcPts val="0"/>
              </a:spcAft>
              <a:buClr>
                <a:srgbClr val="F2624C"/>
              </a:buClr>
              <a:buSzPts val="1200"/>
              <a:buFont typeface="Arial"/>
              <a:buChar char="•"/>
            </a:pPr>
            <a:r>
              <a:rPr lang="en-US" sz="1200" b="1" dirty="0">
                <a:solidFill>
                  <a:srgbClr val="F2624C"/>
                </a:solidFill>
                <a:latin typeface="Calibri"/>
                <a:ea typeface="Calibri"/>
                <a:cs typeface="Calibri"/>
                <a:sym typeface="Calibri"/>
              </a:rPr>
              <a:t>What is meant by “</a:t>
            </a:r>
            <a:r>
              <a:rPr lang="en-US" sz="1200" b="1" i="1" dirty="0">
                <a:solidFill>
                  <a:srgbClr val="F2624C"/>
                </a:solidFill>
                <a:latin typeface="Calibri"/>
                <a:ea typeface="Calibri"/>
                <a:cs typeface="Calibri"/>
                <a:sym typeface="Calibri"/>
              </a:rPr>
              <a:t>integrated design” </a:t>
            </a:r>
            <a:r>
              <a:rPr lang="en-US" sz="1200" b="1" dirty="0">
                <a:solidFill>
                  <a:srgbClr val="F2624C"/>
                </a:solidFill>
                <a:latin typeface="Calibri"/>
                <a:ea typeface="Calibri"/>
                <a:cs typeface="Calibri"/>
                <a:sym typeface="Calibri"/>
              </a:rPr>
              <a:t>in our design statement?</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Each element in the design should serve more than one function. Every function is supported by many elements. </a:t>
            </a:r>
            <a:endParaRPr dirty="0"/>
          </a:p>
          <a:p>
            <a:pPr marL="0" marR="0" lvl="0" indent="0" algn="l" rtl="0">
              <a:spcBef>
                <a:spcPts val="600"/>
              </a:spcBef>
              <a:spcAft>
                <a:spcPts val="0"/>
              </a:spcAft>
              <a:buNone/>
            </a:pPr>
            <a:endParaRPr sz="1200" dirty="0">
              <a:solidFill>
                <a:srgbClr val="000000"/>
              </a:solidFill>
              <a:latin typeface="Calibri"/>
              <a:ea typeface="Calibri"/>
              <a:cs typeface="Calibri"/>
              <a:sym typeface="Calibri"/>
            </a:endParaRPr>
          </a:p>
          <a:p>
            <a:pPr marL="171450" marR="0" lvl="0" indent="-171450" algn="l" rtl="0">
              <a:spcBef>
                <a:spcPts val="600"/>
              </a:spcBef>
              <a:spcAft>
                <a:spcPts val="0"/>
              </a:spcAft>
              <a:buClr>
                <a:srgbClr val="F2624C"/>
              </a:buClr>
              <a:buSzPts val="1200"/>
              <a:buFont typeface="Arial"/>
              <a:buChar char="•"/>
            </a:pPr>
            <a:r>
              <a:rPr lang="en-US" sz="1200" b="1" dirty="0">
                <a:solidFill>
                  <a:srgbClr val="F2624C"/>
                </a:solidFill>
                <a:latin typeface="Calibri"/>
                <a:ea typeface="Calibri"/>
                <a:cs typeface="Calibri"/>
                <a:sym typeface="Calibri"/>
              </a:rPr>
              <a:t>What other kinds of plants might you consider in your design?</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Grasses to clean water and increase infiltration. </a:t>
            </a:r>
            <a:endParaRPr dirty="0"/>
          </a:p>
          <a:p>
            <a:pPr marL="0" lvl="0" indent="0" algn="l" rtl="0">
              <a:spcBef>
                <a:spcPts val="600"/>
              </a:spcBef>
              <a:spcAft>
                <a:spcPts val="0"/>
              </a:spcAft>
              <a:buNone/>
            </a:pPr>
            <a:r>
              <a:rPr lang="en-US" sz="1200" dirty="0">
                <a:latin typeface="Calibri"/>
                <a:ea typeface="Calibri"/>
                <a:cs typeface="Calibri"/>
                <a:sym typeface="Calibri"/>
              </a:rPr>
              <a:t>Flowering shrubs can provide habitat, beauty, attract pollinators.</a:t>
            </a:r>
            <a:endParaRPr dirty="0"/>
          </a:p>
          <a:p>
            <a:pPr marL="0" lvl="0" indent="0" algn="l" rtl="0">
              <a:spcBef>
                <a:spcPts val="0"/>
              </a:spcBef>
              <a:spcAft>
                <a:spcPts val="0"/>
              </a:spcAft>
              <a:buNone/>
            </a:pPr>
            <a:endParaRPr dirty="0"/>
          </a:p>
        </p:txBody>
      </p:sp>
      <p:sp>
        <p:nvSpPr>
          <p:cNvPr id="139" name="Google Shape;139;p7: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r>
              <a:rPr lang="en-US" sz="1200" b="1">
                <a:solidFill>
                  <a:srgbClr val="F2624C"/>
                </a:solidFill>
                <a:latin typeface="Calibri"/>
                <a:ea typeface="Calibri"/>
                <a:cs typeface="Calibri"/>
                <a:sym typeface="Calibri"/>
              </a:rPr>
              <a:t>DISTINGUISH</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evaporation?</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Ask a student to define evaporation. (water changing from a liquid to gas due to the absorption of heat energy.)</a:t>
            </a:r>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What is it part of? (part of the water cycle.)</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it not?</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It’s not condensation, precipitation, respiration, or perspiration. It’s not gas changing to liquid.</a:t>
            </a:r>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F2624C"/>
                </a:solidFill>
                <a:latin typeface="Calibri"/>
                <a:ea typeface="Calibri"/>
                <a:cs typeface="Calibri"/>
                <a:sym typeface="Calibri"/>
              </a:rPr>
              <a:t>DISTINGUISH</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transpiration?</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Ask students what transpiration is? (Water leaving the leaf surfaces, changing from a liquid to gas due to the absorption of heat energy.)  </a:t>
            </a:r>
            <a:endParaRPr sz="1200">
              <a:solidFill>
                <a:srgbClr val="000000"/>
              </a:solidFill>
              <a:latin typeface="Calibri"/>
              <a:ea typeface="Calibri"/>
              <a:cs typeface="Calibri"/>
              <a:sym typeface="Calibri"/>
            </a:endParaRPr>
          </a:p>
          <a:p>
            <a:pPr marL="342900" marR="0" lvl="0" indent="-342900" algn="l" rtl="0">
              <a:spcBef>
                <a:spcPts val="600"/>
              </a:spcBef>
              <a:spcAft>
                <a:spcPts val="0"/>
              </a:spcAft>
              <a:buClr>
                <a:srgbClr val="F2624C"/>
              </a:buClr>
              <a:buSzPts val="1200"/>
              <a:buFont typeface="Noto Sans Symbols"/>
              <a:buChar char="∙"/>
            </a:pPr>
            <a:r>
              <a:rPr lang="en-US" sz="1200" b="1">
                <a:solidFill>
                  <a:srgbClr val="F2624C"/>
                </a:solidFill>
                <a:latin typeface="Calibri"/>
                <a:ea typeface="Calibri"/>
                <a:cs typeface="Calibri"/>
                <a:sym typeface="Calibri"/>
              </a:rPr>
              <a:t>What is transpiration not?</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It’s not evaporation, condensation, precipitation, respiration, or perspiration.  It is water moving through a plant in liquid form and leaving the plant in vapor form.</a:t>
            </a:r>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Inform the students that to calculate water needs for their landscape areas, they’re going to combine these two ideas into a single measure called </a:t>
            </a:r>
            <a:r>
              <a:rPr lang="en-US" sz="1200" b="1">
                <a:solidFill>
                  <a:srgbClr val="000000"/>
                </a:solidFill>
                <a:latin typeface="Calibri"/>
                <a:ea typeface="Calibri"/>
                <a:cs typeface="Calibri"/>
                <a:sym typeface="Calibri"/>
              </a:rPr>
              <a:t>evapotranspiration.</a:t>
            </a:r>
            <a:r>
              <a:rPr lang="en-US" sz="1200">
                <a:solidFill>
                  <a:srgbClr val="000000"/>
                </a:solidFill>
                <a:latin typeface="Calibri"/>
                <a:ea typeface="Calibri"/>
                <a:cs typeface="Calibri"/>
                <a:sym typeface="Calibri"/>
              </a:rPr>
              <a:t> The reason one value is used in place of two is because it’s too difficult for scientists to measure evaporation and transpiration separately.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Ask students what they think happens to the air around plants as evapotranspiration occurs?  If they have trouble imaging that, ask, them how it feels when they are in a wooded area. (The air is cooled.) </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endParaRPr sz="120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a:solidFill>
                  <a:srgbClr val="000000"/>
                </a:solidFill>
                <a:latin typeface="Calibri"/>
                <a:ea typeface="Calibri"/>
                <a:cs typeface="Calibri"/>
                <a:sym typeface="Calibri"/>
              </a:rPr>
              <a:t>Why does the air become cooler? (because, when changing from liquid to vapor, the water molecules absorb heat energy from the air, and that leaves less heat energy in the air.)</a:t>
            </a:r>
            <a:endParaRPr sz="1200">
              <a:solidFill>
                <a:srgbClr val="000000"/>
              </a:solidFill>
              <a:latin typeface="Calibri"/>
              <a:ea typeface="Calibri"/>
              <a:cs typeface="Calibri"/>
              <a:sym typeface="Calibri"/>
            </a:endParaRPr>
          </a:p>
          <a:p>
            <a:pPr marL="0" marR="0" lvl="0" indent="0" algn="l" rtl="0">
              <a:spcBef>
                <a:spcPts val="600"/>
              </a:spcBef>
              <a:spcAft>
                <a:spcPts val="0"/>
              </a:spcAft>
              <a:buNone/>
            </a:pPr>
            <a:endParaRPr sz="1200" b="1">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b="1">
                <a:solidFill>
                  <a:srgbClr val="000000"/>
                </a:solidFill>
                <a:latin typeface="Calibri"/>
                <a:ea typeface="Calibri"/>
                <a:cs typeface="Calibri"/>
                <a:sym typeface="Calibri"/>
              </a:rPr>
              <a:t>So, trees and plants not only cool us by creating shade they also cool the air around them due to transpiration.</a:t>
            </a:r>
            <a:endParaRPr sz="1200">
              <a:solidFill>
                <a:srgbClr val="000000"/>
              </a:solidFill>
              <a:latin typeface="Calibri"/>
              <a:ea typeface="Calibri"/>
              <a:cs typeface="Calibri"/>
              <a:sym typeface="Calibri"/>
            </a:endParaRPr>
          </a:p>
          <a:p>
            <a:pPr marL="0" marR="0" lvl="0" indent="0" algn="l" rtl="0">
              <a:spcBef>
                <a:spcPts val="600"/>
              </a:spcBef>
              <a:spcAft>
                <a:spcPts val="0"/>
              </a:spcAft>
              <a:buClr>
                <a:schemeClr val="dk1"/>
              </a:buClr>
              <a:buSzPts val="1200"/>
              <a:buFont typeface="Arial"/>
              <a:buNone/>
            </a:pPr>
            <a:endParaRPr sz="1200" b="1">
              <a:solidFill>
                <a:srgbClr val="000000"/>
              </a:solidFill>
              <a:latin typeface="Calibri"/>
              <a:ea typeface="Calibri"/>
              <a:cs typeface="Calibri"/>
              <a:sym typeface="Calibri"/>
            </a:endParaRPr>
          </a:p>
          <a:p>
            <a:pPr marL="0" marR="0" lvl="0" indent="0" algn="l" rtl="0">
              <a:spcBef>
                <a:spcPts val="600"/>
              </a:spcBef>
              <a:spcAft>
                <a:spcPts val="0"/>
              </a:spcAft>
              <a:buClr>
                <a:srgbClr val="000000"/>
              </a:buClr>
              <a:buSzPts val="1200"/>
              <a:buFont typeface="Arial"/>
              <a:buNone/>
            </a:pPr>
            <a:r>
              <a:rPr lang="en-US" sz="1200" b="1">
                <a:solidFill>
                  <a:srgbClr val="000000"/>
                </a:solidFill>
                <a:latin typeface="Calibri"/>
                <a:ea typeface="Calibri"/>
                <a:cs typeface="Calibri"/>
                <a:sym typeface="Calibri"/>
              </a:rPr>
              <a:t>Evapotranspiration </a:t>
            </a:r>
            <a:r>
              <a:rPr lang="en-US" sz="1200">
                <a:solidFill>
                  <a:srgbClr val="000000"/>
                </a:solidFill>
                <a:latin typeface="Calibri"/>
                <a:ea typeface="Calibri"/>
                <a:cs typeface="Calibri"/>
                <a:sym typeface="Calibri"/>
              </a:rPr>
              <a:t>is the combined loss of water due to evaporation from the soil and transpiration from the plants. </a:t>
            </a:r>
            <a:endParaRPr sz="1200">
              <a:solidFill>
                <a:srgbClr val="000000"/>
              </a:solidFill>
              <a:latin typeface="Calibri"/>
              <a:ea typeface="Calibri"/>
              <a:cs typeface="Calibri"/>
              <a:sym typeface="Calibri"/>
            </a:endParaRPr>
          </a:p>
          <a:p>
            <a:pPr marL="0" lvl="0" indent="0" algn="l" rtl="0">
              <a:spcBef>
                <a:spcPts val="60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To put it another way, </a:t>
            </a:r>
            <a:r>
              <a:rPr lang="en-US" sz="1200" b="1">
                <a:solidFill>
                  <a:schemeClr val="dk1"/>
                </a:solidFill>
                <a:latin typeface="Calibri"/>
                <a:ea typeface="Calibri"/>
                <a:cs typeface="Calibri"/>
                <a:sym typeface="Calibri"/>
              </a:rPr>
              <a:t>Evapotranspiration</a:t>
            </a:r>
            <a:r>
              <a:rPr lang="en-US" sz="1200">
                <a:solidFill>
                  <a:schemeClr val="dk1"/>
                </a:solidFill>
                <a:latin typeface="Calibri"/>
                <a:ea typeface="Calibri"/>
                <a:cs typeface="Calibri"/>
                <a:sym typeface="Calibri"/>
              </a:rPr>
              <a:t> is the process of transferring moisture from the earth to the atmosphere by evaporation of water and transpiration from plants.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1" name="Google Shape;151;p8: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r>
              <a:rPr lang="en-US" sz="1200" b="1" dirty="0">
                <a:solidFill>
                  <a:srgbClr val="63CACD"/>
                </a:solidFill>
                <a:latin typeface="Calibri"/>
                <a:ea typeface="Calibri"/>
                <a:cs typeface="Calibri"/>
                <a:sym typeface="Calibri"/>
              </a:rPr>
              <a:t>RELATE:</a:t>
            </a:r>
            <a:endParaRPr sz="1200" dirty="0">
              <a:solidFill>
                <a:srgbClr val="000000"/>
              </a:solidFill>
              <a:latin typeface="Calibri"/>
              <a:ea typeface="Calibri"/>
              <a:cs typeface="Calibri"/>
              <a:sym typeface="Calibri"/>
            </a:endParaRPr>
          </a:p>
          <a:p>
            <a:pPr marL="342900" marR="0" lvl="0" indent="-342900" algn="l" rtl="0">
              <a:spcBef>
                <a:spcPts val="600"/>
              </a:spcBef>
              <a:spcAft>
                <a:spcPts val="0"/>
              </a:spcAft>
              <a:buClr>
                <a:srgbClr val="63CACD"/>
              </a:buClr>
              <a:buSzPts val="1200"/>
              <a:buFont typeface="Noto Sans Symbols"/>
              <a:buChar char="∙"/>
            </a:pPr>
            <a:r>
              <a:rPr lang="en-US" sz="1200" b="1" dirty="0">
                <a:solidFill>
                  <a:srgbClr val="63CACD"/>
                </a:solidFill>
                <a:latin typeface="Calibri"/>
                <a:ea typeface="Calibri"/>
                <a:cs typeface="Calibri"/>
                <a:sym typeface="Calibri"/>
              </a:rPr>
              <a:t>How does climate influence plant water use?  </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Hotter, drier climates have a higher evapotranspiration rate.  </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endParaRPr sz="1200" b="1" dirty="0">
              <a:solidFill>
                <a:srgbClr val="96C93D"/>
              </a:solidFill>
              <a:latin typeface="Calibri"/>
              <a:ea typeface="Calibri"/>
              <a:cs typeface="Calibri"/>
              <a:sym typeface="Calibri"/>
            </a:endParaRPr>
          </a:p>
          <a:p>
            <a:pPr marL="0" marR="0" lvl="0" indent="0" algn="l" rtl="0">
              <a:spcBef>
                <a:spcPts val="600"/>
              </a:spcBef>
              <a:spcAft>
                <a:spcPts val="0"/>
              </a:spcAft>
              <a:buNone/>
            </a:pPr>
            <a:r>
              <a:rPr lang="en-US" sz="1200" b="1" dirty="0">
                <a:solidFill>
                  <a:srgbClr val="96C93D"/>
                </a:solidFill>
                <a:latin typeface="Calibri"/>
                <a:ea typeface="Calibri"/>
                <a:cs typeface="Calibri"/>
                <a:sym typeface="Calibri"/>
              </a:rPr>
              <a:t>BUILD THE SYSTEM:</a:t>
            </a:r>
            <a:endParaRPr sz="1200" dirty="0">
              <a:solidFill>
                <a:srgbClr val="000000"/>
              </a:solidFill>
              <a:latin typeface="Calibri"/>
              <a:ea typeface="Calibri"/>
              <a:cs typeface="Calibri"/>
              <a:sym typeface="Calibri"/>
            </a:endParaRPr>
          </a:p>
          <a:p>
            <a:pPr marL="342900" marR="0" lvl="0" indent="-342900" algn="l" rtl="0">
              <a:spcBef>
                <a:spcPts val="600"/>
              </a:spcBef>
              <a:spcAft>
                <a:spcPts val="0"/>
              </a:spcAft>
              <a:buClr>
                <a:srgbClr val="96C93D"/>
              </a:buClr>
              <a:buSzPts val="1200"/>
              <a:buFont typeface="Noto Sans Symbols"/>
              <a:buChar char="∙"/>
            </a:pPr>
            <a:r>
              <a:rPr lang="en-US" sz="1200" b="1" dirty="0">
                <a:solidFill>
                  <a:srgbClr val="96C93D"/>
                </a:solidFill>
                <a:latin typeface="Calibri"/>
                <a:ea typeface="Calibri"/>
                <a:cs typeface="Calibri"/>
                <a:sym typeface="Calibri"/>
              </a:rPr>
              <a:t>What conditions or situations might impact their plants’ watering needs?</a:t>
            </a: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endParaRPr sz="1200" dirty="0">
              <a:solidFill>
                <a:srgbClr val="000000"/>
              </a:solidFill>
              <a:latin typeface="Calibri"/>
              <a:ea typeface="Calibri"/>
              <a:cs typeface="Calibri"/>
              <a:sym typeface="Calibri"/>
            </a:endParaRPr>
          </a:p>
          <a:p>
            <a:pPr marL="0" marR="0" lvl="0" indent="0" algn="l" rtl="0">
              <a:spcBef>
                <a:spcPts val="600"/>
              </a:spcBef>
              <a:spcAft>
                <a:spcPts val="0"/>
              </a:spcAft>
              <a:buNone/>
            </a:pPr>
            <a:r>
              <a:rPr lang="en-US" sz="1200" dirty="0">
                <a:solidFill>
                  <a:srgbClr val="000000"/>
                </a:solidFill>
                <a:latin typeface="Calibri"/>
                <a:ea typeface="Calibri"/>
                <a:cs typeface="Calibri"/>
                <a:sym typeface="Calibri"/>
              </a:rPr>
              <a:t>Remind students that a system is a collection of parts working together as a whole. To create their rainwater harvesting systems they need to understand how much water their plants need to help determine the size of their system. </a:t>
            </a:r>
            <a:endParaRPr sz="1200" dirty="0">
              <a:solidFill>
                <a:srgbClr val="000000"/>
              </a:solidFill>
              <a:latin typeface="Calibri"/>
              <a:ea typeface="Calibri"/>
              <a:cs typeface="Calibri"/>
              <a:sym typeface="Calibri"/>
            </a:endParaRPr>
          </a:p>
          <a:p>
            <a:pPr marL="0" lvl="0" indent="0" algn="l" rtl="0">
              <a:spcBef>
                <a:spcPts val="60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Ask students, “What conditions or situations might impact their watering needs?” type of plants, size of plants, climate (rainfall, evapotranspiration)</a:t>
            </a:r>
            <a:endParaRPr sz="1200" dirty="0">
              <a:solidFill>
                <a:schemeClr val="dk1"/>
              </a:solidFill>
              <a:latin typeface="Calibri"/>
              <a:ea typeface="Calibri"/>
              <a:cs typeface="Calibri"/>
              <a:sym typeface="Calibri"/>
            </a:endParaRPr>
          </a:p>
        </p:txBody>
      </p:sp>
      <p:sp>
        <p:nvSpPr>
          <p:cNvPr id="162" name="Google Shape;162;p9: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5FCBEF"/>
                </a:solidFill>
              </a:defRPr>
            </a:lvl1pPr>
            <a:lvl2pPr marL="0" lvl="1" indent="0" algn="r">
              <a:spcBef>
                <a:spcPts val="0"/>
              </a:spcBef>
              <a:buNone/>
              <a:defRPr>
                <a:solidFill>
                  <a:srgbClr val="5FCBEF"/>
                </a:solidFill>
              </a:defRPr>
            </a:lvl2pPr>
            <a:lvl3pPr marL="0" lvl="2" indent="0" algn="r">
              <a:spcBef>
                <a:spcPts val="0"/>
              </a:spcBef>
              <a:buNone/>
              <a:defRPr>
                <a:solidFill>
                  <a:srgbClr val="5FCBEF"/>
                </a:solidFill>
              </a:defRPr>
            </a:lvl3pPr>
            <a:lvl4pPr marL="0" lvl="3" indent="0" algn="r">
              <a:spcBef>
                <a:spcPts val="0"/>
              </a:spcBef>
              <a:buNone/>
              <a:defRPr>
                <a:solidFill>
                  <a:srgbClr val="5FCBEF"/>
                </a:solidFill>
              </a:defRPr>
            </a:lvl4pPr>
            <a:lvl5pPr marL="0" lvl="4" indent="0" algn="r">
              <a:spcBef>
                <a:spcPts val="0"/>
              </a:spcBef>
              <a:buNone/>
              <a:defRPr>
                <a:solidFill>
                  <a:srgbClr val="5FCBEF"/>
                </a:solidFill>
              </a:defRPr>
            </a:lvl5pPr>
            <a:lvl6pPr marL="0" lvl="5" indent="0" algn="r">
              <a:spcBef>
                <a:spcPts val="0"/>
              </a:spcBef>
              <a:buNone/>
              <a:defRPr>
                <a:solidFill>
                  <a:srgbClr val="5FCBEF"/>
                </a:solidFill>
              </a:defRPr>
            </a:lvl6pPr>
            <a:lvl7pPr marL="0" lvl="6" indent="0" algn="r">
              <a:spcBef>
                <a:spcPts val="0"/>
              </a:spcBef>
              <a:buNone/>
              <a:defRPr>
                <a:solidFill>
                  <a:srgbClr val="5FCBEF"/>
                </a:solidFill>
              </a:defRPr>
            </a:lvl7pPr>
            <a:lvl8pPr marL="0" lvl="7" indent="0" algn="r">
              <a:spcBef>
                <a:spcPts val="0"/>
              </a:spcBef>
              <a:buNone/>
              <a:defRPr>
                <a:solidFill>
                  <a:srgbClr val="5FCBEF"/>
                </a:solidFill>
              </a:defRPr>
            </a:lvl8pPr>
            <a:lvl9pPr marL="0" lvl="8" indent="0" algn="r">
              <a:spcBef>
                <a:spcPts val="0"/>
              </a:spcBef>
              <a:buNone/>
              <a:defRPr>
                <a:solidFill>
                  <a:srgbClr val="5FCBE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FCBEF"/>
                </a:solidFill>
                <a:latin typeface="Calibri"/>
                <a:ea typeface="Calibri"/>
                <a:cs typeface="Calibri"/>
                <a:sym typeface="Calibri"/>
              </a:defRPr>
            </a:lvl1pPr>
            <a:lvl2pPr marL="0" marR="0" lvl="1" indent="0" algn="r" rtl="0">
              <a:spcBef>
                <a:spcPts val="0"/>
              </a:spcBef>
              <a:buNone/>
              <a:defRPr sz="1200" b="0" i="0" u="none" strike="noStrike" cap="none">
                <a:solidFill>
                  <a:srgbClr val="5FCBEF"/>
                </a:solidFill>
                <a:latin typeface="Calibri"/>
                <a:ea typeface="Calibri"/>
                <a:cs typeface="Calibri"/>
                <a:sym typeface="Calibri"/>
              </a:defRPr>
            </a:lvl2pPr>
            <a:lvl3pPr marL="0" marR="0" lvl="2" indent="0" algn="r" rtl="0">
              <a:spcBef>
                <a:spcPts val="0"/>
              </a:spcBef>
              <a:buNone/>
              <a:defRPr sz="1200" b="0" i="0" u="none" strike="noStrike" cap="none">
                <a:solidFill>
                  <a:srgbClr val="5FCBEF"/>
                </a:solidFill>
                <a:latin typeface="Calibri"/>
                <a:ea typeface="Calibri"/>
                <a:cs typeface="Calibri"/>
                <a:sym typeface="Calibri"/>
              </a:defRPr>
            </a:lvl3pPr>
            <a:lvl4pPr marL="0" marR="0" lvl="3" indent="0" algn="r" rtl="0">
              <a:spcBef>
                <a:spcPts val="0"/>
              </a:spcBef>
              <a:buNone/>
              <a:defRPr sz="1200" b="0" i="0" u="none" strike="noStrike" cap="none">
                <a:solidFill>
                  <a:srgbClr val="5FCBEF"/>
                </a:solidFill>
                <a:latin typeface="Calibri"/>
                <a:ea typeface="Calibri"/>
                <a:cs typeface="Calibri"/>
                <a:sym typeface="Calibri"/>
              </a:defRPr>
            </a:lvl4pPr>
            <a:lvl5pPr marL="0" marR="0" lvl="4" indent="0" algn="r" rtl="0">
              <a:spcBef>
                <a:spcPts val="0"/>
              </a:spcBef>
              <a:buNone/>
              <a:defRPr sz="1200" b="0" i="0" u="none" strike="noStrike" cap="none">
                <a:solidFill>
                  <a:srgbClr val="5FCBEF"/>
                </a:solidFill>
                <a:latin typeface="Calibri"/>
                <a:ea typeface="Calibri"/>
                <a:cs typeface="Calibri"/>
                <a:sym typeface="Calibri"/>
              </a:defRPr>
            </a:lvl5pPr>
            <a:lvl6pPr marL="0" marR="0" lvl="5" indent="0" algn="r" rtl="0">
              <a:spcBef>
                <a:spcPts val="0"/>
              </a:spcBef>
              <a:buNone/>
              <a:defRPr sz="1200" b="0" i="0" u="none" strike="noStrike" cap="none">
                <a:solidFill>
                  <a:srgbClr val="5FCBEF"/>
                </a:solidFill>
                <a:latin typeface="Calibri"/>
                <a:ea typeface="Calibri"/>
                <a:cs typeface="Calibri"/>
                <a:sym typeface="Calibri"/>
              </a:defRPr>
            </a:lvl6pPr>
            <a:lvl7pPr marL="0" marR="0" lvl="6" indent="0" algn="r" rtl="0">
              <a:spcBef>
                <a:spcPts val="0"/>
              </a:spcBef>
              <a:buNone/>
              <a:defRPr sz="1200" b="0" i="0" u="none" strike="noStrike" cap="none">
                <a:solidFill>
                  <a:srgbClr val="5FCBEF"/>
                </a:solidFill>
                <a:latin typeface="Calibri"/>
                <a:ea typeface="Calibri"/>
                <a:cs typeface="Calibri"/>
                <a:sym typeface="Calibri"/>
              </a:defRPr>
            </a:lvl7pPr>
            <a:lvl8pPr marL="0" marR="0" lvl="7" indent="0" algn="r" rtl="0">
              <a:spcBef>
                <a:spcPts val="0"/>
              </a:spcBef>
              <a:buNone/>
              <a:defRPr sz="1200" b="0" i="0" u="none" strike="noStrike" cap="none">
                <a:solidFill>
                  <a:srgbClr val="5FCBEF"/>
                </a:solidFill>
                <a:latin typeface="Calibri"/>
                <a:ea typeface="Calibri"/>
                <a:cs typeface="Calibri"/>
                <a:sym typeface="Calibri"/>
              </a:defRPr>
            </a:lvl8pPr>
            <a:lvl9pPr marL="0" marR="0" lvl="8" indent="0" algn="r" rtl="0">
              <a:spcBef>
                <a:spcPts val="0"/>
              </a:spcBef>
              <a:buNone/>
              <a:defRPr sz="1200" b="0" i="0" u="none" strike="noStrike" cap="none">
                <a:solidFill>
                  <a:srgbClr val="5FCBE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0" y="0"/>
            <a:ext cx="9143999" cy="1608083"/>
          </a:xfrm>
          <a:prstGeom prst="rect">
            <a:avLst/>
          </a:prstGeom>
          <a:solidFill>
            <a:srgbClr val="BBD6EE"/>
          </a:solidFill>
          <a:ln>
            <a:noFill/>
          </a:ln>
        </p:spPr>
        <p:txBody>
          <a:bodyPr spcFirstLastPara="1" wrap="square" lIns="91425" tIns="45700" rIns="91425" bIns="45700" anchor="ctr" anchorCtr="0">
            <a:noAutofit/>
          </a:bodyPr>
          <a:lstStyle/>
          <a:p>
            <a:pPr algn="ctr">
              <a:buClr>
                <a:srgbClr val="003399"/>
              </a:buClr>
              <a:buSzPts val="4400"/>
            </a:pPr>
            <a:r>
              <a:rPr lang="en-US" b="1" dirty="0">
                <a:solidFill>
                  <a:srgbClr val="003399"/>
                </a:solidFill>
              </a:rPr>
              <a:t>Lesson Six </a:t>
            </a:r>
            <a:br>
              <a:rPr lang="en-US" b="1" dirty="0"/>
            </a:br>
            <a:r>
              <a:rPr lang="en-US" b="1" dirty="0">
                <a:solidFill>
                  <a:srgbClr val="003399"/>
                </a:solidFill>
              </a:rPr>
              <a:t>How Much Water Do My Plants Need?</a:t>
            </a:r>
            <a:endParaRPr lang="en-US"/>
          </a:p>
        </p:txBody>
      </p:sp>
      <p:pic>
        <p:nvPicPr>
          <p:cNvPr id="90" name="Google Shape;90;p13"/>
          <p:cNvPicPr preferRelativeResize="0"/>
          <p:nvPr/>
        </p:nvPicPr>
        <p:blipFill rotWithShape="1">
          <a:blip r:embed="rId3">
            <a:alphaModFix/>
          </a:blip>
          <a:srcRect/>
          <a:stretch/>
        </p:blipFill>
        <p:spPr>
          <a:xfrm>
            <a:off x="0" y="1608083"/>
            <a:ext cx="5391807" cy="4344258"/>
          </a:xfrm>
          <a:prstGeom prst="rect">
            <a:avLst/>
          </a:prstGeom>
          <a:noFill/>
          <a:ln>
            <a:noFill/>
          </a:ln>
        </p:spPr>
      </p:pic>
      <p:sp>
        <p:nvSpPr>
          <p:cNvPr id="91" name="Google Shape;91;p13"/>
          <p:cNvSpPr txBox="1"/>
          <p:nvPr/>
        </p:nvSpPr>
        <p:spPr>
          <a:xfrm>
            <a:off x="0" y="5952342"/>
            <a:ext cx="9144000" cy="905658"/>
          </a:xfrm>
          <a:prstGeom prst="rect">
            <a:avLst/>
          </a:prstGeom>
          <a:blipFill rotWithShape="1">
            <a:blip r:embed="rId4">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5391807" y="1608083"/>
            <a:ext cx="3752193" cy="4344258"/>
          </a:xfrm>
          <a:prstGeom prst="rect">
            <a:avLst/>
          </a:prstGeom>
          <a:blipFill rotWithShape="1">
            <a:blip r:embed="rId4">
              <a:alphaModFix/>
            </a:blip>
            <a:tile tx="0" ty="0" sx="100000" sy="100000" flip="none" algn="tl"/>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3"/>
          <p:cNvSpPr txBox="1">
            <a:spLocks noGrp="1"/>
          </p:cNvSpPr>
          <p:nvPr>
            <p:ph type="body" idx="1"/>
          </p:nvPr>
        </p:nvSpPr>
        <p:spPr>
          <a:xfrm>
            <a:off x="6259827" y="2210280"/>
            <a:ext cx="2593428" cy="36503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399"/>
              </a:buClr>
              <a:buSzPts val="3200"/>
              <a:buNone/>
            </a:pPr>
            <a:r>
              <a:rPr lang="en-US" sz="3200" b="1">
                <a:solidFill>
                  <a:srgbClr val="003399"/>
                </a:solidFill>
              </a:rPr>
              <a:t>How much water do we need for the plants we have during each month of the year?</a:t>
            </a:r>
            <a:endParaRPr/>
          </a:p>
        </p:txBody>
      </p:sp>
      <p:sp>
        <p:nvSpPr>
          <p:cNvPr id="94" name="Google Shape;94;p13"/>
          <p:cNvSpPr txBox="1"/>
          <p:nvPr/>
        </p:nvSpPr>
        <p:spPr>
          <a:xfrm>
            <a:off x="1" y="5941796"/>
            <a:ext cx="9143999" cy="2286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3"/>
          <p:cNvSpPr txBox="1"/>
          <p:nvPr/>
        </p:nvSpPr>
        <p:spPr>
          <a:xfrm rot="5400000">
            <a:off x="3231766" y="3735215"/>
            <a:ext cx="4526280" cy="2286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173"/>
        <p:cNvGrpSpPr/>
        <p:nvPr/>
      </p:nvGrpSpPr>
      <p:grpSpPr>
        <a:xfrm>
          <a:off x="0" y="0"/>
          <a:ext cx="0" cy="0"/>
          <a:chOff x="0" y="0"/>
          <a:chExt cx="0" cy="0"/>
        </a:xfrm>
      </p:grpSpPr>
      <p:sp>
        <p:nvSpPr>
          <p:cNvPr id="174" name="Google Shape;174;p22"/>
          <p:cNvSpPr/>
          <p:nvPr/>
        </p:nvSpPr>
        <p:spPr>
          <a:xfrm>
            <a:off x="361865" y="211014"/>
            <a:ext cx="8420270"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rgbClr val="4CBFC2"/>
                </a:solidFill>
                <a:latin typeface="Calibri"/>
                <a:ea typeface="Calibri"/>
                <a:cs typeface="Calibri"/>
                <a:sym typeface="Calibri"/>
              </a:rPr>
              <a:t>RELATE:</a:t>
            </a:r>
            <a:endParaRPr lang="en-US" dirty="0">
              <a:ea typeface="Calibri"/>
              <a:cs typeface="Calibri"/>
              <a:sym typeface="Calibri"/>
            </a:endParaRPr>
          </a:p>
          <a:p>
            <a:pPr marL="0" marR="0" lvl="0" indent="0" algn="l" rtl="0">
              <a:spcBef>
                <a:spcPts val="0"/>
              </a:spcBef>
              <a:spcAft>
                <a:spcPts val="0"/>
              </a:spcAft>
              <a:buNone/>
            </a:pPr>
            <a:r>
              <a:rPr lang="en-US" sz="3200" b="1" dirty="0">
                <a:solidFill>
                  <a:srgbClr val="4CBFC2"/>
                </a:solidFill>
                <a:effectLst/>
                <a:latin typeface="Calibri" panose="020F0502020204030204" pitchFamily="34" charset="0"/>
                <a:ea typeface="Calibri" panose="020F0502020204030204" pitchFamily="34" charset="0"/>
              </a:rPr>
              <a:t>Looking at </a:t>
            </a:r>
            <a:r>
              <a:rPr lang="en-US" sz="3200" b="1" i="1" dirty="0">
                <a:solidFill>
                  <a:srgbClr val="4CBFC2"/>
                </a:solidFill>
                <a:effectLst/>
                <a:latin typeface="Calibri" panose="020F0502020204030204" pitchFamily="34" charset="0"/>
                <a:ea typeface="Calibri" panose="020F0502020204030204" pitchFamily="34" charset="0"/>
              </a:rPr>
              <a:t>A Guide to Native Plants for the Santa Fe Landscape</a:t>
            </a:r>
            <a:r>
              <a:rPr lang="en-US" sz="3200" b="1" dirty="0">
                <a:solidFill>
                  <a:srgbClr val="4CBFC2"/>
                </a:solidFill>
                <a:effectLst/>
                <a:latin typeface="Calibri" panose="020F0502020204030204" pitchFamily="34" charset="0"/>
                <a:ea typeface="Calibri" panose="020F0502020204030204" pitchFamily="34" charset="0"/>
              </a:rPr>
              <a:t>, what claims can you make based on the data about types of plants and the water requirements associated with them?</a:t>
            </a:r>
            <a:endParaRPr lang="en-US" sz="3200" dirty="0">
              <a:effectLst/>
              <a:latin typeface="Times New Roman" panose="02020603050405020304" pitchFamily="18" charset="0"/>
              <a:ea typeface="Times New Roman" panose="02020603050405020304" pitchFamily="18" charset="0"/>
            </a:endParaRPr>
          </a:p>
        </p:txBody>
      </p:sp>
      <p:pic>
        <p:nvPicPr>
          <p:cNvPr id="175" name="Google Shape;175;p22"/>
          <p:cNvPicPr preferRelativeResize="0"/>
          <p:nvPr/>
        </p:nvPicPr>
        <p:blipFill rotWithShape="1">
          <a:blip r:embed="rId3">
            <a:alphaModFix/>
          </a:blip>
          <a:srcRect/>
          <a:stretch/>
        </p:blipFill>
        <p:spPr>
          <a:xfrm>
            <a:off x="5030970" y="3385795"/>
            <a:ext cx="1993227" cy="1517778"/>
          </a:xfrm>
          <a:prstGeom prst="rect">
            <a:avLst/>
          </a:prstGeom>
          <a:noFill/>
          <a:ln>
            <a:noFill/>
          </a:ln>
        </p:spPr>
      </p:pic>
      <p:pic>
        <p:nvPicPr>
          <p:cNvPr id="176" name="Google Shape;176;p22"/>
          <p:cNvPicPr preferRelativeResize="0"/>
          <p:nvPr/>
        </p:nvPicPr>
        <p:blipFill rotWithShape="1">
          <a:blip r:embed="rId4">
            <a:alphaModFix/>
          </a:blip>
          <a:srcRect/>
          <a:stretch/>
        </p:blipFill>
        <p:spPr>
          <a:xfrm>
            <a:off x="6789737" y="4971355"/>
            <a:ext cx="1920081" cy="1517779"/>
          </a:xfrm>
          <a:prstGeom prst="rect">
            <a:avLst/>
          </a:prstGeom>
          <a:noFill/>
          <a:ln>
            <a:noFill/>
          </a:ln>
        </p:spPr>
      </p:pic>
      <p:pic>
        <p:nvPicPr>
          <p:cNvPr id="5" name="Picture 4" descr="A close-up of a plant&#10;&#10;AI-generated content may be incorrect.">
            <a:extLst>
              <a:ext uri="{FF2B5EF4-FFF2-40B4-BE49-F238E27FC236}">
                <a16:creationId xmlns:a16="http://schemas.microsoft.com/office/drawing/2014/main" id="{7508C916-4403-BA95-6E9D-8480F18B55D6}"/>
              </a:ext>
            </a:extLst>
          </p:cNvPr>
          <p:cNvPicPr>
            <a:picLocks noChangeAspect="1"/>
          </p:cNvPicPr>
          <p:nvPr/>
        </p:nvPicPr>
        <p:blipFill>
          <a:blip r:embed="rId5"/>
          <a:stretch>
            <a:fillRect/>
          </a:stretch>
        </p:blipFill>
        <p:spPr>
          <a:xfrm>
            <a:off x="361865" y="3073336"/>
            <a:ext cx="4645681" cy="3472205"/>
          </a:xfrm>
          <a:prstGeom prst="rect">
            <a:avLst/>
          </a:prstGeom>
          <a:ln w="38100">
            <a:solidFill>
              <a:schemeClr val="accent1">
                <a:lumMod val="60000"/>
                <a:lumOff val="40000"/>
              </a:schemeClr>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4"/>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pic>
        <p:nvPicPr>
          <p:cNvPr id="199" name="Google Shape;199;p25" descr="A close up of a map&#10;&#10;Description automatically generated"/>
          <p:cNvPicPr preferRelativeResize="0"/>
          <p:nvPr/>
        </p:nvPicPr>
        <p:blipFill rotWithShape="1">
          <a:blip r:embed="rId3">
            <a:alphaModFix/>
          </a:blip>
          <a:srcRect/>
          <a:stretch/>
        </p:blipFill>
        <p:spPr>
          <a:xfrm>
            <a:off x="20" y="10"/>
            <a:ext cx="9143980" cy="68579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323850" y="1460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214" name="Google Shape;214;p27"/>
          <p:cNvSpPr txBox="1">
            <a:spLocks noGrp="1"/>
          </p:cNvSpPr>
          <p:nvPr>
            <p:ph type="body" idx="1"/>
          </p:nvPr>
        </p:nvSpPr>
        <p:spPr>
          <a:xfrm>
            <a:off x="405765" y="1456521"/>
            <a:ext cx="8332470" cy="4630101"/>
          </a:xfrm>
          <a:prstGeom prst="rect">
            <a:avLst/>
          </a:prstGeom>
          <a:noFill/>
          <a:ln>
            <a:noFill/>
          </a:ln>
          <a:effectLst>
            <a:outerShdw blurRad="12700" dist="12700" dir="2700000" algn="tl" rotWithShape="0">
              <a:srgbClr val="215F61">
                <a:alpha val="60000"/>
              </a:srgbClr>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624C"/>
              </a:buClr>
              <a:buSzPts val="3200"/>
              <a:buNone/>
            </a:pPr>
            <a:r>
              <a:rPr lang="en-US" sz="3200" b="1" dirty="0">
                <a:solidFill>
                  <a:srgbClr val="F2624C"/>
                </a:solidFill>
              </a:rPr>
              <a:t>DISTINGUISH</a:t>
            </a:r>
            <a:endParaRPr sz="3200" dirty="0">
              <a:solidFill>
                <a:srgbClr val="F2624C"/>
              </a:solidFill>
            </a:endParaRPr>
          </a:p>
          <a:p>
            <a:pPr marL="342900" marR="0" lvl="0" indent="-342900" algn="l" rtl="0">
              <a:lnSpc>
                <a:spcPct val="90000"/>
              </a:lnSpc>
              <a:spcBef>
                <a:spcPts val="1000"/>
              </a:spcBef>
              <a:spcAft>
                <a:spcPts val="0"/>
              </a:spcAft>
              <a:buClr>
                <a:srgbClr val="F2624C"/>
              </a:buClr>
              <a:buSzPts val="3200"/>
              <a:buFont typeface="Noto Sans Symbols"/>
              <a:buChar char="∙"/>
            </a:pPr>
            <a:r>
              <a:rPr lang="en-US" sz="3200" b="1" dirty="0">
                <a:solidFill>
                  <a:srgbClr val="F2624C"/>
                </a:solidFill>
                <a:latin typeface="Calibri"/>
                <a:ea typeface="Calibri"/>
                <a:cs typeface="Calibri"/>
                <a:sym typeface="Calibri"/>
              </a:rPr>
              <a:t>What are the differences between native and non-native plants for our region?</a:t>
            </a:r>
            <a:endParaRPr sz="3200" dirty="0">
              <a:solidFill>
                <a:srgbClr val="4CBFC2"/>
              </a:solidFill>
            </a:endParaRPr>
          </a:p>
          <a:p>
            <a:pPr marL="0" lvl="0" indent="0" algn="l" rtl="0">
              <a:lnSpc>
                <a:spcPct val="90000"/>
              </a:lnSpc>
              <a:spcBef>
                <a:spcPts val="2000"/>
              </a:spcBef>
              <a:spcAft>
                <a:spcPts val="0"/>
              </a:spcAft>
              <a:buClr>
                <a:srgbClr val="96C93D"/>
              </a:buClr>
              <a:buSzPts val="3200"/>
              <a:buNone/>
            </a:pPr>
            <a:r>
              <a:rPr lang="en-US" sz="3200" b="1" dirty="0">
                <a:solidFill>
                  <a:srgbClr val="96C93D"/>
                </a:solidFill>
              </a:rPr>
              <a:t>BUILD THE SYSTEM:</a:t>
            </a:r>
            <a:endParaRPr dirty="0"/>
          </a:p>
          <a:p>
            <a:pPr marL="228600" lvl="0" indent="-228600" algn="l" rtl="0">
              <a:lnSpc>
                <a:spcPct val="90000"/>
              </a:lnSpc>
              <a:spcBef>
                <a:spcPts val="2000"/>
              </a:spcBef>
              <a:spcAft>
                <a:spcPts val="0"/>
              </a:spcAft>
              <a:buClr>
                <a:srgbClr val="96C93D"/>
              </a:buClr>
              <a:buSzPts val="3200"/>
              <a:buChar char="•"/>
            </a:pPr>
            <a:r>
              <a:rPr lang="en-US" sz="3200" b="1" dirty="0">
                <a:solidFill>
                  <a:srgbClr val="96C93D"/>
                </a:solidFill>
                <a:latin typeface="Calibri"/>
                <a:ea typeface="Calibri"/>
                <a:cs typeface="Calibri"/>
                <a:sym typeface="Calibri"/>
              </a:rPr>
              <a:t>What are the parts of plant water demand?</a:t>
            </a:r>
            <a:endParaRPr sz="3200" b="1" dirty="0">
              <a:solidFill>
                <a:srgbClr val="96C93D"/>
              </a:solidFill>
              <a:latin typeface="Calibri"/>
              <a:ea typeface="Calibri"/>
              <a:cs typeface="Calibri"/>
              <a:sym typeface="Calibri"/>
            </a:endParaRPr>
          </a:p>
          <a:p>
            <a:pPr marL="0" lvl="0" indent="0" algn="l" rtl="0">
              <a:lnSpc>
                <a:spcPct val="90000"/>
              </a:lnSpc>
              <a:spcBef>
                <a:spcPts val="2000"/>
              </a:spcBef>
              <a:spcAft>
                <a:spcPts val="0"/>
              </a:spcAft>
              <a:buClr>
                <a:srgbClr val="4CBFC2"/>
              </a:buClr>
              <a:buSzPts val="3200"/>
              <a:buNone/>
            </a:pPr>
            <a:r>
              <a:rPr lang="en-US" sz="3200" b="1" dirty="0">
                <a:solidFill>
                  <a:srgbClr val="4CBFC2"/>
                </a:solidFill>
              </a:rPr>
              <a:t>RELATIONSHIP</a:t>
            </a:r>
            <a:endParaRPr sz="3200" dirty="0">
              <a:solidFill>
                <a:srgbClr val="4CBFC2"/>
              </a:solidFill>
            </a:endParaRPr>
          </a:p>
          <a:p>
            <a:pPr marL="228600" lvl="0" indent="-228600" algn="l" rtl="0">
              <a:lnSpc>
                <a:spcPct val="90000"/>
              </a:lnSpc>
              <a:spcBef>
                <a:spcPts val="2000"/>
              </a:spcBef>
              <a:spcAft>
                <a:spcPts val="0"/>
              </a:spcAft>
              <a:buClr>
                <a:srgbClr val="4CBFC2"/>
              </a:buClr>
              <a:buSzPts val="3200"/>
              <a:buChar char="•"/>
            </a:pPr>
            <a:r>
              <a:rPr lang="en-US" sz="3200" b="1" dirty="0">
                <a:solidFill>
                  <a:srgbClr val="4CBFC2"/>
                </a:solidFill>
                <a:latin typeface="Calibri"/>
                <a:ea typeface="Calibri"/>
                <a:cs typeface="Calibri"/>
                <a:sym typeface="Calibri"/>
              </a:rPr>
              <a:t>What are the relationships between the amount of water needed and the type, species and size of plants?</a:t>
            </a:r>
            <a:endParaRPr sz="3200" dirty="0">
              <a:solidFill>
                <a:srgbClr val="4CBFC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323850" y="1460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99"/>
              </a:buClr>
              <a:buSzPts val="4400"/>
              <a:buFont typeface="Calibri"/>
              <a:buNone/>
            </a:pPr>
            <a:r>
              <a:rPr lang="en-US" b="1">
                <a:solidFill>
                  <a:srgbClr val="003399"/>
                </a:solidFill>
              </a:rPr>
              <a:t>What did you learn?</a:t>
            </a:r>
            <a:endParaRPr/>
          </a:p>
        </p:txBody>
      </p:sp>
      <p:sp>
        <p:nvSpPr>
          <p:cNvPr id="221" name="Google Shape;221;p28"/>
          <p:cNvSpPr txBox="1">
            <a:spLocks noGrp="1"/>
          </p:cNvSpPr>
          <p:nvPr>
            <p:ph type="body" idx="1"/>
          </p:nvPr>
        </p:nvSpPr>
        <p:spPr>
          <a:xfrm>
            <a:off x="323850" y="938103"/>
            <a:ext cx="8515350" cy="5919897"/>
          </a:xfrm>
          <a:prstGeom prst="rect">
            <a:avLst/>
          </a:prstGeom>
          <a:noFill/>
          <a:ln>
            <a:noFill/>
          </a:ln>
          <a:effectLst>
            <a:outerShdw blurRad="12700" dist="12700" dir="2700000" algn="tl" rotWithShape="0">
              <a:srgbClr val="215F61">
                <a:alpha val="60000"/>
              </a:srgbClr>
            </a:outerShdw>
          </a:effectLst>
        </p:spPr>
        <p:txBody>
          <a:bodyPr spcFirstLastPara="1" wrap="square" lIns="91425" tIns="45700" rIns="91425" bIns="45700" anchor="t" anchorCtr="0">
            <a:noAutofit/>
          </a:bodyPr>
          <a:lstStyle/>
          <a:p>
            <a:pPr marL="228600" lvl="0" indent="-177800" algn="l" rtl="0">
              <a:lnSpc>
                <a:spcPct val="90000"/>
              </a:lnSpc>
              <a:spcBef>
                <a:spcPts val="0"/>
              </a:spcBef>
              <a:spcAft>
                <a:spcPts val="0"/>
              </a:spcAft>
              <a:buClr>
                <a:schemeClr val="dk1"/>
              </a:buClr>
              <a:buSzPts val="800"/>
              <a:buNone/>
            </a:pPr>
            <a:endParaRPr sz="800" dirty="0">
              <a:solidFill>
                <a:srgbClr val="FF0000"/>
              </a:solidFill>
            </a:endParaRPr>
          </a:p>
          <a:p>
            <a:pPr marL="0" lvl="0" indent="0" algn="l" rtl="0">
              <a:lnSpc>
                <a:spcPct val="90000"/>
              </a:lnSpc>
              <a:spcBef>
                <a:spcPts val="1000"/>
              </a:spcBef>
              <a:spcAft>
                <a:spcPts val="0"/>
              </a:spcAft>
              <a:buClr>
                <a:srgbClr val="4CBFC2"/>
              </a:buClr>
              <a:buSzPts val="3200"/>
              <a:buNone/>
            </a:pPr>
            <a:r>
              <a:rPr lang="en-US" sz="3200" b="1" dirty="0">
                <a:solidFill>
                  <a:srgbClr val="4CBFC2"/>
                </a:solidFill>
              </a:rPr>
              <a:t>RELATIONSHIP</a:t>
            </a:r>
            <a:endParaRPr sz="3200" dirty="0">
              <a:solidFill>
                <a:srgbClr val="4CBFC2"/>
              </a:solidFill>
            </a:endParaRPr>
          </a:p>
          <a:p>
            <a:pPr marL="228600" lvl="0" indent="-228600" algn="l" rtl="0">
              <a:lnSpc>
                <a:spcPct val="90000"/>
              </a:lnSpc>
              <a:spcBef>
                <a:spcPts val="1000"/>
              </a:spcBef>
              <a:spcAft>
                <a:spcPts val="0"/>
              </a:spcAft>
              <a:buClr>
                <a:srgbClr val="4CBFC2"/>
              </a:buClr>
              <a:buSzPts val="3200"/>
              <a:buChar char="•"/>
            </a:pPr>
            <a:r>
              <a:rPr lang="en-US" sz="3200" dirty="0">
                <a:solidFill>
                  <a:srgbClr val="4CBFC2"/>
                </a:solidFill>
              </a:rPr>
              <a:t>What are the relationships between the amount of water needed and the type, species and size of plants?</a:t>
            </a:r>
            <a:endParaRPr dirty="0"/>
          </a:p>
          <a:p>
            <a:pPr marL="0" lvl="0" indent="0" algn="l" rtl="0">
              <a:lnSpc>
                <a:spcPct val="90000"/>
              </a:lnSpc>
              <a:spcBef>
                <a:spcPts val="1000"/>
              </a:spcBef>
              <a:spcAft>
                <a:spcPts val="0"/>
              </a:spcAft>
              <a:buClr>
                <a:srgbClr val="4CBFC2"/>
              </a:buClr>
              <a:buSzPts val="3200"/>
              <a:buNone/>
            </a:pPr>
            <a:r>
              <a:rPr lang="en-US" sz="3200" b="1" dirty="0">
                <a:solidFill>
                  <a:srgbClr val="4CBFC2"/>
                </a:solidFill>
              </a:rPr>
              <a:t>RELATIONSHIP</a:t>
            </a:r>
            <a:endParaRPr sz="3200" dirty="0">
              <a:solidFill>
                <a:srgbClr val="4CBFC2"/>
              </a:solidFill>
            </a:endParaRPr>
          </a:p>
          <a:p>
            <a:pPr marL="228600" lvl="0" indent="-228600" algn="l" rtl="0">
              <a:lnSpc>
                <a:spcPct val="90000"/>
              </a:lnSpc>
              <a:spcBef>
                <a:spcPts val="1000"/>
              </a:spcBef>
              <a:spcAft>
                <a:spcPts val="0"/>
              </a:spcAft>
              <a:buClr>
                <a:srgbClr val="4CBFC2"/>
              </a:buClr>
              <a:buSzPts val="3200"/>
              <a:buChar char="•"/>
            </a:pPr>
            <a:r>
              <a:rPr lang="en-US" sz="3200" dirty="0">
                <a:solidFill>
                  <a:srgbClr val="4CBFC2"/>
                </a:solidFill>
              </a:rPr>
              <a:t>How do your plant’s watering requirements relate to your monthly rainfall amounts?</a:t>
            </a:r>
            <a:endParaRPr dirty="0"/>
          </a:p>
          <a:p>
            <a:pPr marL="0" lvl="0" indent="0" algn="l" rtl="0">
              <a:lnSpc>
                <a:spcPct val="90000"/>
              </a:lnSpc>
              <a:spcBef>
                <a:spcPts val="1000"/>
              </a:spcBef>
              <a:spcAft>
                <a:spcPts val="0"/>
              </a:spcAft>
              <a:buClr>
                <a:srgbClr val="FBAA35"/>
              </a:buClr>
              <a:buSzPts val="3200"/>
              <a:buNone/>
            </a:pPr>
            <a:r>
              <a:rPr lang="en-US" sz="3200" b="1" dirty="0">
                <a:solidFill>
                  <a:srgbClr val="FBAA35"/>
                </a:solidFill>
              </a:rPr>
              <a:t>TAKE A PERSPECTIVE</a:t>
            </a:r>
            <a:endParaRPr dirty="0"/>
          </a:p>
          <a:p>
            <a:pPr marL="228600" lvl="0" indent="-228600" algn="l" rtl="0">
              <a:lnSpc>
                <a:spcPct val="90000"/>
              </a:lnSpc>
              <a:spcBef>
                <a:spcPts val="1000"/>
              </a:spcBef>
              <a:spcAft>
                <a:spcPts val="0"/>
              </a:spcAft>
              <a:buClr>
                <a:srgbClr val="FBAA35"/>
              </a:buClr>
              <a:buSzPts val="3200"/>
              <a:buChar char="•"/>
            </a:pPr>
            <a:r>
              <a:rPr lang="en-US" sz="3200" dirty="0">
                <a:solidFill>
                  <a:srgbClr val="FBAA35"/>
                </a:solidFill>
              </a:rPr>
              <a:t>From the perspective of your rainwater harvesting system, how will climate affect the plants that you choose?</a:t>
            </a:r>
            <a:endParaRPr dirty="0"/>
          </a:p>
          <a:p>
            <a:pPr marL="0" lvl="0" indent="0" algn="l" rtl="0">
              <a:lnSpc>
                <a:spcPct val="90000"/>
              </a:lnSpc>
              <a:spcBef>
                <a:spcPts val="1000"/>
              </a:spcBef>
              <a:spcAft>
                <a:spcPts val="0"/>
              </a:spcAft>
              <a:buClr>
                <a:schemeClr val="dk1"/>
              </a:buClr>
              <a:buSzPts val="2800"/>
              <a:buNone/>
            </a:pPr>
            <a:endParaRPr dirty="0">
              <a:solidFill>
                <a:srgbClr val="4CBFC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101" name="Google Shape;101;p14"/>
          <p:cNvSpPr txBox="1"/>
          <p:nvPr/>
        </p:nvSpPr>
        <p:spPr>
          <a:xfrm>
            <a:off x="381000" y="299939"/>
            <a:ext cx="774954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F2624C"/>
                </a:solidFill>
                <a:latin typeface="Calibri"/>
                <a:ea typeface="Calibri"/>
                <a:cs typeface="Calibri"/>
                <a:sym typeface="Calibri"/>
              </a:rPr>
              <a:t>DISTINGUISH: </a:t>
            </a:r>
            <a:endParaRPr/>
          </a:p>
          <a:p>
            <a:pPr marL="0" marR="0" lvl="0" indent="0" algn="l" rtl="0">
              <a:spcBef>
                <a:spcPts val="0"/>
              </a:spcBef>
              <a:spcAft>
                <a:spcPts val="0"/>
              </a:spcAft>
              <a:buNone/>
            </a:pPr>
            <a:r>
              <a:rPr lang="en-US" sz="4000">
                <a:solidFill>
                  <a:srgbClr val="F2624C"/>
                </a:solidFill>
                <a:latin typeface="Calibri"/>
                <a:ea typeface="Calibri"/>
                <a:cs typeface="Calibri"/>
                <a:sym typeface="Calibri"/>
              </a:rPr>
              <a:t>Define the problem</a:t>
            </a:r>
            <a:endParaRPr/>
          </a:p>
        </p:txBody>
      </p:sp>
      <p:sp>
        <p:nvSpPr>
          <p:cNvPr id="102" name="Google Shape;102;p14"/>
          <p:cNvSpPr txBox="1"/>
          <p:nvPr/>
        </p:nvSpPr>
        <p:spPr>
          <a:xfrm>
            <a:off x="327732" y="1885466"/>
            <a:ext cx="4386507"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3399"/>
                </a:solidFill>
                <a:latin typeface="Calibri"/>
                <a:ea typeface="Calibri"/>
                <a:cs typeface="Calibri"/>
                <a:sym typeface="Calibri"/>
              </a:rPr>
              <a:t>How will you design a passive rainwater harvesting system that will provide shade and sustain your plants year-round through the most efficient use of available water?</a:t>
            </a:r>
            <a:endParaRPr sz="2800">
              <a:solidFill>
                <a:srgbClr val="1E4E79"/>
              </a:solidFill>
              <a:latin typeface="Calibri"/>
              <a:ea typeface="Calibri"/>
              <a:cs typeface="Calibri"/>
              <a:sym typeface="Calibri"/>
            </a:endParaRPr>
          </a:p>
        </p:txBody>
      </p:sp>
      <p:sp>
        <p:nvSpPr>
          <p:cNvPr id="103" name="Google Shape;103;p14"/>
          <p:cNvSpPr txBox="1"/>
          <p:nvPr/>
        </p:nvSpPr>
        <p:spPr>
          <a:xfrm>
            <a:off x="381000" y="5100677"/>
            <a:ext cx="8528746"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3399"/>
                </a:solidFill>
                <a:latin typeface="Calibri"/>
                <a:ea typeface="Calibri"/>
                <a:cs typeface="Calibri"/>
                <a:sym typeface="Calibri"/>
              </a:rPr>
              <a:t>Unpack the problem:  </a:t>
            </a:r>
            <a:endParaRPr/>
          </a:p>
          <a:p>
            <a:pPr marL="342900" marR="0" lvl="0" indent="-342900" algn="l" rtl="0">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What is sustain? </a:t>
            </a:r>
            <a:endParaRPr/>
          </a:p>
          <a:p>
            <a:pPr marL="342900" marR="0" lvl="0" indent="-342900" algn="l" rtl="0">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What is year-round? </a:t>
            </a:r>
            <a:endParaRPr/>
          </a:p>
          <a:p>
            <a:pPr marL="342900" marR="0" lvl="0" indent="-342900" algn="l" rtl="0">
              <a:spcBef>
                <a:spcPts val="0"/>
              </a:spcBef>
              <a:spcAft>
                <a:spcPts val="0"/>
              </a:spcAft>
              <a:buClr>
                <a:srgbClr val="003399"/>
              </a:buClr>
              <a:buSzPts val="2400"/>
              <a:buFont typeface="Arial"/>
              <a:buChar char="•"/>
            </a:pPr>
            <a:r>
              <a:rPr lang="en-US" sz="2400">
                <a:solidFill>
                  <a:srgbClr val="003399"/>
                </a:solidFill>
                <a:latin typeface="Calibri"/>
                <a:ea typeface="Calibri"/>
                <a:cs typeface="Calibri"/>
                <a:sym typeface="Calibri"/>
              </a:rPr>
              <a:t>What is the most efficient use of available water?</a:t>
            </a:r>
            <a:endParaRPr/>
          </a:p>
        </p:txBody>
      </p:sp>
      <p:pic>
        <p:nvPicPr>
          <p:cNvPr id="104" name="Google Shape;104;p14"/>
          <p:cNvPicPr preferRelativeResize="0"/>
          <p:nvPr/>
        </p:nvPicPr>
        <p:blipFill rotWithShape="1">
          <a:blip r:embed="rId3">
            <a:alphaModFix/>
          </a:blip>
          <a:srcRect/>
          <a:stretch/>
        </p:blipFill>
        <p:spPr>
          <a:xfrm>
            <a:off x="6783146" y="229306"/>
            <a:ext cx="1845855" cy="1394072"/>
          </a:xfrm>
          <a:prstGeom prst="rect">
            <a:avLst/>
          </a:prstGeom>
          <a:noFill/>
          <a:ln>
            <a:noFill/>
          </a:ln>
        </p:spPr>
      </p:pic>
      <p:pic>
        <p:nvPicPr>
          <p:cNvPr id="2" name="Picture 1" descr="A stream with a waterfall in the middle of a park&#10;&#10;AI-generated content may be incorrect.">
            <a:extLst>
              <a:ext uri="{FF2B5EF4-FFF2-40B4-BE49-F238E27FC236}">
                <a16:creationId xmlns:a16="http://schemas.microsoft.com/office/drawing/2014/main" id="{CFB92161-027B-27A8-6681-FDFC95687D72}"/>
              </a:ext>
            </a:extLst>
          </p:cNvPr>
          <p:cNvPicPr>
            <a:picLocks noChangeAspect="1"/>
          </p:cNvPicPr>
          <p:nvPr/>
        </p:nvPicPr>
        <p:blipFill>
          <a:blip r:embed="rId4"/>
          <a:stretch>
            <a:fillRect/>
          </a:stretch>
        </p:blipFill>
        <p:spPr>
          <a:xfrm rot="5400000">
            <a:off x="4402336" y="2286000"/>
            <a:ext cx="4384478" cy="33129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pic>
        <p:nvPicPr>
          <p:cNvPr id="111" name="Google Shape;111;p15"/>
          <p:cNvPicPr preferRelativeResize="0"/>
          <p:nvPr/>
        </p:nvPicPr>
        <p:blipFill rotWithShape="1">
          <a:blip r:embed="rId3">
            <a:alphaModFix/>
          </a:blip>
          <a:srcRect/>
          <a:stretch/>
        </p:blipFill>
        <p:spPr>
          <a:xfrm>
            <a:off x="20" y="10"/>
            <a:ext cx="9143980" cy="6857990"/>
          </a:xfrm>
          <a:prstGeom prst="rect">
            <a:avLst/>
          </a:prstGeom>
          <a:noFill/>
          <a:ln>
            <a:noFill/>
          </a:ln>
        </p:spPr>
      </p:pic>
      <p:sp>
        <p:nvSpPr>
          <p:cNvPr id="112" name="Google Shape;112;p15"/>
          <p:cNvSpPr txBox="1"/>
          <p:nvPr/>
        </p:nvSpPr>
        <p:spPr>
          <a:xfrm>
            <a:off x="304800" y="5120640"/>
            <a:ext cx="3291840" cy="1737360"/>
          </a:xfrm>
          <a:prstGeom prst="rect">
            <a:avLst/>
          </a:prstGeom>
          <a:solidFill>
            <a:srgbClr val="DEEBF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118" name="Google Shape;118;p16"/>
          <p:cNvSpPr txBox="1"/>
          <p:nvPr/>
        </p:nvSpPr>
        <p:spPr>
          <a:xfrm>
            <a:off x="609600" y="1828800"/>
            <a:ext cx="8229600" cy="4800599"/>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0"/>
              </a:spcBef>
              <a:spcAft>
                <a:spcPts val="0"/>
              </a:spcAft>
              <a:buClr>
                <a:srgbClr val="323F4F"/>
              </a:buClr>
              <a:buSzPts val="2800"/>
            </a:pPr>
            <a:r>
              <a:rPr lang="en-US" sz="2800">
                <a:solidFill>
                  <a:srgbClr val="003399"/>
                </a:solidFill>
                <a:latin typeface="Arial"/>
                <a:ea typeface="Arial"/>
                <a:cs typeface="Arial"/>
                <a:sym typeface="Arial"/>
              </a:rPr>
              <a:t>Set up for </a:t>
            </a:r>
            <a:r>
              <a:rPr lang="en-US" sz="2800" i="1">
                <a:solidFill>
                  <a:srgbClr val="003399"/>
                </a:solidFill>
                <a:latin typeface="Arial"/>
                <a:ea typeface="Arial"/>
                <a:cs typeface="Arial"/>
                <a:sym typeface="Arial"/>
              </a:rPr>
              <a:t>Thirsty Plants </a:t>
            </a:r>
            <a:r>
              <a:rPr lang="en-US" sz="2800">
                <a:solidFill>
                  <a:srgbClr val="003399"/>
                </a:solidFill>
                <a:latin typeface="Arial"/>
                <a:ea typeface="Arial"/>
                <a:cs typeface="Arial"/>
                <a:sym typeface="Arial"/>
              </a:rPr>
              <a:t>lesson. </a:t>
            </a:r>
            <a:endParaRPr lang="en-US"/>
          </a:p>
          <a:p>
            <a:pPr marL="914400" marR="0" lvl="1" indent="-514350" algn="l" rtl="0">
              <a:lnSpc>
                <a:spcPct val="90000"/>
              </a:lnSpc>
              <a:spcBef>
                <a:spcPts val="480"/>
              </a:spcBef>
              <a:spcAft>
                <a:spcPts val="0"/>
              </a:spcAft>
              <a:buClr>
                <a:srgbClr val="323F4F"/>
              </a:buClr>
              <a:buSzPts val="2400"/>
              <a:buFont typeface="Calibri"/>
              <a:buAutoNum type="arabicPeriod"/>
            </a:pPr>
            <a:r>
              <a:rPr lang="en-US" sz="2400" b="0" i="0" u="none" strike="noStrike" cap="none" dirty="0">
                <a:solidFill>
                  <a:srgbClr val="003399"/>
                </a:solidFill>
                <a:latin typeface="Arial"/>
                <a:ea typeface="Arial"/>
                <a:cs typeface="Arial"/>
                <a:sym typeface="Arial"/>
              </a:rPr>
              <a:t>On your desk is a plastic bag.</a:t>
            </a:r>
            <a:endParaRPr dirty="0"/>
          </a:p>
          <a:p>
            <a:pPr marL="914400" marR="0" lvl="1" indent="-514350" algn="l" rtl="0">
              <a:lnSpc>
                <a:spcPct val="90000"/>
              </a:lnSpc>
              <a:spcBef>
                <a:spcPts val="480"/>
              </a:spcBef>
              <a:spcAft>
                <a:spcPts val="0"/>
              </a:spcAft>
              <a:buClr>
                <a:srgbClr val="323F4F"/>
              </a:buClr>
              <a:buSzPts val="2400"/>
              <a:buFont typeface="Calibri"/>
              <a:buAutoNum type="arabicPeriod"/>
            </a:pPr>
            <a:r>
              <a:rPr lang="en-US" sz="2400" b="0" i="0" u="none" strike="noStrike" cap="none" dirty="0">
                <a:solidFill>
                  <a:srgbClr val="003399"/>
                </a:solidFill>
                <a:latin typeface="Arial"/>
                <a:ea typeface="Arial"/>
                <a:cs typeface="Arial"/>
                <a:sym typeface="Arial"/>
              </a:rPr>
              <a:t>Examine your bag and record observations about how it looks on a piece of scratch paper.</a:t>
            </a:r>
            <a:endParaRPr dirty="0"/>
          </a:p>
          <a:p>
            <a:pPr marL="914400" marR="0" lvl="1" indent="-514350" algn="l" rtl="0">
              <a:lnSpc>
                <a:spcPct val="90000"/>
              </a:lnSpc>
              <a:spcBef>
                <a:spcPts val="480"/>
              </a:spcBef>
              <a:spcAft>
                <a:spcPts val="0"/>
              </a:spcAft>
              <a:buClr>
                <a:srgbClr val="323F4F"/>
              </a:buClr>
              <a:buSzPts val="2400"/>
              <a:buFont typeface="Calibri"/>
              <a:buAutoNum type="arabicPeriod"/>
            </a:pPr>
            <a:r>
              <a:rPr lang="en-US" sz="2400" b="1" i="1" u="none" strike="noStrike" cap="none" dirty="0">
                <a:solidFill>
                  <a:srgbClr val="003399"/>
                </a:solidFill>
                <a:latin typeface="Arial"/>
                <a:ea typeface="Arial"/>
                <a:cs typeface="Arial"/>
                <a:sym typeface="Arial"/>
              </a:rPr>
              <a:t>Go outside </a:t>
            </a:r>
            <a:r>
              <a:rPr lang="en-US" sz="2400" b="0" i="0" u="none" strike="noStrike" cap="none" dirty="0">
                <a:solidFill>
                  <a:srgbClr val="003399"/>
                </a:solidFill>
                <a:latin typeface="Arial"/>
                <a:ea typeface="Arial"/>
                <a:cs typeface="Arial"/>
                <a:sym typeface="Arial"/>
              </a:rPr>
              <a:t>and choose a plant in a </a:t>
            </a:r>
            <a:r>
              <a:rPr lang="en-US" sz="2400" b="1" i="0" u="none" strike="noStrike" cap="none" dirty="0">
                <a:solidFill>
                  <a:srgbClr val="003399"/>
                </a:solidFill>
                <a:latin typeface="Arial"/>
                <a:ea typeface="Arial"/>
                <a:cs typeface="Arial"/>
                <a:sym typeface="Arial"/>
              </a:rPr>
              <a:t>sunny place</a:t>
            </a:r>
            <a:r>
              <a:rPr lang="en-US" sz="2400" b="0" i="0" u="none" strike="noStrike" cap="none" dirty="0">
                <a:solidFill>
                  <a:srgbClr val="003399"/>
                </a:solidFill>
                <a:latin typeface="Arial"/>
                <a:ea typeface="Arial"/>
                <a:cs typeface="Arial"/>
                <a:sym typeface="Arial"/>
              </a:rPr>
              <a:t>.  Put your bag over a few leaves of the plant. Make sure to seal the bag tightly.</a:t>
            </a:r>
            <a:endParaRPr dirty="0"/>
          </a:p>
          <a:p>
            <a:pPr marL="1314450" marR="0" lvl="2" indent="-457200" algn="l" rtl="0">
              <a:lnSpc>
                <a:spcPct val="90000"/>
              </a:lnSpc>
              <a:spcBef>
                <a:spcPts val="400"/>
              </a:spcBef>
              <a:spcAft>
                <a:spcPts val="0"/>
              </a:spcAft>
              <a:buClr>
                <a:srgbClr val="323F4F"/>
              </a:buClr>
              <a:buSzPts val="2000"/>
              <a:buFont typeface="Calibri"/>
              <a:buAutoNum type="arabicPeriod"/>
            </a:pPr>
            <a:r>
              <a:rPr lang="en-US" sz="2000" b="0" i="0" u="none" strike="noStrike" cap="none" dirty="0">
                <a:solidFill>
                  <a:srgbClr val="003399"/>
                </a:solidFill>
                <a:latin typeface="Arial"/>
                <a:ea typeface="Arial"/>
                <a:cs typeface="Arial"/>
                <a:sym typeface="Arial"/>
              </a:rPr>
              <a:t>Record the number of leaves inside the bag.</a:t>
            </a:r>
            <a:endParaRPr dirty="0"/>
          </a:p>
          <a:p>
            <a:pPr marL="1314450" marR="0" lvl="2" indent="-457200" algn="l" rtl="0">
              <a:lnSpc>
                <a:spcPct val="90000"/>
              </a:lnSpc>
              <a:spcBef>
                <a:spcPts val="400"/>
              </a:spcBef>
              <a:spcAft>
                <a:spcPts val="0"/>
              </a:spcAft>
              <a:buClr>
                <a:srgbClr val="323F4F"/>
              </a:buClr>
              <a:buSzPts val="2000"/>
              <a:buFont typeface="Calibri"/>
              <a:buAutoNum type="arabicPeriod"/>
            </a:pPr>
            <a:r>
              <a:rPr lang="en-US" sz="2000" b="0" i="0" u="none" strike="noStrike" cap="none" dirty="0">
                <a:solidFill>
                  <a:srgbClr val="003399"/>
                </a:solidFill>
                <a:latin typeface="Arial"/>
                <a:ea typeface="Arial"/>
                <a:cs typeface="Arial"/>
                <a:sym typeface="Arial"/>
              </a:rPr>
              <a:t>Estimate the total number of leaves on the tree and record.</a:t>
            </a:r>
            <a:endParaRPr dirty="0"/>
          </a:p>
          <a:p>
            <a:pPr marL="1314450" marR="0" lvl="2" indent="-457200" algn="l" rtl="0">
              <a:lnSpc>
                <a:spcPct val="90000"/>
              </a:lnSpc>
              <a:spcBef>
                <a:spcPts val="400"/>
              </a:spcBef>
              <a:spcAft>
                <a:spcPts val="0"/>
              </a:spcAft>
              <a:buClr>
                <a:srgbClr val="323F4F"/>
              </a:buClr>
              <a:buSzPts val="2000"/>
              <a:buFont typeface="Calibri"/>
              <a:buAutoNum type="arabicPeriod"/>
            </a:pPr>
            <a:r>
              <a:rPr lang="en-US" sz="2000" b="0" i="0" u="none" strike="noStrike" cap="none" dirty="0">
                <a:solidFill>
                  <a:srgbClr val="003399"/>
                </a:solidFill>
                <a:latin typeface="Arial"/>
                <a:ea typeface="Arial"/>
                <a:cs typeface="Arial"/>
                <a:sym typeface="Arial"/>
              </a:rPr>
              <a:t>Record the time that you placed the bag on the plant.</a:t>
            </a:r>
            <a:endParaRPr dirty="0"/>
          </a:p>
          <a:p>
            <a:pPr marL="914400" marR="0" lvl="1" indent="-514350" algn="l" rtl="0">
              <a:lnSpc>
                <a:spcPct val="90000"/>
              </a:lnSpc>
              <a:spcBef>
                <a:spcPts val="480"/>
              </a:spcBef>
              <a:spcAft>
                <a:spcPts val="0"/>
              </a:spcAft>
              <a:buClr>
                <a:srgbClr val="323F4F"/>
              </a:buClr>
              <a:buSzPts val="2400"/>
              <a:buFont typeface="Calibri"/>
              <a:buAutoNum type="arabicPeriod"/>
            </a:pPr>
            <a:r>
              <a:rPr lang="en-US" sz="2400" b="0" i="0" u="none" strike="noStrike" cap="none" dirty="0">
                <a:solidFill>
                  <a:srgbClr val="003399"/>
                </a:solidFill>
                <a:latin typeface="Arial"/>
                <a:ea typeface="Arial"/>
                <a:cs typeface="Arial"/>
                <a:sym typeface="Arial"/>
              </a:rPr>
              <a:t>Predict what you think will happen and write your prediction down on the scratch paper.</a:t>
            </a:r>
            <a:endParaRPr dirty="0"/>
          </a:p>
          <a:p>
            <a:pPr marL="914400" marR="0" lvl="1" indent="-361950" algn="l" rtl="0">
              <a:lnSpc>
                <a:spcPct val="90000"/>
              </a:lnSpc>
              <a:spcBef>
                <a:spcPts val="480"/>
              </a:spcBef>
              <a:spcAft>
                <a:spcPts val="0"/>
              </a:spcAft>
              <a:buClr>
                <a:srgbClr val="323F4F"/>
              </a:buClr>
              <a:buSzPts val="2400"/>
              <a:buFont typeface="Calibri"/>
              <a:buNone/>
            </a:pPr>
            <a:endParaRPr sz="2400" b="0" i="0" u="none" strike="noStrike" cap="none">
              <a:solidFill>
                <a:srgbClr val="003399"/>
              </a:solidFill>
              <a:latin typeface="Arial"/>
              <a:ea typeface="Arial"/>
              <a:cs typeface="Arial"/>
              <a:sym typeface="Arial"/>
            </a:endParaRPr>
          </a:p>
        </p:txBody>
      </p:sp>
      <p:sp>
        <p:nvSpPr>
          <p:cNvPr id="119" name="Google Shape;119;p16"/>
          <p:cNvSpPr txBox="1"/>
          <p:nvPr/>
        </p:nvSpPr>
        <p:spPr>
          <a:xfrm>
            <a:off x="589038" y="4572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3399"/>
              </a:buClr>
              <a:buSzPts val="5000"/>
              <a:buFont typeface="Calibri"/>
              <a:buNone/>
            </a:pPr>
            <a:r>
              <a:rPr lang="en-US" sz="5000" b="1">
                <a:solidFill>
                  <a:srgbClr val="003399"/>
                </a:solidFill>
                <a:latin typeface="Calibri"/>
                <a:ea typeface="Calibri"/>
                <a:cs typeface="Calibri"/>
                <a:sym typeface="Calibri"/>
              </a:rPr>
              <a:t>Activity Prep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7"/>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494675" y="159741"/>
            <a:ext cx="8175796" cy="20826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624C"/>
              </a:buClr>
              <a:buSzPts val="3959"/>
              <a:buFont typeface="Calibri"/>
              <a:buNone/>
            </a:pPr>
            <a:br>
              <a:rPr lang="en-US" sz="3959" b="1">
                <a:solidFill>
                  <a:srgbClr val="F2624C"/>
                </a:solidFill>
              </a:rPr>
            </a:br>
            <a:r>
              <a:rPr lang="en-US" sz="3959" b="1">
                <a:solidFill>
                  <a:srgbClr val="96C93D"/>
                </a:solidFill>
                <a:latin typeface="Calibri"/>
                <a:ea typeface="Calibri"/>
                <a:cs typeface="Calibri"/>
                <a:sym typeface="Calibri"/>
              </a:rPr>
              <a:t>BUILD THE SYSTEM</a:t>
            </a:r>
            <a:br>
              <a:rPr lang="en-US" sz="3959" b="1">
                <a:solidFill>
                  <a:srgbClr val="F2624C"/>
                </a:solidFill>
                <a:latin typeface="Calibri"/>
                <a:ea typeface="Calibri"/>
                <a:cs typeface="Calibri"/>
                <a:sym typeface="Calibri"/>
              </a:rPr>
            </a:br>
            <a:br>
              <a:rPr lang="en-US" sz="3959" b="1">
                <a:solidFill>
                  <a:srgbClr val="96C93D"/>
                </a:solidFill>
              </a:rPr>
            </a:br>
            <a:endParaRPr sz="3959" b="1">
              <a:solidFill>
                <a:srgbClr val="96C93D"/>
              </a:solidFill>
            </a:endParaRPr>
          </a:p>
        </p:txBody>
      </p:sp>
      <p:pic>
        <p:nvPicPr>
          <p:cNvPr id="132" name="Google Shape;132;p18"/>
          <p:cNvPicPr preferRelativeResize="0"/>
          <p:nvPr/>
        </p:nvPicPr>
        <p:blipFill rotWithShape="1">
          <a:blip r:embed="rId3">
            <a:alphaModFix/>
          </a:blip>
          <a:srcRect/>
          <a:stretch/>
        </p:blipFill>
        <p:spPr>
          <a:xfrm>
            <a:off x="7178199" y="5178802"/>
            <a:ext cx="1920081" cy="1517779"/>
          </a:xfrm>
          <a:prstGeom prst="rect">
            <a:avLst/>
          </a:prstGeom>
          <a:noFill/>
          <a:ln>
            <a:noFill/>
          </a:ln>
        </p:spPr>
      </p:pic>
      <p:sp>
        <p:nvSpPr>
          <p:cNvPr id="133" name="Google Shape;133;p18"/>
          <p:cNvSpPr txBox="1"/>
          <p:nvPr/>
        </p:nvSpPr>
        <p:spPr>
          <a:xfrm>
            <a:off x="494676" y="1433162"/>
            <a:ext cx="8154650" cy="1231106"/>
          </a:xfrm>
          <a:prstGeom prst="rect">
            <a:avLst/>
          </a:prstGeom>
          <a:noFill/>
          <a:ln>
            <a:noFill/>
          </a:ln>
        </p:spPr>
        <p:txBody>
          <a:bodyPr spcFirstLastPara="1" wrap="square" lIns="91425" tIns="45700" rIns="91425" bIns="45700" anchor="ctr" anchorCtr="0">
            <a:noAutofit/>
          </a:bodyPr>
          <a:lstStyle/>
          <a:p>
            <a:pPr marL="342900" marR="0" lvl="0" indent="-342900" algn="l" rtl="0">
              <a:spcBef>
                <a:spcPts val="0"/>
              </a:spcBef>
              <a:spcAft>
                <a:spcPts val="0"/>
              </a:spcAft>
              <a:buClr>
                <a:srgbClr val="96C93D"/>
              </a:buClr>
              <a:buSzPts val="3200"/>
              <a:buFont typeface="Noto Sans Symbols"/>
              <a:buChar char="∙"/>
            </a:pPr>
            <a:r>
              <a:rPr lang="en-US" sz="3200" b="1">
                <a:solidFill>
                  <a:srgbClr val="96C93D"/>
                </a:solidFill>
                <a:latin typeface="Calibri"/>
                <a:ea typeface="Calibri"/>
                <a:cs typeface="Calibri"/>
                <a:sym typeface="Calibri"/>
              </a:rPr>
              <a:t>What are the parts of plant water demand? </a:t>
            </a:r>
            <a:endParaRPr sz="1800">
              <a:solidFill>
                <a:srgbClr val="000000"/>
              </a:solidFill>
              <a:latin typeface="Calibri"/>
              <a:ea typeface="Calibri"/>
              <a:cs typeface="Calibri"/>
              <a:sym typeface="Calibri"/>
            </a:endParaRPr>
          </a:p>
        </p:txBody>
      </p:sp>
      <p:pic>
        <p:nvPicPr>
          <p:cNvPr id="134" name="Google Shape;134;p18"/>
          <p:cNvPicPr preferRelativeResize="0"/>
          <p:nvPr/>
        </p:nvPicPr>
        <p:blipFill rotWithShape="1">
          <a:blip r:embed="rId4">
            <a:alphaModFix/>
          </a:blip>
          <a:srcRect/>
          <a:stretch/>
        </p:blipFill>
        <p:spPr>
          <a:xfrm>
            <a:off x="7105053" y="3803296"/>
            <a:ext cx="1993227" cy="1517778"/>
          </a:xfrm>
          <a:prstGeom prst="rect">
            <a:avLst/>
          </a:prstGeom>
          <a:noFill/>
          <a:ln>
            <a:noFill/>
          </a:ln>
        </p:spPr>
      </p:pic>
      <p:pic>
        <p:nvPicPr>
          <p:cNvPr id="135" name="Google Shape;135;p18" descr="watering depths.jpg"/>
          <p:cNvPicPr preferRelativeResize="0"/>
          <p:nvPr/>
        </p:nvPicPr>
        <p:blipFill rotWithShape="1">
          <a:blip r:embed="rId5">
            <a:alphaModFix/>
          </a:blip>
          <a:srcRect l="2236" t="14866" r="1051" b="2992"/>
          <a:stretch/>
        </p:blipFill>
        <p:spPr>
          <a:xfrm>
            <a:off x="341545" y="3216166"/>
            <a:ext cx="6258911" cy="3358055"/>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sp>
        <p:nvSpPr>
          <p:cNvPr id="141" name="Google Shape;141;p19"/>
          <p:cNvSpPr txBox="1"/>
          <p:nvPr/>
        </p:nvSpPr>
        <p:spPr>
          <a:xfrm>
            <a:off x="558243" y="4954514"/>
            <a:ext cx="3395920" cy="707886"/>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F2624C"/>
              </a:buClr>
              <a:buSzPts val="1320"/>
              <a:buFont typeface="Calibri"/>
              <a:buNone/>
            </a:pPr>
            <a:br>
              <a:rPr lang="en-US" sz="1320" b="1">
                <a:solidFill>
                  <a:srgbClr val="F2624C"/>
                </a:solidFill>
                <a:latin typeface="Calibri"/>
                <a:ea typeface="Calibri"/>
                <a:cs typeface="Calibri"/>
                <a:sym typeface="Calibri"/>
              </a:rPr>
            </a:br>
            <a:br>
              <a:rPr lang="en-US" sz="1320" b="1">
                <a:solidFill>
                  <a:srgbClr val="F2624C"/>
                </a:solidFill>
                <a:latin typeface="Calibri"/>
                <a:ea typeface="Calibri"/>
                <a:cs typeface="Calibri"/>
                <a:sym typeface="Calibri"/>
              </a:rPr>
            </a:br>
            <a:br>
              <a:rPr lang="en-US" sz="1320" b="1">
                <a:solidFill>
                  <a:srgbClr val="96C93D"/>
                </a:solidFill>
                <a:latin typeface="Calibri"/>
                <a:ea typeface="Calibri"/>
                <a:cs typeface="Calibri"/>
                <a:sym typeface="Calibri"/>
              </a:rPr>
            </a:br>
            <a:endParaRPr sz="1320" b="1">
              <a:solidFill>
                <a:srgbClr val="96C93D"/>
              </a:solidFill>
              <a:latin typeface="Calibri"/>
              <a:ea typeface="Calibri"/>
              <a:cs typeface="Calibri"/>
              <a:sym typeface="Calibri"/>
            </a:endParaRPr>
          </a:p>
        </p:txBody>
      </p:sp>
      <p:sp>
        <p:nvSpPr>
          <p:cNvPr id="142" name="Google Shape;142;p19"/>
          <p:cNvSpPr/>
          <p:nvPr/>
        </p:nvSpPr>
        <p:spPr>
          <a:xfrm>
            <a:off x="533528" y="330183"/>
            <a:ext cx="3858205"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F2624C"/>
                </a:solidFill>
                <a:latin typeface="Calibri"/>
                <a:ea typeface="Calibri"/>
                <a:cs typeface="Calibri"/>
                <a:sym typeface="Calibri"/>
              </a:rPr>
              <a:t>DISTINGUISH</a:t>
            </a:r>
            <a:endParaRPr sz="4000">
              <a:solidFill>
                <a:srgbClr val="000000"/>
              </a:solidFill>
              <a:latin typeface="Calibri"/>
              <a:ea typeface="Calibri"/>
              <a:cs typeface="Calibri"/>
              <a:sym typeface="Calibri"/>
            </a:endParaRPr>
          </a:p>
        </p:txBody>
      </p:sp>
      <p:sp>
        <p:nvSpPr>
          <p:cNvPr id="143" name="Google Shape;143;p19"/>
          <p:cNvSpPr txBox="1"/>
          <p:nvPr/>
        </p:nvSpPr>
        <p:spPr>
          <a:xfrm>
            <a:off x="197709" y="1252471"/>
            <a:ext cx="4695566" cy="1200329"/>
          </a:xfrm>
          <a:prstGeom prst="rect">
            <a:avLst/>
          </a:prstGeom>
          <a:noFill/>
          <a:ln>
            <a:noFill/>
          </a:ln>
        </p:spPr>
        <p:txBody>
          <a:bodyPr spcFirstLastPara="1" wrap="square" lIns="91425" tIns="45700" rIns="91425" bIns="45700" anchor="t" anchorCtr="0">
            <a:noAutofit/>
          </a:bodyPr>
          <a:lstStyle/>
          <a:p>
            <a:pPr marL="171450" marR="0" lvl="0" indent="-228600" algn="l" rtl="0">
              <a:spcBef>
                <a:spcPts val="0"/>
              </a:spcBef>
              <a:spcAft>
                <a:spcPts val="0"/>
              </a:spcAft>
              <a:buClr>
                <a:srgbClr val="F2624C"/>
              </a:buClr>
              <a:buSzPts val="3600"/>
              <a:buFont typeface="Arial"/>
              <a:buChar char="•"/>
            </a:pPr>
            <a:r>
              <a:rPr lang="en-US" sz="3600" b="1">
                <a:solidFill>
                  <a:srgbClr val="F2624C"/>
                </a:solidFill>
                <a:latin typeface="Calibri"/>
                <a:ea typeface="Calibri"/>
                <a:cs typeface="Calibri"/>
                <a:sym typeface="Calibri"/>
              </a:rPr>
              <a:t>What kinds of plants are there?</a:t>
            </a:r>
            <a:endParaRPr sz="3600">
              <a:solidFill>
                <a:srgbClr val="000000"/>
              </a:solidFill>
              <a:latin typeface="Calibri"/>
              <a:ea typeface="Calibri"/>
              <a:cs typeface="Calibri"/>
              <a:sym typeface="Calibri"/>
            </a:endParaRPr>
          </a:p>
        </p:txBody>
      </p:sp>
      <p:sp>
        <p:nvSpPr>
          <p:cNvPr id="144" name="Google Shape;144;p19"/>
          <p:cNvSpPr txBox="1"/>
          <p:nvPr/>
        </p:nvSpPr>
        <p:spPr>
          <a:xfrm>
            <a:off x="197709" y="2538534"/>
            <a:ext cx="4695566" cy="1200329"/>
          </a:xfrm>
          <a:prstGeom prst="rect">
            <a:avLst/>
          </a:prstGeom>
          <a:noFill/>
          <a:ln>
            <a:noFill/>
          </a:ln>
        </p:spPr>
        <p:txBody>
          <a:bodyPr spcFirstLastPara="1" wrap="square" lIns="91425" tIns="45700" rIns="91425" bIns="45700" anchor="t" anchorCtr="0">
            <a:noAutofit/>
          </a:bodyPr>
          <a:lstStyle/>
          <a:p>
            <a:pPr marL="171450" marR="0" lvl="0" indent="-228600" algn="l" rtl="0">
              <a:spcBef>
                <a:spcPts val="0"/>
              </a:spcBef>
              <a:spcAft>
                <a:spcPts val="0"/>
              </a:spcAft>
              <a:buClr>
                <a:srgbClr val="F2624C"/>
              </a:buClr>
              <a:buSzPts val="3600"/>
              <a:buFont typeface="Arial"/>
              <a:buChar char="•"/>
            </a:pPr>
            <a:r>
              <a:rPr lang="en-US" sz="3600" b="1">
                <a:solidFill>
                  <a:srgbClr val="F2624C"/>
                </a:solidFill>
                <a:latin typeface="Calibri"/>
                <a:ea typeface="Calibri"/>
                <a:cs typeface="Calibri"/>
                <a:sym typeface="Calibri"/>
              </a:rPr>
              <a:t>What kinds of plants provide shade?</a:t>
            </a:r>
            <a:endParaRPr sz="3600">
              <a:solidFill>
                <a:srgbClr val="000000"/>
              </a:solidFill>
              <a:latin typeface="Calibri"/>
              <a:ea typeface="Calibri"/>
              <a:cs typeface="Calibri"/>
              <a:sym typeface="Calibri"/>
            </a:endParaRPr>
          </a:p>
        </p:txBody>
      </p:sp>
      <p:sp>
        <p:nvSpPr>
          <p:cNvPr id="145" name="Google Shape;145;p19"/>
          <p:cNvSpPr txBox="1"/>
          <p:nvPr/>
        </p:nvSpPr>
        <p:spPr>
          <a:xfrm>
            <a:off x="197709" y="3759004"/>
            <a:ext cx="4700256" cy="1221895"/>
          </a:xfrm>
          <a:prstGeom prst="rect">
            <a:avLst/>
          </a:prstGeom>
          <a:noFill/>
          <a:ln>
            <a:noFill/>
          </a:ln>
        </p:spPr>
        <p:txBody>
          <a:bodyPr spcFirstLastPara="1" wrap="square" lIns="91425" tIns="45700" rIns="91425" bIns="45700" anchor="t" anchorCtr="0">
            <a:noAutofit/>
          </a:bodyPr>
          <a:lstStyle/>
          <a:p>
            <a:pPr marL="171450" marR="0" lvl="0" indent="-228600" algn="l" rtl="0">
              <a:spcBef>
                <a:spcPts val="0"/>
              </a:spcBef>
              <a:spcAft>
                <a:spcPts val="0"/>
              </a:spcAft>
              <a:buClr>
                <a:srgbClr val="F2624C"/>
              </a:buClr>
              <a:buSzPts val="3600"/>
              <a:buFont typeface="Arial"/>
              <a:buChar char="•"/>
            </a:pPr>
            <a:r>
              <a:rPr lang="en-US" sz="3600" b="1">
                <a:solidFill>
                  <a:srgbClr val="F2624C"/>
                </a:solidFill>
                <a:latin typeface="Calibri"/>
                <a:ea typeface="Calibri"/>
                <a:cs typeface="Calibri"/>
                <a:sym typeface="Calibri"/>
              </a:rPr>
              <a:t>What is meant by “</a:t>
            </a:r>
            <a:r>
              <a:rPr lang="en-US" sz="3600" b="1" i="1">
                <a:solidFill>
                  <a:srgbClr val="F2624C"/>
                </a:solidFill>
                <a:latin typeface="Calibri"/>
                <a:ea typeface="Calibri"/>
                <a:cs typeface="Calibri"/>
                <a:sym typeface="Calibri"/>
              </a:rPr>
              <a:t>integrated design” </a:t>
            </a:r>
            <a:r>
              <a:rPr lang="en-US" sz="3600" b="1">
                <a:solidFill>
                  <a:srgbClr val="F2624C"/>
                </a:solidFill>
                <a:latin typeface="Calibri"/>
                <a:ea typeface="Calibri"/>
                <a:cs typeface="Calibri"/>
                <a:sym typeface="Calibri"/>
              </a:rPr>
              <a:t>in our design statement?</a:t>
            </a:r>
            <a:endParaRPr sz="3600">
              <a:solidFill>
                <a:srgbClr val="000000"/>
              </a:solidFill>
              <a:latin typeface="Calibri"/>
              <a:ea typeface="Calibri"/>
              <a:cs typeface="Calibri"/>
              <a:sym typeface="Calibri"/>
            </a:endParaRPr>
          </a:p>
        </p:txBody>
      </p:sp>
      <p:sp>
        <p:nvSpPr>
          <p:cNvPr id="146" name="Google Shape;146;p19"/>
          <p:cNvSpPr txBox="1"/>
          <p:nvPr/>
        </p:nvSpPr>
        <p:spPr>
          <a:xfrm>
            <a:off x="197709" y="5549750"/>
            <a:ext cx="8776236" cy="1200329"/>
          </a:xfrm>
          <a:prstGeom prst="rect">
            <a:avLst/>
          </a:prstGeom>
          <a:noFill/>
          <a:ln>
            <a:noFill/>
          </a:ln>
        </p:spPr>
        <p:txBody>
          <a:bodyPr spcFirstLastPara="1" wrap="square" lIns="91425" tIns="45700" rIns="91425" bIns="45700" anchor="t" anchorCtr="0">
            <a:noAutofit/>
          </a:bodyPr>
          <a:lstStyle/>
          <a:p>
            <a:pPr marL="171450" marR="0" lvl="0" indent="-228600" algn="l" rtl="0">
              <a:spcBef>
                <a:spcPts val="0"/>
              </a:spcBef>
              <a:spcAft>
                <a:spcPts val="0"/>
              </a:spcAft>
              <a:buClr>
                <a:srgbClr val="F2624C"/>
              </a:buClr>
              <a:buSzPts val="3600"/>
              <a:buFont typeface="Arial"/>
              <a:buChar char="•"/>
            </a:pPr>
            <a:r>
              <a:rPr lang="en-US" sz="3600" b="1">
                <a:solidFill>
                  <a:srgbClr val="F2624C"/>
                </a:solidFill>
                <a:latin typeface="Calibri"/>
                <a:ea typeface="Calibri"/>
                <a:cs typeface="Calibri"/>
                <a:sym typeface="Calibri"/>
              </a:rPr>
              <a:t>What other kinds of plants might you consider in your design?</a:t>
            </a:r>
            <a:endParaRPr sz="3600">
              <a:solidFill>
                <a:srgbClr val="000000"/>
              </a:solidFill>
              <a:latin typeface="Calibri"/>
              <a:ea typeface="Calibri"/>
              <a:cs typeface="Calibri"/>
              <a:sym typeface="Calibri"/>
            </a:endParaRPr>
          </a:p>
        </p:txBody>
      </p:sp>
      <p:pic>
        <p:nvPicPr>
          <p:cNvPr id="2" name="Picture 1" descr="A group of people working in a garden&#10;&#10;AI-generated content may be incorrect.">
            <a:extLst>
              <a:ext uri="{FF2B5EF4-FFF2-40B4-BE49-F238E27FC236}">
                <a16:creationId xmlns:a16="http://schemas.microsoft.com/office/drawing/2014/main" id="{7960F0C2-EDD2-55D5-DEF1-323F94BC6C82}"/>
              </a:ext>
            </a:extLst>
          </p:cNvPr>
          <p:cNvPicPr>
            <a:picLocks noChangeAspect="1"/>
          </p:cNvPicPr>
          <p:nvPr/>
        </p:nvPicPr>
        <p:blipFill>
          <a:blip r:embed="rId3"/>
          <a:stretch>
            <a:fillRect/>
          </a:stretch>
        </p:blipFill>
        <p:spPr>
          <a:xfrm>
            <a:off x="5332202" y="593065"/>
            <a:ext cx="3267256" cy="43563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
        <p:cNvGrpSpPr/>
        <p:nvPr/>
      </p:nvGrpSpPr>
      <p:grpSpPr>
        <a:xfrm>
          <a:off x="0" y="0"/>
          <a:ext cx="0" cy="0"/>
          <a:chOff x="0" y="0"/>
          <a:chExt cx="0" cy="0"/>
        </a:xfrm>
      </p:grpSpPr>
      <p:pic>
        <p:nvPicPr>
          <p:cNvPr id="153" name="Google Shape;153;p20"/>
          <p:cNvPicPr preferRelativeResize="0"/>
          <p:nvPr/>
        </p:nvPicPr>
        <p:blipFill rotWithShape="1">
          <a:blip r:embed="rId3">
            <a:alphaModFix/>
          </a:blip>
          <a:srcRect/>
          <a:stretch/>
        </p:blipFill>
        <p:spPr>
          <a:xfrm>
            <a:off x="2171534" y="2186076"/>
            <a:ext cx="6643650" cy="3764725"/>
          </a:xfrm>
          <a:prstGeom prst="rect">
            <a:avLst/>
          </a:prstGeom>
          <a:noFill/>
          <a:ln>
            <a:noFill/>
          </a:ln>
        </p:spPr>
      </p:pic>
      <p:sp>
        <p:nvSpPr>
          <p:cNvPr id="154" name="Google Shape;154;p20"/>
          <p:cNvSpPr txBox="1">
            <a:spLocks noGrp="1"/>
          </p:cNvSpPr>
          <p:nvPr>
            <p:ph type="title"/>
          </p:nvPr>
        </p:nvSpPr>
        <p:spPr>
          <a:xfrm>
            <a:off x="3786025" y="0"/>
            <a:ext cx="3366900" cy="82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2624C"/>
              </a:buClr>
              <a:buSzPts val="3959"/>
              <a:buFont typeface="Calibri"/>
              <a:buNone/>
            </a:pPr>
            <a:br>
              <a:rPr lang="en-US" sz="3959" b="1">
                <a:solidFill>
                  <a:srgbClr val="F2624C"/>
                </a:solidFill>
              </a:rPr>
            </a:br>
            <a:endParaRPr sz="3959" b="1">
              <a:solidFill>
                <a:srgbClr val="F2624C"/>
              </a:solidFill>
            </a:endParaRPr>
          </a:p>
          <a:p>
            <a:pPr marL="0" lvl="0" indent="0" algn="l" rtl="0">
              <a:lnSpc>
                <a:spcPct val="90000"/>
              </a:lnSpc>
              <a:spcBef>
                <a:spcPts val="0"/>
              </a:spcBef>
              <a:spcAft>
                <a:spcPts val="0"/>
              </a:spcAft>
              <a:buClr>
                <a:srgbClr val="F2624C"/>
              </a:buClr>
              <a:buSzPts val="3959"/>
              <a:buFont typeface="Calibri"/>
              <a:buNone/>
            </a:pPr>
            <a:r>
              <a:rPr lang="en-US" sz="3959" b="1">
                <a:solidFill>
                  <a:srgbClr val="F2624C"/>
                </a:solidFill>
                <a:latin typeface="Calibri"/>
                <a:ea typeface="Calibri"/>
                <a:cs typeface="Calibri"/>
                <a:sym typeface="Calibri"/>
              </a:rPr>
              <a:t>DISTINGUISH:</a:t>
            </a:r>
            <a:br>
              <a:rPr lang="en-US" sz="3959" b="1">
                <a:solidFill>
                  <a:srgbClr val="F2624C"/>
                </a:solidFill>
                <a:latin typeface="Calibri"/>
                <a:ea typeface="Calibri"/>
                <a:cs typeface="Calibri"/>
                <a:sym typeface="Calibri"/>
              </a:rPr>
            </a:br>
            <a:br>
              <a:rPr lang="en-US" sz="3959" b="1">
                <a:solidFill>
                  <a:srgbClr val="96C93D"/>
                </a:solidFill>
              </a:rPr>
            </a:br>
            <a:endParaRPr sz="3959" b="1">
              <a:solidFill>
                <a:srgbClr val="96C93D"/>
              </a:solidFill>
            </a:endParaRPr>
          </a:p>
        </p:txBody>
      </p:sp>
      <p:pic>
        <p:nvPicPr>
          <p:cNvPr id="155" name="Google Shape;155;p20"/>
          <p:cNvPicPr preferRelativeResize="0"/>
          <p:nvPr/>
        </p:nvPicPr>
        <p:blipFill rotWithShape="1">
          <a:blip r:embed="rId4">
            <a:alphaModFix/>
          </a:blip>
          <a:srcRect/>
          <a:stretch/>
        </p:blipFill>
        <p:spPr>
          <a:xfrm>
            <a:off x="5170849" y="646727"/>
            <a:ext cx="1920081" cy="1517779"/>
          </a:xfrm>
          <a:prstGeom prst="rect">
            <a:avLst/>
          </a:prstGeom>
          <a:noFill/>
          <a:ln>
            <a:noFill/>
          </a:ln>
        </p:spPr>
      </p:pic>
      <p:pic>
        <p:nvPicPr>
          <p:cNvPr id="156" name="Google Shape;156;p20"/>
          <p:cNvPicPr preferRelativeResize="0"/>
          <p:nvPr/>
        </p:nvPicPr>
        <p:blipFill rotWithShape="1">
          <a:blip r:embed="rId5">
            <a:alphaModFix/>
          </a:blip>
          <a:srcRect/>
          <a:stretch/>
        </p:blipFill>
        <p:spPr>
          <a:xfrm>
            <a:off x="7022713" y="698774"/>
            <a:ext cx="1993227" cy="1517778"/>
          </a:xfrm>
          <a:prstGeom prst="rect">
            <a:avLst/>
          </a:prstGeom>
          <a:noFill/>
          <a:ln>
            <a:noFill/>
          </a:ln>
        </p:spPr>
      </p:pic>
      <p:sp>
        <p:nvSpPr>
          <p:cNvPr id="157" name="Google Shape;157;p20"/>
          <p:cNvSpPr txBox="1"/>
          <p:nvPr/>
        </p:nvSpPr>
        <p:spPr>
          <a:xfrm>
            <a:off x="140179" y="363638"/>
            <a:ext cx="4670100" cy="21918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2624C"/>
              </a:buClr>
              <a:buSzPts val="2800"/>
              <a:buFont typeface="Arial"/>
              <a:buChar char="•"/>
            </a:pPr>
            <a:r>
              <a:rPr lang="en-US" sz="2800">
                <a:solidFill>
                  <a:srgbClr val="F2624C"/>
                </a:solidFill>
                <a:latin typeface="Calibri"/>
                <a:ea typeface="Calibri"/>
                <a:cs typeface="Calibri"/>
                <a:sym typeface="Calibri"/>
              </a:rPr>
              <a:t>What is evaporation?</a:t>
            </a:r>
            <a:endParaRPr/>
          </a:p>
          <a:p>
            <a:pPr marL="285750" marR="0" lvl="0" indent="-285750" algn="l" rtl="0">
              <a:spcBef>
                <a:spcPts val="0"/>
              </a:spcBef>
              <a:spcAft>
                <a:spcPts val="0"/>
              </a:spcAft>
              <a:buClr>
                <a:srgbClr val="F2624C"/>
              </a:buClr>
              <a:buSzPts val="2800"/>
              <a:buFont typeface="Arial"/>
              <a:buChar char="•"/>
            </a:pPr>
            <a:r>
              <a:rPr lang="en-US" sz="2800">
                <a:solidFill>
                  <a:srgbClr val="F2624C"/>
                </a:solidFill>
                <a:latin typeface="Calibri"/>
                <a:ea typeface="Calibri"/>
                <a:cs typeface="Calibri"/>
                <a:sym typeface="Calibri"/>
              </a:rPr>
              <a:t>What is evaporation not?</a:t>
            </a:r>
            <a:endParaRPr sz="2800">
              <a:solidFill>
                <a:srgbClr val="F2624C"/>
              </a:solidFill>
              <a:latin typeface="Calibri"/>
              <a:ea typeface="Calibri"/>
              <a:cs typeface="Calibri"/>
              <a:sym typeface="Calibri"/>
            </a:endParaRPr>
          </a:p>
          <a:p>
            <a:pPr marL="285750" marR="0" lvl="0" indent="-285750" algn="l" rtl="0">
              <a:spcBef>
                <a:spcPts val="0"/>
              </a:spcBef>
              <a:spcAft>
                <a:spcPts val="0"/>
              </a:spcAft>
              <a:buClr>
                <a:srgbClr val="F2624C"/>
              </a:buClr>
              <a:buSzPts val="2800"/>
              <a:buFont typeface="Arial"/>
              <a:buChar char="•"/>
            </a:pPr>
            <a:r>
              <a:rPr lang="en-US" sz="2800">
                <a:solidFill>
                  <a:srgbClr val="F2624C"/>
                </a:solidFill>
                <a:latin typeface="Calibri"/>
                <a:ea typeface="Calibri"/>
                <a:cs typeface="Calibri"/>
                <a:sym typeface="Calibri"/>
              </a:rPr>
              <a:t>What is transpiration?</a:t>
            </a:r>
            <a:endParaRPr/>
          </a:p>
          <a:p>
            <a:pPr marL="285750" marR="0" lvl="0" indent="-285750" algn="l" rtl="0">
              <a:spcBef>
                <a:spcPts val="0"/>
              </a:spcBef>
              <a:spcAft>
                <a:spcPts val="0"/>
              </a:spcAft>
              <a:buClr>
                <a:srgbClr val="F2624C"/>
              </a:buClr>
              <a:buSzPts val="2800"/>
              <a:buFont typeface="Arial"/>
              <a:buChar char="•"/>
            </a:pPr>
            <a:r>
              <a:rPr lang="en-US" sz="2800">
                <a:solidFill>
                  <a:srgbClr val="F2624C"/>
                </a:solidFill>
                <a:latin typeface="Calibri"/>
                <a:ea typeface="Calibri"/>
                <a:cs typeface="Calibri"/>
                <a:sym typeface="Calibri"/>
              </a:rPr>
              <a:t>What is transpiration not?</a:t>
            </a:r>
            <a:endParaRPr/>
          </a:p>
        </p:txBody>
      </p:sp>
      <p:sp>
        <p:nvSpPr>
          <p:cNvPr id="158" name="Google Shape;158;p20"/>
          <p:cNvSpPr txBox="1"/>
          <p:nvPr/>
        </p:nvSpPr>
        <p:spPr>
          <a:xfrm>
            <a:off x="595556" y="5873413"/>
            <a:ext cx="8074915"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F2624C"/>
                </a:solidFill>
                <a:latin typeface="Calibri"/>
                <a:ea typeface="Calibri"/>
                <a:cs typeface="Calibri"/>
                <a:sym typeface="Calibri"/>
              </a:rPr>
              <a:t>What do you think happens to the air around plants when evapotranspiration happens?  Why?</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3"/>
        <p:cNvGrpSpPr/>
        <p:nvPr/>
      </p:nvGrpSpPr>
      <p:grpSpPr>
        <a:xfrm>
          <a:off x="0" y="0"/>
          <a:ext cx="0" cy="0"/>
          <a:chOff x="0" y="0"/>
          <a:chExt cx="0" cy="0"/>
        </a:xfrm>
      </p:grpSpPr>
      <p:sp>
        <p:nvSpPr>
          <p:cNvPr id="164" name="Google Shape;164;p21"/>
          <p:cNvSpPr/>
          <p:nvPr/>
        </p:nvSpPr>
        <p:spPr>
          <a:xfrm>
            <a:off x="380829" y="290809"/>
            <a:ext cx="8420270"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4CBFC2"/>
                </a:solidFill>
                <a:latin typeface="Calibri"/>
                <a:ea typeface="Calibri"/>
                <a:cs typeface="Calibri"/>
                <a:sym typeface="Calibri"/>
              </a:rPr>
              <a:t>RELATE:</a:t>
            </a:r>
            <a:endParaRPr/>
          </a:p>
          <a:p>
            <a:pPr marL="571500" marR="0" lvl="0" indent="-571500" algn="l" rtl="0">
              <a:spcBef>
                <a:spcPts val="0"/>
              </a:spcBef>
              <a:spcAft>
                <a:spcPts val="0"/>
              </a:spcAft>
              <a:buClr>
                <a:srgbClr val="4CBFC2"/>
              </a:buClr>
              <a:buSzPts val="3600"/>
              <a:buFont typeface="Arial"/>
              <a:buChar char="•"/>
            </a:pPr>
            <a:r>
              <a:rPr lang="en-US" sz="3600" b="1">
                <a:solidFill>
                  <a:srgbClr val="4CBFC2"/>
                </a:solidFill>
                <a:latin typeface="Calibri"/>
                <a:ea typeface="Calibri"/>
                <a:cs typeface="Calibri"/>
                <a:sym typeface="Calibri"/>
              </a:rPr>
              <a:t>How does climate influence plant water use?</a:t>
            </a:r>
            <a:endParaRPr/>
          </a:p>
        </p:txBody>
      </p:sp>
      <p:pic>
        <p:nvPicPr>
          <p:cNvPr id="165" name="Google Shape;165;p21"/>
          <p:cNvPicPr preferRelativeResize="0"/>
          <p:nvPr/>
        </p:nvPicPr>
        <p:blipFill rotWithShape="1">
          <a:blip r:embed="rId3">
            <a:alphaModFix/>
          </a:blip>
          <a:srcRect/>
          <a:stretch/>
        </p:blipFill>
        <p:spPr>
          <a:xfrm>
            <a:off x="0" y="2034850"/>
            <a:ext cx="1993227" cy="1517778"/>
          </a:xfrm>
          <a:prstGeom prst="rect">
            <a:avLst/>
          </a:prstGeom>
          <a:noFill/>
          <a:ln>
            <a:noFill/>
          </a:ln>
        </p:spPr>
      </p:pic>
      <p:pic>
        <p:nvPicPr>
          <p:cNvPr id="166" name="Google Shape;166;p21"/>
          <p:cNvPicPr preferRelativeResize="0"/>
          <p:nvPr/>
        </p:nvPicPr>
        <p:blipFill rotWithShape="1">
          <a:blip r:embed="rId4">
            <a:alphaModFix/>
          </a:blip>
          <a:srcRect/>
          <a:stretch/>
        </p:blipFill>
        <p:spPr>
          <a:xfrm>
            <a:off x="1691879" y="3091842"/>
            <a:ext cx="1920081" cy="1517779"/>
          </a:xfrm>
          <a:prstGeom prst="rect">
            <a:avLst/>
          </a:prstGeom>
          <a:noFill/>
          <a:ln>
            <a:noFill/>
          </a:ln>
        </p:spPr>
      </p:pic>
      <p:pic>
        <p:nvPicPr>
          <p:cNvPr id="167" name="Google Shape;167;p21"/>
          <p:cNvPicPr preferRelativeResize="0"/>
          <p:nvPr/>
        </p:nvPicPr>
        <p:blipFill rotWithShape="1">
          <a:blip r:embed="rId5">
            <a:alphaModFix/>
          </a:blip>
          <a:srcRect/>
          <a:stretch/>
        </p:blipFill>
        <p:spPr>
          <a:xfrm>
            <a:off x="4741967" y="1840259"/>
            <a:ext cx="4247558" cy="3158307"/>
          </a:xfrm>
          <a:prstGeom prst="rect">
            <a:avLst/>
          </a:prstGeom>
          <a:noFill/>
          <a:ln>
            <a:noFill/>
          </a:ln>
        </p:spPr>
      </p:pic>
      <p:sp>
        <p:nvSpPr>
          <p:cNvPr id="168" name="Google Shape;168;p21"/>
          <p:cNvSpPr/>
          <p:nvPr/>
        </p:nvSpPr>
        <p:spPr>
          <a:xfrm>
            <a:off x="399287" y="4850282"/>
            <a:ext cx="8420270" cy="18312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rgbClr val="96C93D"/>
                </a:solidFill>
                <a:latin typeface="Calibri"/>
                <a:ea typeface="Calibri"/>
                <a:cs typeface="Calibri"/>
                <a:sym typeface="Calibri"/>
              </a:rPr>
              <a:t>BUILD THE SYSTEM:</a:t>
            </a:r>
            <a:endParaRPr sz="3600" dirty="0">
              <a:solidFill>
                <a:srgbClr val="000000"/>
              </a:solidFill>
              <a:latin typeface="Calibri"/>
              <a:ea typeface="Calibri"/>
              <a:cs typeface="Calibri"/>
              <a:sym typeface="Calibri"/>
            </a:endParaRPr>
          </a:p>
          <a:p>
            <a:pPr marL="342900" marR="0" lvl="0" indent="-342900" algn="l" rtl="0">
              <a:spcBef>
                <a:spcPts val="600"/>
              </a:spcBef>
              <a:spcAft>
                <a:spcPts val="0"/>
              </a:spcAft>
              <a:buClr>
                <a:srgbClr val="96C93D"/>
              </a:buClr>
              <a:buSzPts val="3600"/>
              <a:buFont typeface="Noto Sans Symbols"/>
              <a:buChar char="∙"/>
            </a:pPr>
            <a:r>
              <a:rPr lang="en-US" sz="3600" b="1">
                <a:solidFill>
                  <a:srgbClr val="96C93D"/>
                </a:solidFill>
                <a:latin typeface="Calibri"/>
                <a:ea typeface="Calibri"/>
                <a:cs typeface="Calibri"/>
                <a:sym typeface="Calibri"/>
              </a:rPr>
              <a:t>What conditions or situations might impact their plants’ watering needs?</a:t>
            </a:r>
            <a:endParaRPr sz="3600">
              <a:solidFill>
                <a:srgbClr val="000000"/>
              </a:solidFill>
              <a:latin typeface="Calibri"/>
              <a:ea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d514ff-856e-4377-a943-0625ef4c513f" xsi:nil="true"/>
    <lcf76f155ced4ddcb4097134ff3c332f xmlns="4f81103c-a3e0-4811-b810-c573208df66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C5E275F995F040B3114C4CAE1CA053" ma:contentTypeVersion="15" ma:contentTypeDescription="Create a new document." ma:contentTypeScope="" ma:versionID="51844a1d7f7922f9cb475cdac10b7986">
  <xsd:schema xmlns:xsd="http://www.w3.org/2001/XMLSchema" xmlns:xs="http://www.w3.org/2001/XMLSchema" xmlns:p="http://schemas.microsoft.com/office/2006/metadata/properties" xmlns:ns2="4f81103c-a3e0-4811-b810-c573208df66e" xmlns:ns3="3bd514ff-856e-4377-a943-0625ef4c513f" targetNamespace="http://schemas.microsoft.com/office/2006/metadata/properties" ma:root="true" ma:fieldsID="3c4573db4d6ed72bc90fcca015dc49df" ns2:_="" ns3:_="">
    <xsd:import namespace="4f81103c-a3e0-4811-b810-c573208df66e"/>
    <xsd:import namespace="3bd514ff-856e-4377-a943-0625ef4c5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103c-a3e0-4811-b810-c573208df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337db1-7079-43ed-80db-4401c62b96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d514ff-856e-4377-a943-0625ef4c5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6a23ec8-14c5-4b41-90c6-dc0fbb5f35fb}" ma:internalName="TaxCatchAll" ma:showField="CatchAllData" ma:web="3bd514ff-856e-4377-a943-0625ef4c51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05F918-B945-46E4-83B4-BC7575DE0F42}">
  <ds:schemaRefs>
    <ds:schemaRef ds:uri="http://schemas.microsoft.com/sharepoint/v3/contenttype/forms"/>
  </ds:schemaRefs>
</ds:datastoreItem>
</file>

<file path=customXml/itemProps2.xml><?xml version="1.0" encoding="utf-8"?>
<ds:datastoreItem xmlns:ds="http://schemas.openxmlformats.org/officeDocument/2006/customXml" ds:itemID="{2D857983-00D1-4D60-8D22-CBCB83D83EEE}">
  <ds:schemaRefs>
    <ds:schemaRef ds:uri="4f81103c-a3e0-4811-b810-c573208df66e"/>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3bd514ff-856e-4377-a943-0625ef4c513f"/>
    <ds:schemaRef ds:uri="http://purl.org/dc/dcmitype/"/>
    <ds:schemaRef ds:uri="http://purl.org/dc/elements/1.1/"/>
  </ds:schemaRefs>
</ds:datastoreItem>
</file>

<file path=customXml/itemProps3.xml><?xml version="1.0" encoding="utf-8"?>
<ds:datastoreItem xmlns:ds="http://schemas.openxmlformats.org/officeDocument/2006/customXml" ds:itemID="{5F3A68D2-CAC8-4522-8EF4-240BCC82DD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1103c-a3e0-4811-b810-c573208df66e"/>
    <ds:schemaRef ds:uri="3bd514ff-856e-4377-a943-0625ef4c5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1901</Words>
  <Application>Microsoft Macintosh PowerPoint</Application>
  <PresentationFormat>On-screen Show (4:3)</PresentationFormat>
  <Paragraphs>187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Noto Sans Symbols</vt:lpstr>
      <vt:lpstr>Times New Roman</vt:lpstr>
      <vt:lpstr>Office Theme</vt:lpstr>
      <vt:lpstr>Lesson Six  How Much Water Do My Plants Need?</vt:lpstr>
      <vt:lpstr>PowerPoint Presentation</vt:lpstr>
      <vt:lpstr>PowerPoint Presentation</vt:lpstr>
      <vt:lpstr>PowerPoint Presentation</vt:lpstr>
      <vt:lpstr>PowerPoint Presentation</vt:lpstr>
      <vt:lpstr> BUILD THE SYSTEM  </vt:lpstr>
      <vt:lpstr>PowerPoint Presentation</vt:lpstr>
      <vt:lpstr>  DISTINGUISH:  </vt:lpstr>
      <vt:lpstr>PowerPoint Presentation</vt:lpstr>
      <vt:lpstr>PowerPoint Presentation</vt:lpstr>
      <vt:lpstr>PowerPoint Presentation</vt:lpstr>
      <vt:lpstr>PowerPoint Presentation</vt:lpstr>
      <vt:lpstr>What did you learn?</vt:lpstr>
      <vt:lpstr>What did you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Julie Hasty</cp:lastModifiedBy>
  <cp:revision>43</cp:revision>
  <dcterms:modified xsi:type="dcterms:W3CDTF">2025-02-20T23:05:22Z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0x010100FCC5E275F995F040B3114C4CAE1CA053</vt:lpwstr>
  </property>
  <property fmtid="{D5CDD505-2E9C-101B-9397-08002B2CF9AE}" pid="3" name="MediaServiceImageTags">
    <vt:lpwstr/>
  </property>
</Properties>
</file>