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7"/>
  </p:notes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Lst>
  <p:sldSz cx="9144000" cy="6858000" type="screen4x3"/>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F4457-25F2-E518-197F-CE7D5359D6E5}" v="21" dt="2025-03-03T22:10:39.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asty" userId="165a53dc-9507-4b8c-9e5b-3f3510fb5659" providerId="ADAL" clId="{8DBDA0BF-9D76-8043-9D28-86344E51DB7C}"/>
    <pc:docChg chg="undo custSel delSld modSld">
      <pc:chgData name="Julie Hasty" userId="165a53dc-9507-4b8c-9e5b-3f3510fb5659" providerId="ADAL" clId="{8DBDA0BF-9D76-8043-9D28-86344E51DB7C}" dt="2025-02-28T20:35:03.879" v="108" actId="2696"/>
      <pc:docMkLst>
        <pc:docMk/>
      </pc:docMkLst>
      <pc:sldChg chg="modSp mod modNotesTx">
        <pc:chgData name="Julie Hasty" userId="165a53dc-9507-4b8c-9e5b-3f3510fb5659" providerId="ADAL" clId="{8DBDA0BF-9D76-8043-9D28-86344E51DB7C}" dt="2025-02-28T20:17:12.325" v="60" actId="20577"/>
        <pc:sldMkLst>
          <pc:docMk/>
          <pc:sldMk cId="0" sldId="256"/>
        </pc:sldMkLst>
        <pc:spChg chg="mod">
          <ac:chgData name="Julie Hasty" userId="165a53dc-9507-4b8c-9e5b-3f3510fb5659" providerId="ADAL" clId="{8DBDA0BF-9D76-8043-9D28-86344E51DB7C}" dt="2025-02-27T20:02:00.017" v="9" actId="20577"/>
          <ac:spMkLst>
            <pc:docMk/>
            <pc:sldMk cId="0" sldId="256"/>
            <ac:spMk id="89" creationId="{00000000-0000-0000-0000-000000000000}"/>
          </ac:spMkLst>
        </pc:spChg>
        <pc:spChg chg="mod">
          <ac:chgData name="Julie Hasty" userId="165a53dc-9507-4b8c-9e5b-3f3510fb5659" providerId="ADAL" clId="{8DBDA0BF-9D76-8043-9D28-86344E51DB7C}" dt="2025-02-28T20:17:12.325" v="60" actId="20577"/>
          <ac:spMkLst>
            <pc:docMk/>
            <pc:sldMk cId="0" sldId="256"/>
            <ac:spMk id="93" creationId="{00000000-0000-0000-0000-000000000000}"/>
          </ac:spMkLst>
        </pc:spChg>
      </pc:sldChg>
      <pc:sldChg chg="addSp delSp modSp mod setBg">
        <pc:chgData name="Julie Hasty" userId="165a53dc-9507-4b8c-9e5b-3f3510fb5659" providerId="ADAL" clId="{8DBDA0BF-9D76-8043-9D28-86344E51DB7C}" dt="2025-02-28T20:21:16.368" v="70" actId="1076"/>
        <pc:sldMkLst>
          <pc:docMk/>
          <pc:sldMk cId="0" sldId="257"/>
        </pc:sldMkLst>
        <pc:picChg chg="add mod">
          <ac:chgData name="Julie Hasty" userId="165a53dc-9507-4b8c-9e5b-3f3510fb5659" providerId="ADAL" clId="{8DBDA0BF-9D76-8043-9D28-86344E51DB7C}" dt="2025-02-28T20:21:16.368" v="70" actId="1076"/>
          <ac:picMkLst>
            <pc:docMk/>
            <pc:sldMk cId="0" sldId="257"/>
            <ac:picMk id="1026" creationId="{86C22D57-BEC2-7BAD-07FA-A49B08C3424B}"/>
          </ac:picMkLst>
        </pc:picChg>
      </pc:sldChg>
      <pc:sldChg chg="addSp delSp modSp mod setBg">
        <pc:chgData name="Julie Hasty" userId="165a53dc-9507-4b8c-9e5b-3f3510fb5659" providerId="ADAL" clId="{8DBDA0BF-9D76-8043-9D28-86344E51DB7C}" dt="2025-02-28T20:26:18.725" v="81" actId="1076"/>
        <pc:sldMkLst>
          <pc:docMk/>
          <pc:sldMk cId="0" sldId="259"/>
        </pc:sldMkLst>
        <pc:spChg chg="mod">
          <ac:chgData name="Julie Hasty" userId="165a53dc-9507-4b8c-9e5b-3f3510fb5659" providerId="ADAL" clId="{8DBDA0BF-9D76-8043-9D28-86344E51DB7C}" dt="2025-02-28T20:26:14.033" v="79" actId="1076"/>
          <ac:spMkLst>
            <pc:docMk/>
            <pc:sldMk cId="0" sldId="259"/>
            <ac:spMk id="117" creationId="{00000000-0000-0000-0000-000000000000}"/>
          </ac:spMkLst>
        </pc:spChg>
        <pc:spChg chg="mod">
          <ac:chgData name="Julie Hasty" userId="165a53dc-9507-4b8c-9e5b-3f3510fb5659" providerId="ADAL" clId="{8DBDA0BF-9D76-8043-9D28-86344E51DB7C}" dt="2025-02-28T20:26:11.782" v="78" actId="1076"/>
          <ac:spMkLst>
            <pc:docMk/>
            <pc:sldMk cId="0" sldId="259"/>
            <ac:spMk id="118" creationId="{00000000-0000-0000-0000-000000000000}"/>
          </ac:spMkLst>
        </pc:spChg>
        <pc:picChg chg="mod">
          <ac:chgData name="Julie Hasty" userId="165a53dc-9507-4b8c-9e5b-3f3510fb5659" providerId="ADAL" clId="{8DBDA0BF-9D76-8043-9D28-86344E51DB7C}" dt="2025-02-28T20:26:15.550" v="80" actId="1076"/>
          <ac:picMkLst>
            <pc:docMk/>
            <pc:sldMk cId="0" sldId="259"/>
            <ac:picMk id="120" creationId="{00000000-0000-0000-0000-000000000000}"/>
          </ac:picMkLst>
        </pc:picChg>
        <pc:picChg chg="add mod">
          <ac:chgData name="Julie Hasty" userId="165a53dc-9507-4b8c-9e5b-3f3510fb5659" providerId="ADAL" clId="{8DBDA0BF-9D76-8043-9D28-86344E51DB7C}" dt="2025-02-28T20:26:18.725" v="81" actId="1076"/>
          <ac:picMkLst>
            <pc:docMk/>
            <pc:sldMk cId="0" sldId="259"/>
            <ac:picMk id="2050" creationId="{C920637F-7F69-0BA7-27F8-E3B0188593EE}"/>
          </ac:picMkLst>
        </pc:picChg>
      </pc:sldChg>
      <pc:sldChg chg="setBg">
        <pc:chgData name="Julie Hasty" userId="165a53dc-9507-4b8c-9e5b-3f3510fb5659" providerId="ADAL" clId="{8DBDA0BF-9D76-8043-9D28-86344E51DB7C}" dt="2025-02-28T20:28:25.026" v="82"/>
        <pc:sldMkLst>
          <pc:docMk/>
          <pc:sldMk cId="0" sldId="260"/>
        </pc:sldMkLst>
      </pc:sldChg>
      <pc:sldChg chg="setBg modNotesTx">
        <pc:chgData name="Julie Hasty" userId="165a53dc-9507-4b8c-9e5b-3f3510fb5659" providerId="ADAL" clId="{8DBDA0BF-9D76-8043-9D28-86344E51DB7C}" dt="2025-02-28T20:30:45.346" v="86"/>
        <pc:sldMkLst>
          <pc:docMk/>
          <pc:sldMk cId="0" sldId="261"/>
        </pc:sldMkLst>
      </pc:sldChg>
      <pc:sldChg chg="modNotesTx">
        <pc:chgData name="Julie Hasty" userId="165a53dc-9507-4b8c-9e5b-3f3510fb5659" providerId="ADAL" clId="{8DBDA0BF-9D76-8043-9D28-86344E51DB7C}" dt="2025-02-28T20:32:43.881" v="107" actId="20577"/>
        <pc:sldMkLst>
          <pc:docMk/>
          <pc:sldMk cId="0" sldId="262"/>
        </pc:sldMkLst>
      </pc:sldChg>
      <pc:sldChg chg="del">
        <pc:chgData name="Julie Hasty" userId="165a53dc-9507-4b8c-9e5b-3f3510fb5659" providerId="ADAL" clId="{8DBDA0BF-9D76-8043-9D28-86344E51DB7C}" dt="2025-02-28T20:35:03.879" v="108" actId="2696"/>
        <pc:sldMkLst>
          <pc:docMk/>
          <pc:sldMk cId="0" sldId="264"/>
        </pc:sldMkLst>
      </pc:sldChg>
    </pc:docChg>
  </pc:docChgLst>
  <pc:docChgLst>
    <pc:chgData name="Julie Hasty" userId="S::julie@santafewatershed.org::165a53dc-9507-4b8c-9e5b-3f3510fb5659" providerId="AD" clId="Web-{66CF4457-25F2-E518-197F-CE7D5359D6E5}"/>
    <pc:docChg chg="modSld">
      <pc:chgData name="Julie Hasty" userId="S::julie@santafewatershed.org::165a53dc-9507-4b8c-9e5b-3f3510fb5659" providerId="AD" clId="Web-{66CF4457-25F2-E518-197F-CE7D5359D6E5}" dt="2025-03-03T22:10:39.538" v="19" actId="20577"/>
      <pc:docMkLst>
        <pc:docMk/>
      </pc:docMkLst>
      <pc:sldChg chg="addSp delSp modSp mod setBg modNotes">
        <pc:chgData name="Julie Hasty" userId="S::julie@santafewatershed.org::165a53dc-9507-4b8c-9e5b-3f3510fb5659" providerId="AD" clId="Web-{66CF4457-25F2-E518-197F-CE7D5359D6E5}" dt="2025-03-03T22:02:21.257" v="10"/>
        <pc:sldMkLst>
          <pc:docMk/>
          <pc:sldMk cId="0" sldId="263"/>
        </pc:sldMkLst>
        <pc:spChg chg="mod">
          <ac:chgData name="Julie Hasty" userId="S::julie@santafewatershed.org::165a53dc-9507-4b8c-9e5b-3f3510fb5659" providerId="AD" clId="Web-{66CF4457-25F2-E518-197F-CE7D5359D6E5}" dt="2025-03-03T21:58:40.944" v="9" actId="1076"/>
          <ac:spMkLst>
            <pc:docMk/>
            <pc:sldMk cId="0" sldId="263"/>
            <ac:spMk id="153" creationId="{00000000-0000-0000-0000-000000000000}"/>
          </ac:spMkLst>
        </pc:spChg>
        <pc:picChg chg="add mod">
          <ac:chgData name="Julie Hasty" userId="S::julie@santafewatershed.org::165a53dc-9507-4b8c-9e5b-3f3510fb5659" providerId="AD" clId="Web-{66CF4457-25F2-E518-197F-CE7D5359D6E5}" dt="2025-03-03T21:58:24.772" v="8" actId="1076"/>
          <ac:picMkLst>
            <pc:docMk/>
            <pc:sldMk cId="0" sldId="263"/>
            <ac:picMk id="2" creationId="{78B5DD49-E163-1923-B850-D8DDE4AD2E36}"/>
          </ac:picMkLst>
        </pc:picChg>
        <pc:picChg chg="del">
          <ac:chgData name="Julie Hasty" userId="S::julie@santafewatershed.org::165a53dc-9507-4b8c-9e5b-3f3510fb5659" providerId="AD" clId="Web-{66CF4457-25F2-E518-197F-CE7D5359D6E5}" dt="2025-03-03T21:57:13.803" v="0"/>
          <ac:picMkLst>
            <pc:docMk/>
            <pc:sldMk cId="0" sldId="263"/>
            <ac:picMk id="152" creationId="{00000000-0000-0000-0000-000000000000}"/>
          </ac:picMkLst>
        </pc:picChg>
      </pc:sldChg>
      <pc:sldChg chg="modSp mod setBg">
        <pc:chgData name="Julie Hasty" userId="S::julie@santafewatershed.org::165a53dc-9507-4b8c-9e5b-3f3510fb5659" providerId="AD" clId="Web-{66CF4457-25F2-E518-197F-CE7D5359D6E5}" dt="2025-03-03T22:05:06.163" v="13" actId="1076"/>
        <pc:sldMkLst>
          <pc:docMk/>
          <pc:sldMk cId="0" sldId="265"/>
        </pc:sldMkLst>
        <pc:spChg chg="mod">
          <ac:chgData name="Julie Hasty" userId="S::julie@santafewatershed.org::165a53dc-9507-4b8c-9e5b-3f3510fb5659" providerId="AD" clId="Web-{66CF4457-25F2-E518-197F-CE7D5359D6E5}" dt="2025-03-03T22:05:06.163" v="13" actId="1076"/>
          <ac:spMkLst>
            <pc:docMk/>
            <pc:sldMk cId="0" sldId="265"/>
            <ac:spMk id="172" creationId="{00000000-0000-0000-0000-000000000000}"/>
          </ac:spMkLst>
        </pc:spChg>
      </pc:sldChg>
      <pc:sldChg chg="mod setBg">
        <pc:chgData name="Julie Hasty" userId="S::julie@santafewatershed.org::165a53dc-9507-4b8c-9e5b-3f3510fb5659" providerId="AD" clId="Web-{66CF4457-25F2-E518-197F-CE7D5359D6E5}" dt="2025-03-03T22:03:15.835" v="12"/>
        <pc:sldMkLst>
          <pc:docMk/>
          <pc:sldMk cId="0" sldId="266"/>
        </pc:sldMkLst>
      </pc:sldChg>
      <pc:sldChg chg="mod setBg">
        <pc:chgData name="Julie Hasty" userId="S::julie@santafewatershed.org::165a53dc-9507-4b8c-9e5b-3f3510fb5659" providerId="AD" clId="Web-{66CF4457-25F2-E518-197F-CE7D5359D6E5}" dt="2025-03-03T22:09:35.585" v="14"/>
        <pc:sldMkLst>
          <pc:docMk/>
          <pc:sldMk cId="0" sldId="267"/>
        </pc:sldMkLst>
      </pc:sldChg>
      <pc:sldChg chg="modSp mod setBg">
        <pc:chgData name="Julie Hasty" userId="S::julie@santafewatershed.org::165a53dc-9507-4b8c-9e5b-3f3510fb5659" providerId="AD" clId="Web-{66CF4457-25F2-E518-197F-CE7D5359D6E5}" dt="2025-03-03T22:10:39.538" v="19" actId="20577"/>
        <pc:sldMkLst>
          <pc:docMk/>
          <pc:sldMk cId="0" sldId="268"/>
        </pc:sldMkLst>
        <pc:spChg chg="mod">
          <ac:chgData name="Julie Hasty" userId="S::julie@santafewatershed.org::165a53dc-9507-4b8c-9e5b-3f3510fb5659" providerId="AD" clId="Web-{66CF4457-25F2-E518-197F-CE7D5359D6E5}" dt="2025-03-03T22:09:46.929" v="15" actId="1076"/>
          <ac:spMkLst>
            <pc:docMk/>
            <pc:sldMk cId="0" sldId="268"/>
            <ac:spMk id="195" creationId="{00000000-0000-0000-0000-000000000000}"/>
          </ac:spMkLst>
        </pc:spChg>
        <pc:spChg chg="mod">
          <ac:chgData name="Julie Hasty" userId="S::julie@santafewatershed.org::165a53dc-9507-4b8c-9e5b-3f3510fb5659" providerId="AD" clId="Web-{66CF4457-25F2-E518-197F-CE7D5359D6E5}" dt="2025-03-03T22:10:39.538" v="19" actId="20577"/>
          <ac:spMkLst>
            <pc:docMk/>
            <pc:sldMk cId="0" sldId="268"/>
            <ac:spMk id="19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9780"/>
          </a:xfrm>
          <a:prstGeom prst="rect">
            <a:avLst/>
          </a:prstGeom>
          <a:noFill/>
          <a:ln>
            <a:noFill/>
          </a:ln>
        </p:spPr>
        <p:txBody>
          <a:bodyPr spcFirstLastPara="1" wrap="square" lIns="93925" tIns="46950" rIns="93925" bIns="469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69780"/>
          </a:xfrm>
          <a:prstGeom prst="rect">
            <a:avLst/>
          </a:prstGeom>
          <a:noFill/>
          <a:ln>
            <a:noFill/>
          </a:ln>
        </p:spPr>
        <p:txBody>
          <a:bodyPr spcFirstLastPara="1" wrap="square" lIns="93925" tIns="46950" rIns="93925" bIns="469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7"/>
            <a:ext cx="3066733" cy="469779"/>
          </a:xfrm>
          <a:prstGeom prst="rect">
            <a:avLst/>
          </a:prstGeom>
          <a:noFill/>
          <a:ln>
            <a:noFill/>
          </a:ln>
        </p:spPr>
        <p:txBody>
          <a:bodyPr spcFirstLastPara="1" wrap="square" lIns="93925" tIns="46950" rIns="93925" bIns="469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1200" b="1" i="1">
                <a:solidFill>
                  <a:schemeClr val="dk1"/>
                </a:solidFill>
                <a:latin typeface="Calibri"/>
                <a:ea typeface="Calibri"/>
                <a:cs typeface="Calibri"/>
                <a:sym typeface="Calibri"/>
              </a:rPr>
              <a:t>Connect to the Unit</a:t>
            </a:r>
          </a:p>
          <a:p>
            <a:pPr marL="0" lvl="0" indent="0" algn="l" rtl="0">
              <a:spcBef>
                <a:spcPts val="0"/>
              </a:spcBef>
              <a:spcAft>
                <a:spcPts val="0"/>
              </a:spcAft>
              <a:buNone/>
            </a:pPr>
            <a:endParaRPr lang="en-US" sz="1200" b="1" i="1">
              <a:solidFill>
                <a:schemeClr val="dk1"/>
              </a:solidFill>
              <a:latin typeface="Calibri"/>
              <a:ea typeface="Calibri"/>
              <a:cs typeface="Calibri"/>
              <a:sym typeface="Calibri"/>
            </a:endParaRPr>
          </a:p>
          <a:p>
            <a:pPr marL="0" lvl="0" indent="0" algn="l" rtl="0">
              <a:spcBef>
                <a:spcPts val="0"/>
              </a:spcBef>
              <a:spcAft>
                <a:spcPts val="0"/>
              </a:spcAft>
              <a:buNone/>
            </a:pPr>
            <a:r>
              <a:rPr lang="en-US" sz="1200" b="0" i="1">
                <a:solidFill>
                  <a:schemeClr val="dk1"/>
                </a:solidFill>
                <a:latin typeface="Calibri"/>
                <a:ea typeface="Calibri"/>
                <a:cs typeface="Calibri"/>
                <a:sym typeface="Calibri"/>
              </a:rPr>
              <a:t>In Lesson 6, students explored the watering needs of different types of plants. They learned that plants can be categorized by water needs: Very Low, Low, Moderate, High, and Very High. Very Low and Low water plants for our area are typically native species. Students evaluated the use of native versus non-native plants in their gardens. They engaged in an experiment to observe evapotranspiration. Finally, students were given time to research the watering needs of plants for the landscape they intend to create. </a:t>
            </a:r>
          </a:p>
          <a:p>
            <a:pPr marL="0" lvl="0" indent="0" algn="l" rtl="0">
              <a:spcBef>
                <a:spcPts val="0"/>
              </a:spcBef>
              <a:spcAft>
                <a:spcPts val="0"/>
              </a:spcAft>
              <a:buNone/>
            </a:pPr>
            <a:endParaRPr lang="en-US" sz="1200" b="1" i="1">
              <a:solidFill>
                <a:schemeClr val="dk1"/>
              </a:solidFill>
              <a:latin typeface="Calibri"/>
              <a:ea typeface="Calibri"/>
              <a:cs typeface="Calibri"/>
              <a:sym typeface="Calibri"/>
            </a:endParaRPr>
          </a:p>
          <a:p>
            <a:pPr marL="0" lvl="0" indent="0" algn="l" rtl="0">
              <a:spcBef>
                <a:spcPts val="0"/>
              </a:spcBef>
              <a:spcAft>
                <a:spcPts val="0"/>
              </a:spcAft>
              <a:buNone/>
            </a:pPr>
            <a:r>
              <a:rPr lang="en-US" sz="1200" b="1" i="1">
                <a:solidFill>
                  <a:schemeClr val="dk1"/>
                </a:solidFill>
                <a:latin typeface="Calibri"/>
                <a:ea typeface="Calibri"/>
                <a:cs typeface="Calibri"/>
                <a:sym typeface="Calibri"/>
              </a:rPr>
              <a:t>Launch the lesson</a:t>
            </a:r>
          </a:p>
          <a:p>
            <a:pPr marL="0" lvl="0" indent="0" algn="l" rtl="0">
              <a:spcBef>
                <a:spcPts val="0"/>
              </a:spcBef>
              <a:spcAft>
                <a:spcPts val="0"/>
              </a:spcAft>
              <a:buNone/>
            </a:pPr>
            <a:endParaRPr lang="en-US" sz="1200" b="1" i="1">
              <a:solidFill>
                <a:schemeClr val="dk1"/>
              </a:solidFill>
              <a:latin typeface="Calibri"/>
              <a:ea typeface="Calibri"/>
              <a:cs typeface="Calibri"/>
              <a:sym typeface="Calibri"/>
            </a:endParaRPr>
          </a:p>
          <a:p>
            <a:pPr marL="0" lvl="0" indent="0" algn="l" rtl="0">
              <a:spcBef>
                <a:spcPts val="0"/>
              </a:spcBef>
              <a:spcAft>
                <a:spcPts val="0"/>
              </a:spcAft>
              <a:buNone/>
            </a:pPr>
            <a:r>
              <a:rPr lang="en-US" sz="1200" b="0" i="1">
                <a:solidFill>
                  <a:schemeClr val="dk1"/>
                </a:solidFill>
                <a:latin typeface="Calibri"/>
                <a:ea typeface="Calibri"/>
                <a:cs typeface="Calibri"/>
                <a:sym typeface="Calibri"/>
              </a:rPr>
              <a:t>In this lesson, students will calculate the water demand for the plants on their project landscape. They will determine how to grow shade while meeting the watering requirements of their plants through passive rainwater harvesting.</a:t>
            </a:r>
          </a:p>
          <a:p>
            <a:pPr marL="0" lvl="0" indent="0" algn="l" rtl="0">
              <a:spcBef>
                <a:spcPts val="0"/>
              </a:spcBef>
              <a:spcAft>
                <a:spcPts val="0"/>
              </a:spcAft>
              <a:buNone/>
            </a:pPr>
            <a:endParaRPr lang="en-US" sz="1200" b="1" i="1">
              <a:solidFill>
                <a:schemeClr val="dk1"/>
              </a:solidFill>
              <a:latin typeface="Calibri"/>
              <a:ea typeface="Calibri"/>
              <a:cs typeface="Calibri"/>
              <a:sym typeface="Calibri"/>
            </a:endParaRP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1200" b="1" i="1">
                <a:solidFill>
                  <a:schemeClr val="dk1"/>
                </a:solidFill>
                <a:latin typeface="Calibri"/>
                <a:ea typeface="Calibri"/>
                <a:cs typeface="Calibri"/>
                <a:sym typeface="Calibri"/>
              </a:rPr>
              <a:t>What is your total water demand?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Once students have completed the demand worksheets and applied DSRP thinking to analyze and interpret the data, return to your criteria and constraints lists. Ask:</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Which of the criteria and constraints questions does this exploration answer?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Which criteria and constraints have been specified, clarified or quantified by this exploration?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new criteria and constraints should be added to each list based on this exploration?</a:t>
            </a:r>
            <a:endParaRPr/>
          </a:p>
          <a:p>
            <a:pPr marL="0" marR="0" lvl="0" indent="0" algn="l" rtl="0">
              <a:spcBef>
                <a:spcPts val="0"/>
              </a:spcBef>
              <a:spcAft>
                <a:spcPts val="0"/>
              </a:spcAft>
              <a:buNone/>
            </a:pPr>
            <a:endParaRPr/>
          </a:p>
        </p:txBody>
      </p:sp>
      <p:sp>
        <p:nvSpPr>
          <p:cNvPr id="176" name="Google Shape;176;p11: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2: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400" b="1" i="1">
                <a:solidFill>
                  <a:srgbClr val="000000"/>
                </a:solidFill>
                <a:latin typeface="Arial"/>
                <a:ea typeface="Arial"/>
                <a:cs typeface="Arial"/>
                <a:sym typeface="Arial"/>
              </a:rPr>
              <a:t>Conclusion</a:t>
            </a:r>
            <a:endParaRPr/>
          </a:p>
          <a:p>
            <a:pPr marL="0" marR="0" lvl="0" indent="0" algn="l" rtl="0">
              <a:spcBef>
                <a:spcPts val="600"/>
              </a:spcBef>
              <a:spcAft>
                <a:spcPts val="0"/>
              </a:spcAft>
              <a:buNone/>
            </a:pPr>
            <a:r>
              <a:rPr lang="en-US" sz="1200" b="1">
                <a:solidFill>
                  <a:srgbClr val="F2624C"/>
                </a:solidFill>
                <a:latin typeface="Calibri"/>
                <a:ea typeface="Calibri"/>
                <a:cs typeface="Calibri"/>
                <a:sym typeface="Calibri"/>
              </a:rPr>
              <a:t>DISTINGUISH: </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How will the plants that you’ve selected meet the engineering design criteria of providing shade and serving other functions in the integrated design of the rain basin?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BUILD THE SYSTEM</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96C93D"/>
              </a:buClr>
              <a:buSzPts val="1200"/>
              <a:buFont typeface="Noto Sans Symbols"/>
              <a:buChar char="∙"/>
            </a:pPr>
            <a:r>
              <a:rPr lang="en-US" sz="1200" b="1">
                <a:solidFill>
                  <a:srgbClr val="96C93D"/>
                </a:solidFill>
                <a:latin typeface="Calibri"/>
                <a:ea typeface="Calibri"/>
                <a:cs typeface="Calibri"/>
                <a:sym typeface="Calibri"/>
              </a:rPr>
              <a:t>What are the variables that you used to calculate the watering needs for the project site?</a:t>
            </a:r>
            <a:endParaRPr sz="1200">
              <a:solidFill>
                <a:srgbClr val="000000"/>
              </a:solidFill>
              <a:latin typeface="Calibri"/>
              <a:ea typeface="Calibri"/>
              <a:cs typeface="Calibri"/>
              <a:sym typeface="Calibri"/>
            </a:endParaRPr>
          </a:p>
          <a:p>
            <a:pPr marL="0" lvl="0" indent="0" algn="l" rtl="0">
              <a:spcBef>
                <a:spcPts val="600"/>
              </a:spcBef>
              <a:spcAft>
                <a:spcPts val="0"/>
              </a:spcAft>
              <a:buNone/>
            </a:pPr>
            <a:endParaRPr b="1"/>
          </a:p>
        </p:txBody>
      </p:sp>
      <p:sp>
        <p:nvSpPr>
          <p:cNvPr id="186" name="Google Shape;186;p12: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Clr>
                <a:srgbClr val="4CBFC2"/>
              </a:buClr>
              <a:buSzPts val="1200"/>
              <a:buFont typeface="Noto Sans Symbols"/>
              <a:buNone/>
            </a:pPr>
            <a:r>
              <a:rPr lang="en-US" sz="1200" b="1">
                <a:solidFill>
                  <a:srgbClr val="4CBFC2"/>
                </a:solidFill>
                <a:latin typeface="Calibri"/>
                <a:ea typeface="Calibri"/>
                <a:cs typeface="Calibri"/>
                <a:sym typeface="Calibri"/>
              </a:rPr>
              <a:t>RELATE: </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4CBFC2"/>
              </a:buClr>
              <a:buSzPts val="1200"/>
              <a:buFont typeface="Noto Sans Symbols"/>
              <a:buChar char="∙"/>
            </a:pPr>
            <a:r>
              <a:rPr lang="en-US" sz="1200" b="1">
                <a:solidFill>
                  <a:srgbClr val="4CBFC2"/>
                </a:solidFill>
                <a:latin typeface="Calibri"/>
                <a:ea typeface="Calibri"/>
                <a:cs typeface="Calibri"/>
                <a:sym typeface="Calibri"/>
              </a:rPr>
              <a:t>What are the</a:t>
            </a:r>
            <a:r>
              <a:rPr lang="en-US" sz="1200">
                <a:solidFill>
                  <a:srgbClr val="000000"/>
                </a:solidFill>
                <a:latin typeface="Calibri"/>
                <a:ea typeface="Calibri"/>
                <a:cs typeface="Calibri"/>
                <a:sym typeface="Calibri"/>
              </a:rPr>
              <a:t> </a:t>
            </a:r>
            <a:r>
              <a:rPr lang="en-US" sz="1200" b="1">
                <a:solidFill>
                  <a:srgbClr val="4CBFC2"/>
                </a:solidFill>
                <a:latin typeface="Calibri"/>
                <a:ea typeface="Calibri"/>
                <a:cs typeface="Calibri"/>
                <a:sym typeface="Calibri"/>
              </a:rPr>
              <a:t>relationships between the amount of water required for native, desert-adapted and non-native plants?</a:t>
            </a:r>
            <a:endParaRPr sz="1200">
              <a:solidFill>
                <a:srgbClr val="000000"/>
              </a:solidFill>
              <a:latin typeface="Calibri"/>
              <a:ea typeface="Calibri"/>
              <a:cs typeface="Calibri"/>
              <a:sym typeface="Calibri"/>
            </a:endParaRPr>
          </a:p>
          <a:p>
            <a:pPr marL="0" marR="0" lvl="0" indent="0" algn="l" rtl="0">
              <a:spcBef>
                <a:spcPts val="600"/>
              </a:spcBef>
              <a:spcAft>
                <a:spcPts val="0"/>
              </a:spcAft>
              <a:buClr>
                <a:schemeClr val="dk1"/>
              </a:buClr>
              <a:buSzPts val="1200"/>
              <a:buFont typeface="Noto Sans Symbols"/>
              <a:buNone/>
            </a:pPr>
            <a:endParaRPr sz="1200" b="1">
              <a:solidFill>
                <a:srgbClr val="FBAA35"/>
              </a:solidFill>
              <a:latin typeface="Calibri"/>
              <a:ea typeface="Calibri"/>
              <a:cs typeface="Calibri"/>
              <a:sym typeface="Calibri"/>
            </a:endParaRPr>
          </a:p>
          <a:p>
            <a:pPr marL="0" marR="0" lvl="0" indent="0" algn="l" rtl="0">
              <a:spcBef>
                <a:spcPts val="600"/>
              </a:spcBef>
              <a:spcAft>
                <a:spcPts val="0"/>
              </a:spcAft>
              <a:buClr>
                <a:srgbClr val="FBAA35"/>
              </a:buClr>
              <a:buSzPts val="1200"/>
              <a:buFont typeface="Noto Sans Symbols"/>
              <a:buNone/>
            </a:pPr>
            <a:r>
              <a:rPr lang="en-US" sz="1200" b="1">
                <a:solidFill>
                  <a:srgbClr val="FBAA35"/>
                </a:solidFill>
                <a:latin typeface="Calibri"/>
                <a:ea typeface="Calibri"/>
                <a:cs typeface="Calibri"/>
                <a:sym typeface="Calibri"/>
              </a:rPr>
              <a:t>TAKE A PERSPECTIVE:</a:t>
            </a:r>
            <a:r>
              <a:rPr lang="en-US" sz="1200">
                <a:solidFill>
                  <a:srgbClr val="000000"/>
                </a:solidFill>
                <a:latin typeface="Calibri"/>
                <a:ea typeface="Calibri"/>
                <a:cs typeface="Calibri"/>
                <a:sym typeface="Calibri"/>
              </a:rPr>
              <a:t> </a:t>
            </a:r>
            <a:endParaRPr/>
          </a:p>
          <a:p>
            <a:pPr marL="342900" marR="0" lvl="0" indent="-342900" algn="l" rtl="0">
              <a:spcBef>
                <a:spcPts val="600"/>
              </a:spcBef>
              <a:spcAft>
                <a:spcPts val="0"/>
              </a:spcAft>
              <a:buClr>
                <a:srgbClr val="FBAA35"/>
              </a:buClr>
              <a:buSzPts val="1200"/>
              <a:buFont typeface="Noto Sans Symbols"/>
              <a:buChar char="∙"/>
            </a:pPr>
            <a:r>
              <a:rPr lang="en-US" sz="1200" b="1">
                <a:solidFill>
                  <a:srgbClr val="FBAA35"/>
                </a:solidFill>
                <a:latin typeface="Calibri"/>
                <a:ea typeface="Calibri"/>
                <a:cs typeface="Calibri"/>
                <a:sym typeface="Calibri"/>
              </a:rPr>
              <a:t>From the perspective of the data collected to this point, what will your rainwater harvesting system design need to accomplish?</a:t>
            </a:r>
            <a:endParaRPr sz="1200">
              <a:solidFill>
                <a:srgbClr val="000000"/>
              </a:solidFill>
              <a:latin typeface="Calibri"/>
              <a:ea typeface="Calibri"/>
              <a:cs typeface="Calibri"/>
              <a:sym typeface="Calibri"/>
            </a:endParaRPr>
          </a:p>
          <a:p>
            <a:pPr marL="0" lvl="0" indent="0" algn="l" rtl="0">
              <a:spcBef>
                <a:spcPts val="600"/>
              </a:spcBef>
              <a:spcAft>
                <a:spcPts val="0"/>
              </a:spcAft>
              <a:buNone/>
            </a:pPr>
            <a:endParaRPr/>
          </a:p>
        </p:txBody>
      </p:sp>
      <p:sp>
        <p:nvSpPr>
          <p:cNvPr id="193" name="Google Shape;193;p13: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a:solidFill>
                  <a:srgbClr val="000000"/>
                </a:solidFill>
                <a:latin typeface="Calibri"/>
                <a:ea typeface="Calibri"/>
                <a:cs typeface="Calibri"/>
                <a:sym typeface="Calibri"/>
              </a:rPr>
              <a:t>Remind the students of the driving question and orient them to where they are in the process of answering that question:</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do we know?</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Students should now know: the amount of rainfall they can collect for their site, how water moves through their site, the types of plants, and the number of each type of plants.</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don’t we know?</a:t>
            </a:r>
            <a:endParaRPr sz="1200">
              <a:solidFill>
                <a:srgbClr val="000000"/>
              </a:solidFill>
              <a:latin typeface="Calibri"/>
              <a:ea typeface="Calibri"/>
              <a:cs typeface="Calibri"/>
              <a:sym typeface="Calibri"/>
            </a:endParaRPr>
          </a:p>
          <a:p>
            <a:pPr marL="0" lvl="0" indent="0" algn="l" rtl="0">
              <a:spcBef>
                <a:spcPts val="600"/>
              </a:spcBef>
              <a:spcAft>
                <a:spcPts val="0"/>
              </a:spcAft>
              <a:buNone/>
            </a:pPr>
            <a:r>
              <a:rPr lang="en-US" sz="1200">
                <a:latin typeface="Calibri"/>
                <a:ea typeface="Calibri"/>
                <a:cs typeface="Calibri"/>
                <a:sym typeface="Calibri"/>
              </a:rPr>
              <a:t>Students need to determine the specific water needs for their landscape in order to sustain it throughout the year.</a:t>
            </a:r>
            <a:endParaRPr sz="1200">
              <a:solidFill>
                <a:schemeClr val="dk1"/>
              </a:solidFill>
              <a:latin typeface="Calibri"/>
              <a:ea typeface="Calibri"/>
              <a:cs typeface="Calibri"/>
              <a:sym typeface="Calibri"/>
            </a:endParaRPr>
          </a:p>
        </p:txBody>
      </p:sp>
      <p:sp>
        <p:nvSpPr>
          <p:cNvPr id="99" name="Google Shape;99;p2: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Where are we in the engineering design process?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are Imagining, Improving and Planning in our effort to find the best solution as defined by our criteria and constraints. </a:t>
            </a:r>
            <a:endParaRPr/>
          </a:p>
        </p:txBody>
      </p:sp>
      <p:sp>
        <p:nvSpPr>
          <p:cNvPr id="108" name="Google Shape;108;p3: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DISTINGUISH</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What functions does my rainwater harvesting system provide?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0">
              <a:solidFill>
                <a:srgbClr val="000000"/>
              </a:solidFill>
              <a:latin typeface="Calibri"/>
              <a:ea typeface="Calibri"/>
              <a:cs typeface="Calibri"/>
              <a:sym typeface="Calibri"/>
            </a:endParaRPr>
          </a:p>
          <a:p>
            <a:pPr marL="0" lvl="0" indent="0" algn="l" rtl="0">
              <a:spcBef>
                <a:spcPts val="0"/>
              </a:spcBef>
              <a:spcAft>
                <a:spcPts val="0"/>
              </a:spcAft>
              <a:buNone/>
            </a:pPr>
            <a:r>
              <a:rPr lang="en-US" sz="1200" b="0">
                <a:solidFill>
                  <a:srgbClr val="000000"/>
                </a:solidFill>
                <a:latin typeface="Calibri"/>
                <a:ea typeface="Calibri"/>
                <a:cs typeface="Calibri"/>
                <a:sym typeface="Calibri"/>
              </a:rPr>
              <a:t>Students should be able to list functions beyond just providing shade. </a:t>
            </a:r>
            <a:r>
              <a:rPr lang="en-US" sz="1200" b="0">
                <a:solidFill>
                  <a:schemeClr val="dk1"/>
                </a:solidFill>
                <a:latin typeface="Calibri"/>
                <a:ea typeface="Calibri"/>
                <a:cs typeface="Calibri"/>
                <a:sym typeface="Calibri"/>
              </a:rPr>
              <a:t>Others may include i</a:t>
            </a:r>
            <a:r>
              <a:rPr lang="en-US" sz="1200" b="0">
                <a:solidFill>
                  <a:srgbClr val="000000"/>
                </a:solidFill>
                <a:latin typeface="Calibri"/>
                <a:ea typeface="Calibri"/>
                <a:cs typeface="Calibri"/>
                <a:sym typeface="Calibri"/>
              </a:rPr>
              <a:t>nfiltrating water, cooling through evapotranspiration, habitat, attracting pollinators, reduce flooding.</a:t>
            </a:r>
            <a:endParaRPr b="0"/>
          </a:p>
        </p:txBody>
      </p:sp>
      <p:sp>
        <p:nvSpPr>
          <p:cNvPr id="114" name="Google Shape;114;p4: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b="1">
                <a:solidFill>
                  <a:srgbClr val="4CBFC2"/>
                </a:solidFill>
                <a:latin typeface="Calibri"/>
                <a:ea typeface="Calibri"/>
                <a:cs typeface="Calibri"/>
                <a:sym typeface="Calibri"/>
              </a:rPr>
              <a:t>RELATIONSHIP</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4CBFC2"/>
              </a:buClr>
              <a:buSzPts val="1200"/>
              <a:buFont typeface="Noto Sans Symbols"/>
              <a:buChar char="∙"/>
            </a:pPr>
            <a:r>
              <a:rPr lang="en-US" sz="1200" b="1">
                <a:solidFill>
                  <a:srgbClr val="4CBFC2"/>
                </a:solidFill>
                <a:latin typeface="Calibri"/>
                <a:ea typeface="Calibri"/>
                <a:cs typeface="Calibri"/>
                <a:sym typeface="Calibri"/>
              </a:rPr>
              <a:t>What are the relationships between the chosen plants and the function(s) that each plant serves?</a:t>
            </a:r>
            <a:endParaRPr sz="1200">
              <a:solidFill>
                <a:srgbClr val="000000"/>
              </a:solidFill>
              <a:latin typeface="Calibri"/>
              <a:ea typeface="Calibri"/>
              <a:cs typeface="Calibri"/>
              <a:sym typeface="Calibri"/>
            </a:endParaRPr>
          </a:p>
          <a:p>
            <a:pPr marL="0" lvl="0" indent="0" algn="l" rtl="0">
              <a:spcBef>
                <a:spcPts val="60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Each element in an integrated design should serve more than one function, and every function is supported by many elements. Relate the elements or structures to functions in your system.</a:t>
            </a:r>
            <a:endParaRPr sz="1200">
              <a:solidFill>
                <a:schemeClr val="dk1"/>
              </a:solidFill>
              <a:latin typeface="Calibri"/>
              <a:ea typeface="Calibri"/>
              <a:cs typeface="Calibri"/>
              <a:sym typeface="Calibri"/>
            </a:endParaRPr>
          </a:p>
        </p:txBody>
      </p:sp>
      <p:sp>
        <p:nvSpPr>
          <p:cNvPr id="124" name="Google Shape;124;p5: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b="1">
                <a:solidFill>
                  <a:srgbClr val="96C93D"/>
                </a:solidFill>
                <a:latin typeface="Calibri"/>
                <a:ea typeface="Calibri"/>
                <a:cs typeface="Calibri"/>
                <a:sym typeface="Calibri"/>
              </a:rPr>
              <a:t>BUILD THE SYSTEM:</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96C93D"/>
              </a:buClr>
              <a:buSzPts val="1200"/>
              <a:buFont typeface="Noto Sans Symbols"/>
              <a:buChar char="∙"/>
            </a:pPr>
            <a:r>
              <a:rPr lang="en-US" sz="1200" b="1">
                <a:solidFill>
                  <a:srgbClr val="96C93D"/>
                </a:solidFill>
                <a:latin typeface="Calibri"/>
                <a:ea typeface="Calibri"/>
                <a:cs typeface="Calibri"/>
                <a:sym typeface="Calibri"/>
              </a:rPr>
              <a:t>How much water do your plants need?</a:t>
            </a:r>
            <a:endParaRPr/>
          </a:p>
          <a:p>
            <a:pPr marL="342900" marR="0" lvl="0" indent="-266700" algn="l" rtl="0">
              <a:spcBef>
                <a:spcPts val="600"/>
              </a:spcBef>
              <a:spcAft>
                <a:spcPts val="0"/>
              </a:spcAft>
              <a:buClr>
                <a:schemeClr val="dk1"/>
              </a:buClr>
              <a:buSzPts val="1200"/>
              <a:buFont typeface="Noto Sans Symbols"/>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Students will learn and apply the factors involved in calculating the water needed to sustain the plants on their project site.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At this point, students should have identified the existing types of vegetation and their plant water use needs. Students should also have identified in their designs the number of each type of plant and their corresponding water use requirements. Do not move forward with the lesson until this information is acquired.</a:t>
            </a:r>
            <a:endParaRPr/>
          </a:p>
        </p:txBody>
      </p:sp>
      <p:sp>
        <p:nvSpPr>
          <p:cNvPr id="134" name="Google Shape;134;p6: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Engineering Design Steps</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Direct students through the Imagine and Improve &amp; Plan steps:</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Complete </a:t>
            </a:r>
            <a:r>
              <a:rPr lang="en-US" sz="1200" i="1">
                <a:solidFill>
                  <a:srgbClr val="000000"/>
                </a:solidFill>
                <a:latin typeface="Calibri"/>
                <a:ea typeface="Calibri"/>
                <a:cs typeface="Calibri"/>
                <a:sym typeface="Calibri"/>
              </a:rPr>
              <a:t>Water Budget Calculation </a:t>
            </a:r>
            <a:r>
              <a:rPr lang="en-US" sz="1200" i="1" err="1">
                <a:solidFill>
                  <a:srgbClr val="000000"/>
                </a:solidFill>
                <a:latin typeface="Calibri"/>
                <a:ea typeface="Calibri"/>
                <a:cs typeface="Calibri"/>
                <a:sym typeface="Calibri"/>
              </a:rPr>
              <a:t>Worksheet_Santa</a:t>
            </a:r>
            <a:r>
              <a:rPr lang="en-US" sz="1200" i="1">
                <a:solidFill>
                  <a:srgbClr val="000000"/>
                </a:solidFill>
                <a:latin typeface="Calibri"/>
                <a:ea typeface="Calibri"/>
                <a:cs typeface="Calibri"/>
                <a:sym typeface="Calibri"/>
              </a:rPr>
              <a:t> Fe</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Did your water budget balance?</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Yes – Continue to </a:t>
            </a:r>
            <a:r>
              <a:rPr lang="en-US" sz="1200" b="1">
                <a:solidFill>
                  <a:srgbClr val="000000"/>
                </a:solidFill>
                <a:latin typeface="Calibri"/>
                <a:ea typeface="Calibri"/>
                <a:cs typeface="Calibri"/>
                <a:sym typeface="Calibri"/>
              </a:rPr>
              <a:t>Create </a:t>
            </a:r>
            <a:r>
              <a:rPr lang="en-US" sz="1200">
                <a:solidFill>
                  <a:srgbClr val="000000"/>
                </a:solidFill>
                <a:latin typeface="Calibri"/>
                <a:ea typeface="Calibri"/>
                <a:cs typeface="Calibri"/>
                <a:sym typeface="Calibri"/>
              </a:rPr>
              <a:t>phase</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No – Adjust plants and harvest surface area as necessary</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Repeat steps</a:t>
            </a:r>
            <a:endParaRPr sz="1200">
              <a:solidFill>
                <a:schemeClr val="dk1"/>
              </a:solidFill>
              <a:latin typeface="Calibri"/>
              <a:ea typeface="Calibri"/>
              <a:cs typeface="Calibri"/>
              <a:sym typeface="Calibri"/>
            </a:endParaRPr>
          </a:p>
        </p:txBody>
      </p:sp>
      <p:sp>
        <p:nvSpPr>
          <p:cNvPr id="144" name="Google Shape;144;p7: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endParaRPr lang="en-US" b="1" i="1"/>
          </a:p>
        </p:txBody>
      </p:sp>
      <p:sp>
        <p:nvSpPr>
          <p:cNvPr id="150" name="Google Shape;150;p8: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1200" b="1" i="1">
                <a:solidFill>
                  <a:schemeClr val="dk1"/>
                </a:solidFill>
                <a:latin typeface="Calibri"/>
                <a:ea typeface="Calibri"/>
                <a:cs typeface="Calibri"/>
                <a:sym typeface="Calibri"/>
              </a:rPr>
              <a:t>What is your total water demand?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Once students have completed the demand worksheets and applied DSRP thinking to analyze and interpret the data, return to your criteria and constraints lists. Ask:</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Which of the criteria and constraints questions does this exploration answer?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Which criteria and constraints have been specified, clarified or quantified by this exploration?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new criteria and constraints should be added to each list based on this exploration?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a:p>
        </p:txBody>
      </p:sp>
      <p:sp>
        <p:nvSpPr>
          <p:cNvPr id="164" name="Google Shape;164;p10: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 name="Google Shape;29;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FCBEF"/>
                </a:solidFill>
                <a:latin typeface="Calibri"/>
                <a:ea typeface="Calibri"/>
                <a:cs typeface="Calibri"/>
                <a:sym typeface="Calibri"/>
              </a:defRPr>
            </a:lvl1pPr>
            <a:lvl2pPr marL="0" marR="0" lvl="1" indent="0" algn="r" rtl="0">
              <a:spcBef>
                <a:spcPts val="0"/>
              </a:spcBef>
              <a:buNone/>
              <a:defRPr sz="1200" b="0" i="0" u="none" strike="noStrike" cap="none">
                <a:solidFill>
                  <a:srgbClr val="5FCBEF"/>
                </a:solidFill>
                <a:latin typeface="Calibri"/>
                <a:ea typeface="Calibri"/>
                <a:cs typeface="Calibri"/>
                <a:sym typeface="Calibri"/>
              </a:defRPr>
            </a:lvl2pPr>
            <a:lvl3pPr marL="0" marR="0" lvl="2" indent="0" algn="r" rtl="0">
              <a:spcBef>
                <a:spcPts val="0"/>
              </a:spcBef>
              <a:buNone/>
              <a:defRPr sz="1200" b="0" i="0" u="none" strike="noStrike" cap="none">
                <a:solidFill>
                  <a:srgbClr val="5FCBEF"/>
                </a:solidFill>
                <a:latin typeface="Calibri"/>
                <a:ea typeface="Calibri"/>
                <a:cs typeface="Calibri"/>
                <a:sym typeface="Calibri"/>
              </a:defRPr>
            </a:lvl3pPr>
            <a:lvl4pPr marL="0" marR="0" lvl="3" indent="0" algn="r" rtl="0">
              <a:spcBef>
                <a:spcPts val="0"/>
              </a:spcBef>
              <a:buNone/>
              <a:defRPr sz="1200" b="0" i="0" u="none" strike="noStrike" cap="none">
                <a:solidFill>
                  <a:srgbClr val="5FCBEF"/>
                </a:solidFill>
                <a:latin typeface="Calibri"/>
                <a:ea typeface="Calibri"/>
                <a:cs typeface="Calibri"/>
                <a:sym typeface="Calibri"/>
              </a:defRPr>
            </a:lvl4pPr>
            <a:lvl5pPr marL="0" marR="0" lvl="4" indent="0" algn="r" rtl="0">
              <a:spcBef>
                <a:spcPts val="0"/>
              </a:spcBef>
              <a:buNone/>
              <a:defRPr sz="1200" b="0" i="0" u="none" strike="noStrike" cap="none">
                <a:solidFill>
                  <a:srgbClr val="5FCBEF"/>
                </a:solidFill>
                <a:latin typeface="Calibri"/>
                <a:ea typeface="Calibri"/>
                <a:cs typeface="Calibri"/>
                <a:sym typeface="Calibri"/>
              </a:defRPr>
            </a:lvl5pPr>
            <a:lvl6pPr marL="0" marR="0" lvl="5" indent="0" algn="r" rtl="0">
              <a:spcBef>
                <a:spcPts val="0"/>
              </a:spcBef>
              <a:buNone/>
              <a:defRPr sz="1200" b="0" i="0" u="none" strike="noStrike" cap="none">
                <a:solidFill>
                  <a:srgbClr val="5FCBEF"/>
                </a:solidFill>
                <a:latin typeface="Calibri"/>
                <a:ea typeface="Calibri"/>
                <a:cs typeface="Calibri"/>
                <a:sym typeface="Calibri"/>
              </a:defRPr>
            </a:lvl6pPr>
            <a:lvl7pPr marL="0" marR="0" lvl="6" indent="0" algn="r" rtl="0">
              <a:spcBef>
                <a:spcPts val="0"/>
              </a:spcBef>
              <a:buNone/>
              <a:defRPr sz="1200" b="0" i="0" u="none" strike="noStrike" cap="none">
                <a:solidFill>
                  <a:srgbClr val="5FCBEF"/>
                </a:solidFill>
                <a:latin typeface="Calibri"/>
                <a:ea typeface="Calibri"/>
                <a:cs typeface="Calibri"/>
                <a:sym typeface="Calibri"/>
              </a:defRPr>
            </a:lvl7pPr>
            <a:lvl8pPr marL="0" marR="0" lvl="7" indent="0" algn="r" rtl="0">
              <a:spcBef>
                <a:spcPts val="0"/>
              </a:spcBef>
              <a:buNone/>
              <a:defRPr sz="1200" b="0" i="0" u="none" strike="noStrike" cap="none">
                <a:solidFill>
                  <a:srgbClr val="5FCBEF"/>
                </a:solidFill>
                <a:latin typeface="Calibri"/>
                <a:ea typeface="Calibri"/>
                <a:cs typeface="Calibri"/>
                <a:sym typeface="Calibri"/>
              </a:defRPr>
            </a:lvl8pPr>
            <a:lvl9pPr marL="0" marR="0" lvl="8" indent="0" algn="r" rtl="0">
              <a:spcBef>
                <a:spcPts val="0"/>
              </a:spcBef>
              <a:buNone/>
              <a:defRPr sz="1200" b="0" i="0" u="none" strike="noStrike" cap="none">
                <a:solidFill>
                  <a:srgbClr val="5FCBE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0" y="0"/>
            <a:ext cx="9143999" cy="1608083"/>
          </a:xfrm>
          <a:prstGeom prst="rect">
            <a:avLst/>
          </a:prstGeom>
          <a:solidFill>
            <a:srgbClr val="BBD6EE"/>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3399"/>
              </a:buClr>
              <a:buSzPts val="4400"/>
              <a:buFont typeface="Calibri"/>
              <a:buNone/>
            </a:pPr>
            <a:r>
              <a:rPr lang="en-US" b="1">
                <a:solidFill>
                  <a:srgbClr val="003399"/>
                </a:solidFill>
              </a:rPr>
              <a:t>Lesson Seven  </a:t>
            </a:r>
            <a:br>
              <a:rPr lang="en-US" b="1">
                <a:solidFill>
                  <a:srgbClr val="003399"/>
                </a:solidFill>
              </a:rPr>
            </a:br>
            <a:r>
              <a:rPr lang="en-US" b="1">
                <a:solidFill>
                  <a:srgbClr val="003399"/>
                </a:solidFill>
              </a:rPr>
              <a:t>Calculating Plant Water Needs</a:t>
            </a:r>
            <a:endParaRPr/>
          </a:p>
        </p:txBody>
      </p:sp>
      <p:pic>
        <p:nvPicPr>
          <p:cNvPr id="90" name="Google Shape;90;p13"/>
          <p:cNvPicPr preferRelativeResize="0"/>
          <p:nvPr/>
        </p:nvPicPr>
        <p:blipFill rotWithShape="1">
          <a:blip r:embed="rId3">
            <a:alphaModFix/>
          </a:blip>
          <a:srcRect/>
          <a:stretch/>
        </p:blipFill>
        <p:spPr>
          <a:xfrm>
            <a:off x="0" y="1608083"/>
            <a:ext cx="5391807" cy="4344258"/>
          </a:xfrm>
          <a:prstGeom prst="rect">
            <a:avLst/>
          </a:prstGeom>
          <a:noFill/>
          <a:ln>
            <a:noFill/>
          </a:ln>
        </p:spPr>
      </p:pic>
      <p:sp>
        <p:nvSpPr>
          <p:cNvPr id="91" name="Google Shape;91;p13"/>
          <p:cNvSpPr txBox="1"/>
          <p:nvPr/>
        </p:nvSpPr>
        <p:spPr>
          <a:xfrm>
            <a:off x="0" y="5952342"/>
            <a:ext cx="9144000" cy="905658"/>
          </a:xfrm>
          <a:prstGeom prst="rect">
            <a:avLst/>
          </a:prstGeom>
          <a:blipFill rotWithShape="1">
            <a:blip r:embed="rId4">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5391807" y="1608083"/>
            <a:ext cx="3752193" cy="4344258"/>
          </a:xfrm>
          <a:prstGeom prst="rect">
            <a:avLst/>
          </a:prstGeom>
          <a:blipFill rotWithShape="1">
            <a:blip r:embed="rId4">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3"/>
          <p:cNvSpPr txBox="1">
            <a:spLocks noGrp="1"/>
          </p:cNvSpPr>
          <p:nvPr>
            <p:ph type="body" idx="1"/>
          </p:nvPr>
        </p:nvSpPr>
        <p:spPr>
          <a:xfrm>
            <a:off x="6343649" y="2024353"/>
            <a:ext cx="2533051" cy="36503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99"/>
              </a:buClr>
              <a:buSzPts val="3200"/>
              <a:buNone/>
            </a:pPr>
            <a:r>
              <a:rPr lang="en-US" sz="3200" b="1">
                <a:solidFill>
                  <a:srgbClr val="003399"/>
                </a:solidFill>
              </a:rPr>
              <a:t>How much water do the plants we have picked need for the year?</a:t>
            </a:r>
            <a:endParaRPr/>
          </a:p>
        </p:txBody>
      </p:sp>
      <p:sp>
        <p:nvSpPr>
          <p:cNvPr id="94" name="Google Shape;94;p13"/>
          <p:cNvSpPr txBox="1"/>
          <p:nvPr/>
        </p:nvSpPr>
        <p:spPr>
          <a:xfrm>
            <a:off x="1" y="5941796"/>
            <a:ext cx="9143999" cy="2286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3"/>
          <p:cNvSpPr txBox="1"/>
          <p:nvPr/>
        </p:nvSpPr>
        <p:spPr>
          <a:xfrm rot="5400000">
            <a:off x="3231766" y="3735215"/>
            <a:ext cx="4526280" cy="2286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
        <p:cNvGrpSpPr/>
        <p:nvPr/>
      </p:nvGrpSpPr>
      <p:grpSpPr>
        <a:xfrm>
          <a:off x="0" y="0"/>
          <a:ext cx="0" cy="0"/>
          <a:chOff x="0" y="0"/>
          <a:chExt cx="0" cy="0"/>
        </a:xfrm>
      </p:grpSpPr>
      <p:pic>
        <p:nvPicPr>
          <p:cNvPr id="178" name="Google Shape;178;p23" descr="pipe.JPG"/>
          <p:cNvPicPr preferRelativeResize="0">
            <a:picLocks noGrp="1"/>
          </p:cNvPicPr>
          <p:nvPr>
            <p:ph type="pic" idx="2"/>
          </p:nvPr>
        </p:nvPicPr>
        <p:blipFill rotWithShape="1">
          <a:blip r:embed="rId3">
            <a:alphaModFix/>
          </a:blip>
          <a:srcRect l="660" r="660"/>
          <a:stretch/>
        </p:blipFill>
        <p:spPr>
          <a:xfrm rot="5400000">
            <a:off x="9327778" y="1023265"/>
            <a:ext cx="4876800" cy="3127806"/>
          </a:xfrm>
          <a:prstGeom prst="roundRect">
            <a:avLst>
              <a:gd name="adj" fmla="val 5262"/>
            </a:avLst>
          </a:prstGeom>
          <a:noFill/>
          <a:ln>
            <a:noFill/>
          </a:ln>
        </p:spPr>
      </p:pic>
      <p:sp>
        <p:nvSpPr>
          <p:cNvPr id="179" name="Google Shape;179;p23"/>
          <p:cNvSpPr txBox="1"/>
          <p:nvPr/>
        </p:nvSpPr>
        <p:spPr>
          <a:xfrm>
            <a:off x="86660" y="146957"/>
            <a:ext cx="5590857" cy="20005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003399"/>
                </a:solidFill>
                <a:latin typeface="Calibri"/>
                <a:ea typeface="Calibri"/>
                <a:cs typeface="Calibri"/>
                <a:sym typeface="Calibri"/>
              </a:rPr>
              <a:t>Problem</a:t>
            </a:r>
            <a:r>
              <a:rPr lang="en-US" sz="2800">
                <a:solidFill>
                  <a:srgbClr val="003399"/>
                </a:solidFill>
                <a:latin typeface="Calibri"/>
                <a:ea typeface="Calibri"/>
                <a:cs typeface="Calibri"/>
                <a:sym typeface="Calibri"/>
              </a:rPr>
              <a:t>: </a:t>
            </a:r>
            <a:r>
              <a:rPr lang="en-US" sz="2400">
                <a:solidFill>
                  <a:srgbClr val="003399"/>
                </a:solidFill>
                <a:latin typeface="Calibri"/>
                <a:ea typeface="Calibri"/>
                <a:cs typeface="Calibri"/>
                <a:sym typeface="Calibri"/>
              </a:rPr>
              <a:t>How will you design a passive rainwater harvesting system that will provide shade and sustain your plants year-round through the most efficient use of available water?</a:t>
            </a:r>
            <a:endParaRPr/>
          </a:p>
        </p:txBody>
      </p:sp>
      <p:sp>
        <p:nvSpPr>
          <p:cNvPr id="180" name="Google Shape;180;p23"/>
          <p:cNvSpPr txBox="1">
            <a:spLocks noGrp="1"/>
          </p:cNvSpPr>
          <p:nvPr>
            <p:ph type="body" idx="1"/>
          </p:nvPr>
        </p:nvSpPr>
        <p:spPr>
          <a:xfrm>
            <a:off x="338677" y="2367647"/>
            <a:ext cx="5590857" cy="295547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003399"/>
              </a:buClr>
              <a:buSzPts val="2805"/>
              <a:buNone/>
            </a:pPr>
            <a:r>
              <a:rPr lang="en-US" sz="2805" b="1">
                <a:solidFill>
                  <a:srgbClr val="003399"/>
                </a:solidFill>
              </a:rPr>
              <a:t>Step 3: Identify Constraints</a:t>
            </a:r>
            <a:endParaRPr/>
          </a:p>
          <a:p>
            <a:pPr marL="0" lvl="0" indent="0" algn="l" rtl="0">
              <a:lnSpc>
                <a:spcPct val="70000"/>
              </a:lnSpc>
              <a:spcBef>
                <a:spcPts val="1000"/>
              </a:spcBef>
              <a:spcAft>
                <a:spcPts val="0"/>
              </a:spcAft>
              <a:buClr>
                <a:srgbClr val="003399"/>
              </a:buClr>
              <a:buSzPts val="2380"/>
              <a:buNone/>
            </a:pPr>
            <a:r>
              <a:rPr lang="en-US" sz="2380">
                <a:solidFill>
                  <a:srgbClr val="003399"/>
                </a:solidFill>
              </a:rPr>
              <a:t>Constraints are limitations or restrictions. </a:t>
            </a:r>
            <a:endParaRPr/>
          </a:p>
          <a:p>
            <a:pPr marL="457200" lvl="0" indent="-457200" algn="l" rtl="0">
              <a:lnSpc>
                <a:spcPct val="70000"/>
              </a:lnSpc>
              <a:spcBef>
                <a:spcPts val="1000"/>
              </a:spcBef>
              <a:spcAft>
                <a:spcPts val="0"/>
              </a:spcAft>
              <a:buClr>
                <a:srgbClr val="003399"/>
              </a:buClr>
              <a:buSzPts val="2380"/>
              <a:buFont typeface="Arial"/>
              <a:buChar char="•"/>
            </a:pPr>
            <a:r>
              <a:rPr lang="en-US" sz="2380">
                <a:solidFill>
                  <a:srgbClr val="003399"/>
                </a:solidFill>
              </a:rPr>
              <a:t>They may also come from the customer: </a:t>
            </a:r>
            <a:r>
              <a:rPr lang="en-US" sz="2380" i="1">
                <a:solidFill>
                  <a:srgbClr val="003399"/>
                </a:solidFill>
              </a:rPr>
              <a:t>the project may not cost more than $1000.00</a:t>
            </a:r>
            <a:r>
              <a:rPr lang="en-US" sz="2380">
                <a:solidFill>
                  <a:srgbClr val="003399"/>
                </a:solidFill>
              </a:rPr>
              <a:t>. </a:t>
            </a:r>
            <a:endParaRPr/>
          </a:p>
          <a:p>
            <a:pPr marL="457200" lvl="0" indent="-457200" algn="l" rtl="0">
              <a:lnSpc>
                <a:spcPct val="70000"/>
              </a:lnSpc>
              <a:spcBef>
                <a:spcPts val="1000"/>
              </a:spcBef>
              <a:spcAft>
                <a:spcPts val="0"/>
              </a:spcAft>
              <a:buClr>
                <a:srgbClr val="003399"/>
              </a:buClr>
              <a:buSzPts val="2380"/>
              <a:buFont typeface="Arial"/>
              <a:buChar char="•"/>
            </a:pPr>
            <a:r>
              <a:rPr lang="en-US" sz="2380">
                <a:solidFill>
                  <a:srgbClr val="003399"/>
                </a:solidFill>
              </a:rPr>
              <a:t>They may come from what you know: </a:t>
            </a:r>
            <a:r>
              <a:rPr lang="en-US" sz="2380" i="1">
                <a:solidFill>
                  <a:srgbClr val="003399"/>
                </a:solidFill>
              </a:rPr>
              <a:t>we cannot run a hose across the sidewalk because it would be a trip hazard.</a:t>
            </a:r>
            <a:r>
              <a:rPr lang="en-US" sz="2380">
                <a:solidFill>
                  <a:srgbClr val="003399"/>
                </a:solidFill>
              </a:rPr>
              <a:t> </a:t>
            </a:r>
            <a:endParaRPr/>
          </a:p>
        </p:txBody>
      </p:sp>
      <p:pic>
        <p:nvPicPr>
          <p:cNvPr id="181" name="Google Shape;181;p23"/>
          <p:cNvPicPr preferRelativeResize="0"/>
          <p:nvPr/>
        </p:nvPicPr>
        <p:blipFill rotWithShape="1">
          <a:blip r:embed="rId4">
            <a:alphaModFix/>
          </a:blip>
          <a:srcRect/>
          <a:stretch/>
        </p:blipFill>
        <p:spPr>
          <a:xfrm>
            <a:off x="6263842" y="1566594"/>
            <a:ext cx="2121307" cy="1602106"/>
          </a:xfrm>
          <a:prstGeom prst="rect">
            <a:avLst/>
          </a:prstGeom>
          <a:noFill/>
          <a:ln>
            <a:noFill/>
          </a:ln>
        </p:spPr>
      </p:pic>
      <p:sp>
        <p:nvSpPr>
          <p:cNvPr id="182" name="Google Shape;182;p23"/>
          <p:cNvSpPr txBox="1"/>
          <p:nvPr/>
        </p:nvSpPr>
        <p:spPr>
          <a:xfrm>
            <a:off x="455505" y="5163286"/>
            <a:ext cx="8263952" cy="154775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They may have to be clarified through research: </a:t>
            </a:r>
            <a:r>
              <a:rPr lang="en-US" sz="2400" i="1">
                <a:solidFill>
                  <a:srgbClr val="003399"/>
                </a:solidFill>
                <a:latin typeface="Calibri"/>
                <a:ea typeface="Calibri"/>
                <a:cs typeface="Calibri"/>
                <a:sym typeface="Calibri"/>
              </a:rPr>
              <a:t>we live in an arid place, we get more rain during some months than other months, how much rainfall should we design our system for</a:t>
            </a:r>
            <a:r>
              <a:rPr lang="en-US" sz="2400">
                <a:solidFill>
                  <a:srgbClr val="003399"/>
                </a:solidFill>
                <a:latin typeface="Calibri"/>
                <a:ea typeface="Calibri"/>
                <a:cs typeface="Calibri"/>
                <a:sym typeface="Calibri"/>
              </a:rPr>
              <a:t>?  </a:t>
            </a:r>
            <a:endParaRPr/>
          </a:p>
          <a:p>
            <a:pPr marL="0" marR="0" lvl="0" indent="0" algn="ctr" rtl="0">
              <a:lnSpc>
                <a:spcPct val="90000"/>
              </a:lnSpc>
              <a:spcBef>
                <a:spcPts val="1000"/>
              </a:spcBef>
              <a:spcAft>
                <a:spcPts val="0"/>
              </a:spcAft>
              <a:buClr>
                <a:srgbClr val="003399"/>
              </a:buClr>
              <a:buSzPts val="2400"/>
              <a:buFont typeface="Arial"/>
              <a:buNone/>
            </a:pPr>
            <a:r>
              <a:rPr lang="en-US" sz="2400" b="1">
                <a:solidFill>
                  <a:srgbClr val="003399"/>
                </a:solidFill>
                <a:latin typeface="Calibri"/>
                <a:ea typeface="Calibri"/>
                <a:cs typeface="Calibri"/>
                <a:sym typeface="Calibri"/>
              </a:rPr>
              <a:t>What kinds of constraints will limit our design?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323850" y="16700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189" name="Google Shape;189;p24"/>
          <p:cNvSpPr txBox="1">
            <a:spLocks noGrp="1"/>
          </p:cNvSpPr>
          <p:nvPr>
            <p:ph type="body" idx="1"/>
          </p:nvPr>
        </p:nvSpPr>
        <p:spPr>
          <a:xfrm>
            <a:off x="485628" y="1610445"/>
            <a:ext cx="8332470" cy="4456248"/>
          </a:xfrm>
          <a:prstGeom prst="rect">
            <a:avLst/>
          </a:prstGeom>
          <a:noFill/>
          <a:ln>
            <a:noFill/>
          </a:ln>
          <a:effectLst>
            <a:outerShdw blurRad="12700" dist="12700" dir="2700000" algn="tl" rotWithShape="0">
              <a:srgbClr val="215F61">
                <a:alpha val="6000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24C"/>
              </a:buClr>
              <a:buSzPts val="2800"/>
              <a:buNone/>
            </a:pPr>
            <a:r>
              <a:rPr lang="en-US" b="1">
                <a:solidFill>
                  <a:srgbClr val="F2624C"/>
                </a:solidFill>
              </a:rPr>
              <a:t>DISTINGUISH</a:t>
            </a:r>
            <a:endParaRPr>
              <a:solidFill>
                <a:srgbClr val="F2624C"/>
              </a:solidFill>
            </a:endParaRPr>
          </a:p>
          <a:p>
            <a:pPr marL="228600" lvl="0" indent="-228600" algn="l" rtl="0">
              <a:lnSpc>
                <a:spcPct val="90000"/>
              </a:lnSpc>
              <a:spcBef>
                <a:spcPts val="1000"/>
              </a:spcBef>
              <a:spcAft>
                <a:spcPts val="0"/>
              </a:spcAft>
              <a:buClr>
                <a:srgbClr val="F2624C"/>
              </a:buClr>
              <a:buSzPts val="3200"/>
              <a:buChar char="•"/>
            </a:pPr>
            <a:r>
              <a:rPr lang="en-US" sz="3200" b="1">
                <a:solidFill>
                  <a:srgbClr val="F2624C"/>
                </a:solidFill>
              </a:rPr>
              <a:t>How will the plants that you’ve selected meet the engineering design criteria of providing shade and serving other functions in the integrated design of the rain basin? </a:t>
            </a:r>
            <a:endParaRPr/>
          </a:p>
          <a:p>
            <a:pPr marL="0" lvl="0" indent="0" algn="l" rtl="0">
              <a:lnSpc>
                <a:spcPct val="90000"/>
              </a:lnSpc>
              <a:spcBef>
                <a:spcPts val="1000"/>
              </a:spcBef>
              <a:spcAft>
                <a:spcPts val="0"/>
              </a:spcAft>
              <a:buClr>
                <a:schemeClr val="dk1"/>
              </a:buClr>
              <a:buSzPts val="2800"/>
              <a:buNone/>
            </a:pPr>
            <a:endParaRPr b="1">
              <a:solidFill>
                <a:srgbClr val="FF0000"/>
              </a:solidFill>
            </a:endParaRPr>
          </a:p>
          <a:p>
            <a:pPr marL="0" lvl="0" indent="0" algn="l" rtl="0">
              <a:lnSpc>
                <a:spcPct val="90000"/>
              </a:lnSpc>
              <a:spcBef>
                <a:spcPts val="1000"/>
              </a:spcBef>
              <a:spcAft>
                <a:spcPts val="0"/>
              </a:spcAft>
              <a:buClr>
                <a:srgbClr val="96C93D"/>
              </a:buClr>
              <a:buSzPts val="2800"/>
              <a:buNone/>
            </a:pPr>
            <a:r>
              <a:rPr lang="en-US" b="1">
                <a:solidFill>
                  <a:srgbClr val="96C93D"/>
                </a:solidFill>
              </a:rPr>
              <a:t>BUILD THE SYSTEM</a:t>
            </a:r>
            <a:endParaRPr>
              <a:solidFill>
                <a:srgbClr val="96C93D"/>
              </a:solidFill>
            </a:endParaRPr>
          </a:p>
          <a:p>
            <a:pPr marL="342900" marR="0" lvl="0" indent="-342900" algn="l" rtl="0">
              <a:lnSpc>
                <a:spcPct val="90000"/>
              </a:lnSpc>
              <a:spcBef>
                <a:spcPts val="0"/>
              </a:spcBef>
              <a:spcAft>
                <a:spcPts val="0"/>
              </a:spcAft>
              <a:buClr>
                <a:srgbClr val="96C93D"/>
              </a:buClr>
              <a:buSzPts val="3200"/>
              <a:buFont typeface="Noto Sans Symbols"/>
              <a:buChar char="∙"/>
            </a:pPr>
            <a:r>
              <a:rPr lang="en-US" sz="3200" b="1">
                <a:solidFill>
                  <a:srgbClr val="96C93D"/>
                </a:solidFill>
              </a:rPr>
              <a:t>What are the variables that you used to calculate the watering needs for the project site?</a:t>
            </a:r>
            <a:endParaRPr sz="3200">
              <a:solidFill>
                <a:srgbClr val="000000"/>
              </a:solidFill>
            </a:endParaRPr>
          </a:p>
          <a:p>
            <a:pPr marL="228600" lvl="0" indent="-177800" algn="l" rtl="0">
              <a:lnSpc>
                <a:spcPct val="90000"/>
              </a:lnSpc>
              <a:spcBef>
                <a:spcPts val="1600"/>
              </a:spcBef>
              <a:spcAft>
                <a:spcPts val="0"/>
              </a:spcAft>
              <a:buClr>
                <a:schemeClr val="dk1"/>
              </a:buClr>
              <a:buSzPts val="800"/>
              <a:buNone/>
            </a:pPr>
            <a:endParaRPr sz="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447836" y="295233"/>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196" name="Google Shape;196;p25"/>
          <p:cNvSpPr txBox="1">
            <a:spLocks noGrp="1"/>
          </p:cNvSpPr>
          <p:nvPr>
            <p:ph type="body" idx="1"/>
          </p:nvPr>
        </p:nvSpPr>
        <p:spPr>
          <a:xfrm>
            <a:off x="977857" y="1440575"/>
            <a:ext cx="7188285" cy="5264515"/>
          </a:xfrm>
          <a:prstGeom prst="rect">
            <a:avLst/>
          </a:prstGeom>
          <a:noFill/>
          <a:ln>
            <a:noFill/>
          </a:ln>
          <a:effectLst>
            <a:outerShdw blurRad="12700" dist="12700" dir="2700000" algn="tl" rotWithShape="0">
              <a:srgbClr val="215F61">
                <a:alpha val="60000"/>
              </a:srgbClr>
            </a:outerShdw>
          </a:effectLst>
        </p:spPr>
        <p:txBody>
          <a:bodyPr spcFirstLastPara="1" wrap="square" lIns="91425" tIns="45700" rIns="91425" bIns="45700" anchor="t" anchorCtr="0">
            <a:noAutofit/>
          </a:bodyPr>
          <a:lstStyle/>
          <a:p>
            <a:pPr marL="228600" lvl="0" indent="-177800" algn="l" rtl="0">
              <a:lnSpc>
                <a:spcPct val="90000"/>
              </a:lnSpc>
              <a:spcBef>
                <a:spcPts val="0"/>
              </a:spcBef>
              <a:spcAft>
                <a:spcPts val="0"/>
              </a:spcAft>
              <a:buClr>
                <a:srgbClr val="000000"/>
              </a:buClr>
              <a:buSzPts val="800"/>
              <a:buNone/>
            </a:pPr>
            <a:r>
              <a:rPr lang="en-US" sz="3200" b="1">
                <a:solidFill>
                  <a:srgbClr val="4CBFC2"/>
                </a:solidFill>
              </a:rPr>
              <a:t>RELATE </a:t>
            </a:r>
            <a:endParaRPr lang="en-US" sz="3200">
              <a:solidFill>
                <a:srgbClr val="4CBFC2"/>
              </a:solidFill>
            </a:endParaRPr>
          </a:p>
          <a:p>
            <a:pPr marL="228600" lvl="0" indent="-228600" algn="l" rtl="0">
              <a:lnSpc>
                <a:spcPct val="90000"/>
              </a:lnSpc>
              <a:spcBef>
                <a:spcPts val="1000"/>
              </a:spcBef>
              <a:spcAft>
                <a:spcPts val="0"/>
              </a:spcAft>
              <a:buClr>
                <a:srgbClr val="4CBFC2"/>
              </a:buClr>
              <a:buSzPts val="3200"/>
              <a:buChar char="•"/>
            </a:pPr>
            <a:r>
              <a:rPr lang="en-US" sz="3200" b="1">
                <a:solidFill>
                  <a:srgbClr val="4CBFC2"/>
                </a:solidFill>
              </a:rPr>
              <a:t>What are the</a:t>
            </a:r>
            <a:r>
              <a:rPr lang="en-US" sz="3200">
                <a:solidFill>
                  <a:srgbClr val="4CBFC2"/>
                </a:solidFill>
              </a:rPr>
              <a:t> </a:t>
            </a:r>
            <a:r>
              <a:rPr lang="en-US" sz="3200" b="1">
                <a:solidFill>
                  <a:srgbClr val="4CBFC2"/>
                </a:solidFill>
              </a:rPr>
              <a:t>relationships between the amount of water required for native, desert-adapted and non-native plants?</a:t>
            </a:r>
            <a:endParaRPr sz="3200" b="1">
              <a:solidFill>
                <a:srgbClr val="FBAA35"/>
              </a:solidFill>
            </a:endParaRPr>
          </a:p>
          <a:p>
            <a:pPr marL="0" lvl="0" indent="0" algn="l" rtl="0">
              <a:lnSpc>
                <a:spcPct val="90000"/>
              </a:lnSpc>
              <a:spcBef>
                <a:spcPts val="1000"/>
              </a:spcBef>
              <a:spcAft>
                <a:spcPts val="0"/>
              </a:spcAft>
              <a:buClr>
                <a:schemeClr val="dk1"/>
              </a:buClr>
              <a:buSzPts val="3200"/>
              <a:buNone/>
            </a:pPr>
            <a:endParaRPr sz="3200" b="1">
              <a:solidFill>
                <a:srgbClr val="FBAA35"/>
              </a:solidFill>
            </a:endParaRPr>
          </a:p>
          <a:p>
            <a:pPr marL="0" lvl="0" indent="0" algn="l" rtl="0">
              <a:lnSpc>
                <a:spcPct val="90000"/>
              </a:lnSpc>
              <a:spcBef>
                <a:spcPts val="1000"/>
              </a:spcBef>
              <a:spcAft>
                <a:spcPts val="0"/>
              </a:spcAft>
              <a:buClr>
                <a:srgbClr val="FBAA35"/>
              </a:buClr>
              <a:buSzPts val="3200"/>
              <a:buNone/>
            </a:pPr>
            <a:r>
              <a:rPr lang="en-US" sz="3200" b="1">
                <a:solidFill>
                  <a:srgbClr val="FBAA35"/>
                </a:solidFill>
              </a:rPr>
              <a:t>TAKE A PERSPECTIVE</a:t>
            </a:r>
            <a:endParaRPr sz="3200">
              <a:solidFill>
                <a:srgbClr val="FBAA35"/>
              </a:solidFill>
            </a:endParaRPr>
          </a:p>
          <a:p>
            <a:pPr marL="171450" lvl="0" indent="-203200" algn="l" rtl="0">
              <a:lnSpc>
                <a:spcPct val="90000"/>
              </a:lnSpc>
              <a:spcBef>
                <a:spcPts val="1000"/>
              </a:spcBef>
              <a:spcAft>
                <a:spcPts val="0"/>
              </a:spcAft>
              <a:buClr>
                <a:srgbClr val="FBAA35"/>
              </a:buClr>
              <a:buSzPts val="3200"/>
              <a:buChar char="•"/>
            </a:pPr>
            <a:r>
              <a:rPr lang="en-US" sz="3200" b="1">
                <a:solidFill>
                  <a:srgbClr val="FBAA35"/>
                </a:solidFill>
              </a:rPr>
              <a:t>From the perspective of the data collected to this point, what will your rainwater harvesting system design need to accomplish</a:t>
            </a:r>
            <a:r>
              <a:rPr lang="en-US" b="1">
                <a:solidFill>
                  <a:srgbClr val="FBAA35"/>
                </a:solidFill>
              </a:rPr>
              <a:t>?</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101" name="Google Shape;101;p14"/>
          <p:cNvSpPr txBox="1"/>
          <p:nvPr/>
        </p:nvSpPr>
        <p:spPr>
          <a:xfrm>
            <a:off x="381000" y="299939"/>
            <a:ext cx="7749540" cy="27392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F2624C"/>
                </a:solidFill>
                <a:latin typeface="Calibri"/>
                <a:ea typeface="Calibri"/>
                <a:cs typeface="Calibri"/>
                <a:sym typeface="Calibri"/>
              </a:rPr>
              <a:t>DISTINGUISH: </a:t>
            </a:r>
            <a:endParaRPr/>
          </a:p>
          <a:p>
            <a:pPr marL="0" marR="0" lvl="0" indent="0" algn="l" rtl="0">
              <a:spcBef>
                <a:spcPts val="0"/>
              </a:spcBef>
              <a:spcAft>
                <a:spcPts val="0"/>
              </a:spcAft>
              <a:buNone/>
            </a:pPr>
            <a:r>
              <a:rPr lang="en-US" sz="4000">
                <a:solidFill>
                  <a:srgbClr val="F2624C"/>
                </a:solidFill>
                <a:latin typeface="Calibri"/>
                <a:ea typeface="Calibri"/>
                <a:cs typeface="Calibri"/>
                <a:sym typeface="Calibri"/>
              </a:rPr>
              <a:t>What’s the problem?</a:t>
            </a:r>
            <a:endParaRPr/>
          </a:p>
          <a:p>
            <a:pPr marL="0" marR="0" lvl="0" indent="0" algn="l" rtl="0">
              <a:spcBef>
                <a:spcPts val="0"/>
              </a:spcBef>
              <a:spcAft>
                <a:spcPts val="0"/>
              </a:spcAft>
              <a:buNone/>
            </a:pPr>
            <a:endParaRPr sz="2000">
              <a:solidFill>
                <a:srgbClr val="F2624C"/>
              </a:solidFill>
              <a:latin typeface="Calibri"/>
              <a:ea typeface="Calibri"/>
              <a:cs typeface="Calibri"/>
              <a:sym typeface="Calibri"/>
            </a:endParaRPr>
          </a:p>
          <a:p>
            <a:pPr marL="571500" marR="0" lvl="0" indent="-571500" algn="l" rtl="0">
              <a:spcBef>
                <a:spcPts val="0"/>
              </a:spcBef>
              <a:spcAft>
                <a:spcPts val="0"/>
              </a:spcAft>
              <a:buClr>
                <a:srgbClr val="F2624C"/>
              </a:buClr>
              <a:buSzPts val="3600"/>
              <a:buFont typeface="Arial"/>
              <a:buChar char="•"/>
            </a:pPr>
            <a:r>
              <a:rPr lang="en-US" sz="3600">
                <a:solidFill>
                  <a:srgbClr val="F2624C"/>
                </a:solidFill>
                <a:latin typeface="Calibri"/>
                <a:ea typeface="Calibri"/>
                <a:cs typeface="Calibri"/>
                <a:sym typeface="Calibri"/>
              </a:rPr>
              <a:t>What do we know?</a:t>
            </a:r>
            <a:endParaRPr/>
          </a:p>
          <a:p>
            <a:pPr marL="571500" marR="0" lvl="0" indent="-571500" algn="l" rtl="0">
              <a:spcBef>
                <a:spcPts val="0"/>
              </a:spcBef>
              <a:spcAft>
                <a:spcPts val="0"/>
              </a:spcAft>
              <a:buClr>
                <a:srgbClr val="F2624C"/>
              </a:buClr>
              <a:buSzPts val="3600"/>
              <a:buFont typeface="Arial"/>
              <a:buChar char="•"/>
            </a:pPr>
            <a:r>
              <a:rPr lang="en-US" sz="3600">
                <a:solidFill>
                  <a:srgbClr val="F2624C"/>
                </a:solidFill>
                <a:latin typeface="Calibri"/>
                <a:ea typeface="Calibri"/>
                <a:cs typeface="Calibri"/>
                <a:sym typeface="Calibri"/>
              </a:rPr>
              <a:t>What don’t we know?</a:t>
            </a:r>
            <a:endParaRPr/>
          </a:p>
        </p:txBody>
      </p:sp>
      <p:sp>
        <p:nvSpPr>
          <p:cNvPr id="102" name="Google Shape;102;p14"/>
          <p:cNvSpPr txBox="1"/>
          <p:nvPr/>
        </p:nvSpPr>
        <p:spPr>
          <a:xfrm>
            <a:off x="381000" y="3276116"/>
            <a:ext cx="4386507"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3399"/>
                </a:solidFill>
                <a:latin typeface="Calibri"/>
                <a:ea typeface="Calibri"/>
                <a:cs typeface="Calibri"/>
                <a:sym typeface="Calibri"/>
              </a:rPr>
              <a:t>How will you design a passive rainwater harvesting system that will provide shade and sustain your plants year-round through the most efficient use of available water?</a:t>
            </a:r>
            <a:endParaRPr sz="2800">
              <a:solidFill>
                <a:srgbClr val="1E4E79"/>
              </a:solidFill>
              <a:latin typeface="Calibri"/>
              <a:ea typeface="Calibri"/>
              <a:cs typeface="Calibri"/>
              <a:sym typeface="Calibri"/>
            </a:endParaRPr>
          </a:p>
        </p:txBody>
      </p:sp>
      <p:pic>
        <p:nvPicPr>
          <p:cNvPr id="103" name="Google Shape;103;p14"/>
          <p:cNvPicPr preferRelativeResize="0"/>
          <p:nvPr/>
        </p:nvPicPr>
        <p:blipFill rotWithShape="1">
          <a:blip r:embed="rId3">
            <a:alphaModFix/>
          </a:blip>
          <a:srcRect/>
          <a:stretch/>
        </p:blipFill>
        <p:spPr>
          <a:xfrm>
            <a:off x="6756357" y="229306"/>
            <a:ext cx="1845855" cy="1394072"/>
          </a:xfrm>
          <a:prstGeom prst="rect">
            <a:avLst/>
          </a:prstGeom>
          <a:noFill/>
          <a:ln>
            <a:noFill/>
          </a:ln>
        </p:spPr>
      </p:pic>
      <p:pic>
        <p:nvPicPr>
          <p:cNvPr id="1026" name="Picture 2" descr="A stream with a waterfall in the middle of a park&#10;&#10;AI-generated content may be incorrect.">
            <a:extLst>
              <a:ext uri="{FF2B5EF4-FFF2-40B4-BE49-F238E27FC236}">
                <a16:creationId xmlns:a16="http://schemas.microsoft.com/office/drawing/2014/main" id="{86C22D57-BEC2-7BAD-07FA-A49B08C34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888319" y="2670767"/>
            <a:ext cx="4244449" cy="3183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5"/>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sp>
        <p:nvSpPr>
          <p:cNvPr id="117" name="Google Shape;117;p16"/>
          <p:cNvSpPr/>
          <p:nvPr/>
        </p:nvSpPr>
        <p:spPr>
          <a:xfrm>
            <a:off x="713795" y="712872"/>
            <a:ext cx="3858205"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F2624C"/>
                </a:solidFill>
                <a:latin typeface="Calibri"/>
                <a:ea typeface="Calibri"/>
                <a:cs typeface="Calibri"/>
                <a:sym typeface="Calibri"/>
              </a:rPr>
              <a:t>DISTINGUISH</a:t>
            </a:r>
            <a:endParaRPr sz="4000">
              <a:solidFill>
                <a:srgbClr val="000000"/>
              </a:solidFill>
              <a:latin typeface="Calibri"/>
              <a:ea typeface="Calibri"/>
              <a:cs typeface="Calibri"/>
              <a:sym typeface="Calibri"/>
            </a:endParaRPr>
          </a:p>
        </p:txBody>
      </p:sp>
      <p:sp>
        <p:nvSpPr>
          <p:cNvPr id="118" name="Google Shape;118;p16"/>
          <p:cNvSpPr txBox="1"/>
          <p:nvPr/>
        </p:nvSpPr>
        <p:spPr>
          <a:xfrm>
            <a:off x="405843" y="2228671"/>
            <a:ext cx="3985890" cy="1200329"/>
          </a:xfrm>
          <a:prstGeom prst="rect">
            <a:avLst/>
          </a:prstGeom>
          <a:noFill/>
          <a:ln>
            <a:noFill/>
          </a:ln>
        </p:spPr>
        <p:txBody>
          <a:bodyPr spcFirstLastPara="1" wrap="square" lIns="91425" tIns="45700" rIns="91425" bIns="45700" anchor="t" anchorCtr="0">
            <a:noAutofit/>
          </a:bodyPr>
          <a:lstStyle/>
          <a:p>
            <a:pPr marL="171450" marR="0" lvl="0" indent="-228600" algn="l" rtl="0">
              <a:spcBef>
                <a:spcPts val="0"/>
              </a:spcBef>
              <a:spcAft>
                <a:spcPts val="0"/>
              </a:spcAft>
              <a:buClr>
                <a:srgbClr val="F2624C"/>
              </a:buClr>
              <a:buSzPts val="3600"/>
              <a:buFont typeface="Arial"/>
              <a:buChar char="•"/>
            </a:pPr>
            <a:r>
              <a:rPr lang="en-US" sz="3600" b="1">
                <a:solidFill>
                  <a:srgbClr val="F2624C"/>
                </a:solidFill>
                <a:latin typeface="Calibri"/>
                <a:ea typeface="Calibri"/>
                <a:cs typeface="Calibri"/>
                <a:sym typeface="Calibri"/>
              </a:rPr>
              <a:t>What functions does my rainwater harvesting system provide?</a:t>
            </a:r>
            <a:endParaRPr sz="3600">
              <a:solidFill>
                <a:srgbClr val="000000"/>
              </a:solidFill>
              <a:latin typeface="Calibri"/>
              <a:ea typeface="Calibri"/>
              <a:cs typeface="Calibri"/>
              <a:sym typeface="Calibri"/>
            </a:endParaRPr>
          </a:p>
        </p:txBody>
      </p:sp>
      <p:pic>
        <p:nvPicPr>
          <p:cNvPr id="120" name="Google Shape;120;p16"/>
          <p:cNvPicPr preferRelativeResize="0"/>
          <p:nvPr/>
        </p:nvPicPr>
        <p:blipFill rotWithShape="1">
          <a:blip r:embed="rId3">
            <a:alphaModFix/>
          </a:blip>
          <a:srcRect/>
          <a:stretch/>
        </p:blipFill>
        <p:spPr>
          <a:xfrm>
            <a:off x="6332492" y="307925"/>
            <a:ext cx="1993227" cy="1517779"/>
          </a:xfrm>
          <a:prstGeom prst="rect">
            <a:avLst/>
          </a:prstGeom>
          <a:noFill/>
          <a:ln>
            <a:noFill/>
          </a:ln>
        </p:spPr>
      </p:pic>
      <p:pic>
        <p:nvPicPr>
          <p:cNvPr id="2050" name="Picture 2" descr="A group of people working in a garden&#10;&#10;AI-generated content may be incorrect.">
            <a:extLst>
              <a:ext uri="{FF2B5EF4-FFF2-40B4-BE49-F238E27FC236}">
                <a16:creationId xmlns:a16="http://schemas.microsoft.com/office/drawing/2014/main" id="{C920637F-7F69-0BA7-27F8-E3B018859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269" y="2001322"/>
            <a:ext cx="3411565" cy="4548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pic>
        <p:nvPicPr>
          <p:cNvPr id="126" name="Google Shape;126;p17" descr="https://apps.cals.arizona.edu/arboretum/photos/par_flo-66/par_-flo__-___-ful.JPG"/>
          <p:cNvPicPr preferRelativeResize="0"/>
          <p:nvPr/>
        </p:nvPicPr>
        <p:blipFill rotWithShape="1">
          <a:blip r:embed="rId3">
            <a:alphaModFix/>
          </a:blip>
          <a:srcRect/>
          <a:stretch/>
        </p:blipFill>
        <p:spPr>
          <a:xfrm>
            <a:off x="4362449" y="3974491"/>
            <a:ext cx="3563534" cy="2672652"/>
          </a:xfrm>
          <a:prstGeom prst="rect">
            <a:avLst/>
          </a:prstGeom>
          <a:noFill/>
          <a:ln>
            <a:noFill/>
          </a:ln>
        </p:spPr>
      </p:pic>
      <p:pic>
        <p:nvPicPr>
          <p:cNvPr id="127" name="Google Shape;127;p17"/>
          <p:cNvPicPr preferRelativeResize="0"/>
          <p:nvPr/>
        </p:nvPicPr>
        <p:blipFill rotWithShape="1">
          <a:blip r:embed="rId4">
            <a:alphaModFix/>
          </a:blip>
          <a:srcRect t="11426" r="14762"/>
          <a:stretch/>
        </p:blipFill>
        <p:spPr>
          <a:xfrm rot="5400000">
            <a:off x="946928" y="4279370"/>
            <a:ext cx="2638862" cy="2096683"/>
          </a:xfrm>
          <a:prstGeom prst="rect">
            <a:avLst/>
          </a:prstGeom>
          <a:noFill/>
          <a:ln>
            <a:noFill/>
          </a:ln>
        </p:spPr>
      </p:pic>
      <p:sp>
        <p:nvSpPr>
          <p:cNvPr id="128" name="Google Shape;128;p17"/>
          <p:cNvSpPr txBox="1"/>
          <p:nvPr/>
        </p:nvSpPr>
        <p:spPr>
          <a:xfrm>
            <a:off x="445557" y="115607"/>
            <a:ext cx="8329085" cy="24314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4CBFC2"/>
                </a:solidFill>
                <a:latin typeface="Calibri"/>
                <a:ea typeface="Calibri"/>
                <a:cs typeface="Calibri"/>
                <a:sym typeface="Calibri"/>
              </a:rPr>
              <a:t>RELATE</a:t>
            </a:r>
            <a:endParaRPr/>
          </a:p>
          <a:p>
            <a:pPr marL="0" marR="0" lvl="0" indent="0" algn="l" rtl="0">
              <a:spcBef>
                <a:spcPts val="0"/>
              </a:spcBef>
              <a:spcAft>
                <a:spcPts val="0"/>
              </a:spcAft>
              <a:buNone/>
            </a:pPr>
            <a:r>
              <a:rPr lang="en-US" sz="4000" b="1">
                <a:solidFill>
                  <a:srgbClr val="4CBFC2"/>
                </a:solidFill>
                <a:latin typeface="Calibri"/>
                <a:ea typeface="Calibri"/>
                <a:cs typeface="Calibri"/>
                <a:sym typeface="Calibri"/>
              </a:rPr>
              <a:t>•	</a:t>
            </a:r>
            <a:r>
              <a:rPr lang="en-US" sz="3600" b="1">
                <a:solidFill>
                  <a:srgbClr val="4CBFC2"/>
                </a:solidFill>
                <a:latin typeface="Calibri"/>
                <a:ea typeface="Calibri"/>
                <a:cs typeface="Calibri"/>
                <a:sym typeface="Calibri"/>
              </a:rPr>
              <a:t>What are the relationships between the chosen plants and the function(s) that each plant serves?</a:t>
            </a:r>
            <a:endParaRPr sz="4000" b="1">
              <a:solidFill>
                <a:srgbClr val="4CBFC2"/>
              </a:solidFill>
              <a:latin typeface="Calibri"/>
              <a:ea typeface="Calibri"/>
              <a:cs typeface="Calibri"/>
              <a:sym typeface="Calibri"/>
            </a:endParaRPr>
          </a:p>
        </p:txBody>
      </p:sp>
      <p:pic>
        <p:nvPicPr>
          <p:cNvPr id="129" name="Google Shape;129;p17"/>
          <p:cNvPicPr preferRelativeResize="0"/>
          <p:nvPr/>
        </p:nvPicPr>
        <p:blipFill rotWithShape="1">
          <a:blip r:embed="rId5">
            <a:alphaModFix/>
          </a:blip>
          <a:srcRect/>
          <a:stretch/>
        </p:blipFill>
        <p:spPr>
          <a:xfrm>
            <a:off x="5175032" y="2456712"/>
            <a:ext cx="1938368" cy="1499492"/>
          </a:xfrm>
          <a:prstGeom prst="rect">
            <a:avLst/>
          </a:prstGeom>
          <a:noFill/>
          <a:ln>
            <a:noFill/>
          </a:ln>
        </p:spPr>
      </p:pic>
      <p:pic>
        <p:nvPicPr>
          <p:cNvPr id="130" name="Google Shape;130;p17"/>
          <p:cNvPicPr preferRelativeResize="0"/>
          <p:nvPr/>
        </p:nvPicPr>
        <p:blipFill rotWithShape="1">
          <a:blip r:embed="rId6">
            <a:alphaModFix/>
          </a:blip>
          <a:srcRect/>
          <a:stretch/>
        </p:blipFill>
        <p:spPr>
          <a:xfrm>
            <a:off x="1218017" y="2494812"/>
            <a:ext cx="1993227" cy="15177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pic>
        <p:nvPicPr>
          <p:cNvPr id="136" name="Google Shape;136;p18"/>
          <p:cNvPicPr preferRelativeResize="0"/>
          <p:nvPr/>
        </p:nvPicPr>
        <p:blipFill rotWithShape="1">
          <a:blip r:embed="rId3">
            <a:alphaModFix/>
          </a:blip>
          <a:srcRect/>
          <a:stretch/>
        </p:blipFill>
        <p:spPr>
          <a:xfrm>
            <a:off x="1207757" y="3352285"/>
            <a:ext cx="1920081" cy="1517779"/>
          </a:xfrm>
          <a:prstGeom prst="rect">
            <a:avLst/>
          </a:prstGeom>
          <a:noFill/>
          <a:ln>
            <a:noFill/>
          </a:ln>
        </p:spPr>
      </p:pic>
      <p:pic>
        <p:nvPicPr>
          <p:cNvPr id="137" name="Google Shape;137;p18"/>
          <p:cNvPicPr preferRelativeResize="0"/>
          <p:nvPr/>
        </p:nvPicPr>
        <p:blipFill rotWithShape="1">
          <a:blip r:embed="rId4">
            <a:alphaModFix/>
          </a:blip>
          <a:srcRect/>
          <a:stretch/>
        </p:blipFill>
        <p:spPr>
          <a:xfrm>
            <a:off x="4534577" y="3159384"/>
            <a:ext cx="4247558" cy="3158307"/>
          </a:xfrm>
          <a:prstGeom prst="rect">
            <a:avLst/>
          </a:prstGeom>
          <a:noFill/>
          <a:ln>
            <a:noFill/>
          </a:ln>
        </p:spPr>
      </p:pic>
      <p:sp>
        <p:nvSpPr>
          <p:cNvPr id="138" name="Google Shape;138;p18"/>
          <p:cNvSpPr/>
          <p:nvPr/>
        </p:nvSpPr>
        <p:spPr>
          <a:xfrm>
            <a:off x="495215" y="387618"/>
            <a:ext cx="8420270" cy="12772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96C93D"/>
                </a:solidFill>
                <a:latin typeface="Calibri"/>
                <a:ea typeface="Calibri"/>
                <a:cs typeface="Calibri"/>
                <a:sym typeface="Calibri"/>
              </a:rPr>
              <a:t>BUILD THE SYSTEM:</a:t>
            </a:r>
            <a:endParaRPr sz="3600">
              <a:solidFill>
                <a:srgbClr val="000000"/>
              </a:solidFill>
              <a:latin typeface="Calibri"/>
              <a:ea typeface="Calibri"/>
              <a:cs typeface="Calibri"/>
              <a:sym typeface="Calibri"/>
            </a:endParaRPr>
          </a:p>
          <a:p>
            <a:pPr marL="342900" marR="0" lvl="0" indent="-342900" algn="l" rtl="0">
              <a:spcBef>
                <a:spcPts val="600"/>
              </a:spcBef>
              <a:spcAft>
                <a:spcPts val="0"/>
              </a:spcAft>
              <a:buClr>
                <a:srgbClr val="96C93D"/>
              </a:buClr>
              <a:buSzPts val="3600"/>
              <a:buFont typeface="Noto Sans Symbols"/>
              <a:buChar char="∙"/>
            </a:pPr>
            <a:r>
              <a:rPr lang="en-US" sz="3600" b="1">
                <a:solidFill>
                  <a:srgbClr val="96C93D"/>
                </a:solidFill>
                <a:latin typeface="Calibri"/>
                <a:ea typeface="Calibri"/>
                <a:cs typeface="Calibri"/>
                <a:sym typeface="Calibri"/>
              </a:rPr>
              <a:t>How much water do your plants need?</a:t>
            </a:r>
            <a:endParaRPr sz="3600">
              <a:solidFill>
                <a:srgbClr val="000000"/>
              </a:solidFill>
              <a:latin typeface="Calibri"/>
              <a:ea typeface="Calibri"/>
              <a:cs typeface="Calibri"/>
              <a:sym typeface="Calibri"/>
            </a:endParaRPr>
          </a:p>
        </p:txBody>
      </p:sp>
      <p:pic>
        <p:nvPicPr>
          <p:cNvPr id="139" name="Google Shape;139;p18"/>
          <p:cNvPicPr preferRelativeResize="0"/>
          <p:nvPr/>
        </p:nvPicPr>
        <p:blipFill rotWithShape="1">
          <a:blip r:embed="rId5">
            <a:alphaModFix/>
          </a:blip>
          <a:srcRect/>
          <a:stretch/>
        </p:blipFill>
        <p:spPr>
          <a:xfrm>
            <a:off x="2243998" y="4970890"/>
            <a:ext cx="1938368" cy="1499492"/>
          </a:xfrm>
          <a:prstGeom prst="rect">
            <a:avLst/>
          </a:prstGeom>
          <a:noFill/>
          <a:ln>
            <a:noFill/>
          </a:ln>
        </p:spPr>
      </p:pic>
      <p:pic>
        <p:nvPicPr>
          <p:cNvPr id="140" name="Google Shape;140;p18"/>
          <p:cNvPicPr preferRelativeResize="0"/>
          <p:nvPr/>
        </p:nvPicPr>
        <p:blipFill rotWithShape="1">
          <a:blip r:embed="rId6">
            <a:alphaModFix/>
          </a:blip>
          <a:srcRect/>
          <a:stretch/>
        </p:blipFill>
        <p:spPr>
          <a:xfrm>
            <a:off x="86768" y="1847334"/>
            <a:ext cx="1993227" cy="15177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9"/>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p:cNvGrpSpPr/>
        <p:nvPr/>
      </p:nvGrpSpPr>
      <p:grpSpPr>
        <a:xfrm>
          <a:off x="0" y="0"/>
          <a:ext cx="0" cy="0"/>
          <a:chOff x="0" y="0"/>
          <a:chExt cx="0" cy="0"/>
        </a:xfrm>
      </p:grpSpPr>
      <p:sp>
        <p:nvSpPr>
          <p:cNvPr id="153" name="Google Shape;153;p20"/>
          <p:cNvSpPr txBox="1"/>
          <p:nvPr/>
        </p:nvSpPr>
        <p:spPr>
          <a:xfrm>
            <a:off x="981308" y="188372"/>
            <a:ext cx="751592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3399"/>
                </a:solidFill>
                <a:latin typeface="Calibri"/>
                <a:ea typeface="Calibri"/>
                <a:cs typeface="Calibri"/>
                <a:sym typeface="Calibri"/>
              </a:rPr>
              <a:t>Water Budget Calculation Worksheet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descr="A paper with text and numbers&#10;&#10;AI-generated content may be incorrect.">
            <a:extLst>
              <a:ext uri="{FF2B5EF4-FFF2-40B4-BE49-F238E27FC236}">
                <a16:creationId xmlns:a16="http://schemas.microsoft.com/office/drawing/2014/main" id="{78B5DD49-E163-1923-B850-D8DDE4AD2E36}"/>
              </a:ext>
            </a:extLst>
          </p:cNvPr>
          <p:cNvPicPr>
            <a:picLocks noChangeAspect="1"/>
          </p:cNvPicPr>
          <p:nvPr/>
        </p:nvPicPr>
        <p:blipFill>
          <a:blip r:embed="rId3"/>
          <a:stretch>
            <a:fillRect/>
          </a:stretch>
        </p:blipFill>
        <p:spPr>
          <a:xfrm>
            <a:off x="828124" y="702174"/>
            <a:ext cx="7494049" cy="61589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166" name="Google Shape;166;p22"/>
          <p:cNvSpPr txBox="1">
            <a:spLocks noGrp="1"/>
          </p:cNvSpPr>
          <p:nvPr>
            <p:ph type="body" idx="1"/>
          </p:nvPr>
        </p:nvSpPr>
        <p:spPr>
          <a:xfrm>
            <a:off x="338676" y="2113459"/>
            <a:ext cx="4870137" cy="158052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3399"/>
              </a:buClr>
              <a:buSzPts val="2800"/>
              <a:buNone/>
            </a:pPr>
            <a:r>
              <a:rPr lang="en-US" sz="2800">
                <a:solidFill>
                  <a:srgbClr val="003399"/>
                </a:solidFill>
              </a:rPr>
              <a:t>Step 2: </a:t>
            </a:r>
            <a:r>
              <a:rPr lang="en-US" sz="2800" b="1">
                <a:solidFill>
                  <a:srgbClr val="003399"/>
                </a:solidFill>
              </a:rPr>
              <a:t>Criteria</a:t>
            </a:r>
            <a:endParaRPr/>
          </a:p>
          <a:p>
            <a:pPr marL="0" lvl="0" indent="0" algn="l" rtl="0">
              <a:lnSpc>
                <a:spcPct val="80000"/>
              </a:lnSpc>
              <a:spcBef>
                <a:spcPts val="1000"/>
              </a:spcBef>
              <a:spcAft>
                <a:spcPts val="0"/>
              </a:spcAft>
              <a:buClr>
                <a:srgbClr val="003399"/>
              </a:buClr>
              <a:buSzPts val="2400"/>
              <a:buNone/>
            </a:pPr>
            <a:r>
              <a:rPr lang="en-US" sz="2400">
                <a:solidFill>
                  <a:srgbClr val="003399"/>
                </a:solidFill>
              </a:rPr>
              <a:t>Criteria are requirements or conditions that must be met to solve the problem.  </a:t>
            </a:r>
            <a:endParaRPr/>
          </a:p>
        </p:txBody>
      </p:sp>
      <p:pic>
        <p:nvPicPr>
          <p:cNvPr id="167" name="Google Shape;167;p22" descr="garden2.JPG"/>
          <p:cNvPicPr preferRelativeResize="0">
            <a:picLocks noGrp="1"/>
          </p:cNvPicPr>
          <p:nvPr>
            <p:ph type="pic" idx="2"/>
          </p:nvPr>
        </p:nvPicPr>
        <p:blipFill rotWithShape="1">
          <a:blip r:embed="rId3">
            <a:alphaModFix/>
          </a:blip>
          <a:srcRect l="660" r="660"/>
          <a:stretch/>
        </p:blipFill>
        <p:spPr>
          <a:xfrm>
            <a:off x="11824853" y="978355"/>
            <a:ext cx="4114800" cy="3127806"/>
          </a:xfrm>
          <a:prstGeom prst="rect">
            <a:avLst/>
          </a:prstGeom>
          <a:noFill/>
          <a:ln>
            <a:noFill/>
          </a:ln>
        </p:spPr>
      </p:pic>
      <p:sp>
        <p:nvSpPr>
          <p:cNvPr id="168" name="Google Shape;168;p22"/>
          <p:cNvSpPr txBox="1"/>
          <p:nvPr/>
        </p:nvSpPr>
        <p:spPr>
          <a:xfrm>
            <a:off x="338676" y="343938"/>
            <a:ext cx="8805323"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003399"/>
                </a:solidFill>
                <a:latin typeface="Calibri"/>
                <a:ea typeface="Calibri"/>
                <a:cs typeface="Calibri"/>
                <a:sym typeface="Calibri"/>
              </a:rPr>
              <a:t>Problem</a:t>
            </a:r>
            <a:r>
              <a:rPr lang="en-US" sz="2800">
                <a:solidFill>
                  <a:srgbClr val="003399"/>
                </a:solidFill>
                <a:latin typeface="Calibri"/>
                <a:ea typeface="Calibri"/>
                <a:cs typeface="Calibri"/>
                <a:sym typeface="Calibri"/>
              </a:rPr>
              <a:t>: How will you design a passive rainwater harvesting system that will provide shade and sustain your plants year-round through the most efficient use of available water?</a:t>
            </a:r>
            <a:endParaRPr/>
          </a:p>
          <a:p>
            <a:pPr marL="0" marR="0" lvl="0" indent="0" algn="l" rtl="0">
              <a:spcBef>
                <a:spcPts val="0"/>
              </a:spcBef>
              <a:spcAft>
                <a:spcPts val="0"/>
              </a:spcAft>
              <a:buClr>
                <a:srgbClr val="C3260C"/>
              </a:buClr>
              <a:buSzPts val="2800"/>
              <a:buFont typeface="Georgia"/>
              <a:buNone/>
            </a:pPr>
            <a:endParaRPr sz="2800">
              <a:solidFill>
                <a:srgbClr val="003399"/>
              </a:solidFill>
              <a:latin typeface="Calibri"/>
              <a:ea typeface="Calibri"/>
              <a:cs typeface="Calibri"/>
              <a:sym typeface="Calibri"/>
            </a:endParaRPr>
          </a:p>
        </p:txBody>
      </p:sp>
      <p:pic>
        <p:nvPicPr>
          <p:cNvPr id="169" name="Google Shape;169;p22"/>
          <p:cNvPicPr preferRelativeResize="0"/>
          <p:nvPr/>
        </p:nvPicPr>
        <p:blipFill rotWithShape="1">
          <a:blip r:embed="rId4">
            <a:alphaModFix/>
          </a:blip>
          <a:srcRect/>
          <a:stretch/>
        </p:blipFill>
        <p:spPr>
          <a:xfrm>
            <a:off x="6002415" y="2017071"/>
            <a:ext cx="2347982" cy="1773301"/>
          </a:xfrm>
          <a:prstGeom prst="rect">
            <a:avLst/>
          </a:prstGeom>
          <a:noFill/>
          <a:ln>
            <a:noFill/>
          </a:ln>
        </p:spPr>
      </p:pic>
      <p:sp>
        <p:nvSpPr>
          <p:cNvPr id="170" name="Google Shape;170;p22"/>
          <p:cNvSpPr txBox="1"/>
          <p:nvPr/>
        </p:nvSpPr>
        <p:spPr>
          <a:xfrm>
            <a:off x="338677" y="4392633"/>
            <a:ext cx="8380780" cy="208980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They may come from what you know: </a:t>
            </a:r>
            <a:r>
              <a:rPr lang="en-US" sz="2400" i="1">
                <a:solidFill>
                  <a:srgbClr val="003399"/>
                </a:solidFill>
                <a:latin typeface="Calibri"/>
                <a:ea typeface="Calibri"/>
                <a:cs typeface="Calibri"/>
                <a:sym typeface="Calibri"/>
              </a:rPr>
              <a:t>plants need more water when it’s hot, less when it’s cool.  </a:t>
            </a:r>
            <a:endParaRPr/>
          </a:p>
          <a:p>
            <a:pPr marL="342900" marR="0" lvl="0" indent="-342900" algn="l" rtl="0">
              <a:lnSpc>
                <a:spcPct val="90000"/>
              </a:lnSpc>
              <a:spcBef>
                <a:spcPts val="100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They may need to be clarified by research: </a:t>
            </a:r>
            <a:r>
              <a:rPr lang="en-US" sz="2400" i="1">
                <a:solidFill>
                  <a:srgbClr val="003399"/>
                </a:solidFill>
                <a:latin typeface="Calibri"/>
                <a:ea typeface="Calibri"/>
                <a:cs typeface="Calibri"/>
                <a:sym typeface="Calibri"/>
              </a:rPr>
              <a:t>different plants need different amounts of water; how much do the plants in this design need</a:t>
            </a:r>
            <a:r>
              <a:rPr lang="en-US" sz="2400">
                <a:solidFill>
                  <a:srgbClr val="003399"/>
                </a:solidFill>
                <a:latin typeface="Calibri"/>
                <a:ea typeface="Calibri"/>
                <a:cs typeface="Calibri"/>
                <a:sym typeface="Calibri"/>
              </a:rPr>
              <a:t>?</a:t>
            </a:r>
            <a:endParaRPr/>
          </a:p>
        </p:txBody>
      </p:sp>
      <p:sp>
        <p:nvSpPr>
          <p:cNvPr id="171" name="Google Shape;171;p22"/>
          <p:cNvSpPr txBox="1"/>
          <p:nvPr/>
        </p:nvSpPr>
        <p:spPr>
          <a:xfrm>
            <a:off x="338677" y="3647623"/>
            <a:ext cx="6062123" cy="91707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They may come from the customer: </a:t>
            </a:r>
            <a:r>
              <a:rPr lang="en-US" sz="2400" i="1">
                <a:solidFill>
                  <a:srgbClr val="003399"/>
                </a:solidFill>
                <a:latin typeface="Calibri"/>
                <a:ea typeface="Calibri"/>
                <a:cs typeface="Calibri"/>
                <a:sym typeface="Calibri"/>
              </a:rPr>
              <a:t>the plants must be taken care of year-round.  </a:t>
            </a:r>
            <a:endParaRPr/>
          </a:p>
        </p:txBody>
      </p:sp>
      <p:sp>
        <p:nvSpPr>
          <p:cNvPr id="172" name="Google Shape;172;p22"/>
          <p:cNvSpPr txBox="1"/>
          <p:nvPr/>
        </p:nvSpPr>
        <p:spPr>
          <a:xfrm>
            <a:off x="467640" y="6287133"/>
            <a:ext cx="8380780" cy="36467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3399"/>
              </a:buClr>
              <a:buSzPts val="2400"/>
              <a:buFont typeface="Arial"/>
              <a:buNone/>
            </a:pPr>
            <a:r>
              <a:rPr lang="en-US" sz="2400" b="1">
                <a:solidFill>
                  <a:srgbClr val="003399"/>
                </a:solidFill>
                <a:latin typeface="Calibri"/>
                <a:ea typeface="Calibri"/>
                <a:cs typeface="Calibri"/>
                <a:sym typeface="Calibri"/>
              </a:rPr>
              <a:t>What design criteria should we consider for our systems?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p:tgtEl>
                                          <p:spTgt spid="17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1"/>
                                        </p:tgtEl>
                                        <p:attrNameLst>
                                          <p:attrName>style.visibility</p:attrName>
                                        </p:attrNameLst>
                                      </p:cBhvr>
                                      <p:to>
                                        <p:strVal val="visible"/>
                                      </p:to>
                                    </p:set>
                                    <p:anim calcmode="lin" valueType="num">
                                      <p:cBhvr additive="base">
                                        <p:cTn id="10" dur="500"/>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C5E275F995F040B3114C4CAE1CA053" ma:contentTypeVersion="15" ma:contentTypeDescription="Create a new document." ma:contentTypeScope="" ma:versionID="51844a1d7f7922f9cb475cdac10b7986">
  <xsd:schema xmlns:xsd="http://www.w3.org/2001/XMLSchema" xmlns:xs="http://www.w3.org/2001/XMLSchema" xmlns:p="http://schemas.microsoft.com/office/2006/metadata/properties" xmlns:ns2="4f81103c-a3e0-4811-b810-c573208df66e" xmlns:ns3="3bd514ff-856e-4377-a943-0625ef4c513f" targetNamespace="http://schemas.microsoft.com/office/2006/metadata/properties" ma:root="true" ma:fieldsID="3c4573db4d6ed72bc90fcca015dc49df" ns2:_="" ns3:_="">
    <xsd:import namespace="4f81103c-a3e0-4811-b810-c573208df66e"/>
    <xsd:import namespace="3bd514ff-856e-4377-a943-0625ef4c5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103c-a3e0-4811-b810-c573208df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337db1-7079-43ed-80db-4401c62b96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d514ff-856e-4377-a943-0625ef4c5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6a23ec8-14c5-4b41-90c6-dc0fbb5f35fb}" ma:internalName="TaxCatchAll" ma:showField="CatchAllData" ma:web="3bd514ff-856e-4377-a943-0625ef4c51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bd514ff-856e-4377-a943-0625ef4c513f" xsi:nil="true"/>
    <lcf76f155ced4ddcb4097134ff3c332f xmlns="4f81103c-a3e0-4811-b810-c573208df66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B406FB-3740-41AC-BB45-2A6755EBE266}">
  <ds:schemaRefs>
    <ds:schemaRef ds:uri="3bd514ff-856e-4377-a943-0625ef4c513f"/>
    <ds:schemaRef ds:uri="4f81103c-a3e0-4811-b810-c573208df6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27985A-83E1-42C5-B6D0-00393AA241C0}">
  <ds:schemaRefs>
    <ds:schemaRef ds:uri="3bd514ff-856e-4377-a943-0625ef4c513f"/>
    <ds:schemaRef ds:uri="4f81103c-a3e0-4811-b810-c573208df6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83390B-6DDB-41C6-A871-B190D48C06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Lesson Seven   Calculating Plant Water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you learn?</vt:lpstr>
      <vt:lpstr>What did you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2025-03-03T22:11:08Z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0x010100FCC5E275F995F040B3114C4CAE1CA053</vt:lpwstr>
  </property>
  <property fmtid="{D5CDD505-2E9C-101B-9397-08002B2CF9AE}" pid="3" name="MediaServiceImageTags">
    <vt:lpwstr/>
  </property>
</Properties>
</file>