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627" r:id="rId5"/>
    <p:sldId id="302" r:id="rId6"/>
    <p:sldId id="629" r:id="rId7"/>
    <p:sldId id="274" r:id="rId8"/>
    <p:sldId id="262" r:id="rId9"/>
    <p:sldId id="520" r:id="rId10"/>
    <p:sldId id="630" r:id="rId11"/>
    <p:sldId id="631" r:id="rId12"/>
    <p:sldId id="633" r:id="rId13"/>
    <p:sldId id="632" r:id="rId14"/>
    <p:sldId id="305" r:id="rId15"/>
    <p:sldId id="307" r:id="rId16"/>
    <p:sldId id="308" r:id="rId17"/>
    <p:sldId id="635" r:id="rId18"/>
    <p:sldId id="310" r:id="rId19"/>
    <p:sldId id="306" r:id="rId20"/>
    <p:sldId id="634" r:id="rId21"/>
    <p:sldId id="281" r:id="rId22"/>
    <p:sldId id="268" r:id="rId23"/>
    <p:sldId id="272" r:id="rId24"/>
    <p:sldId id="263"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Ann Stoll" initials="MA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2624C"/>
    <a:srgbClr val="96C93D"/>
    <a:srgbClr val="4CB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C75BA-A535-FBAA-A67C-578C26F9026B}" v="732" dt="2025-04-30T21:55:15.838"/>
    <p1510:client id="{7640381C-FC99-7BBD-D54A-4A436CF80761}" v="240" dt="2025-04-29T21:35:22.878"/>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1" autoAdjust="0"/>
    <p:restoredTop sz="80938" autoAdjust="0"/>
  </p:normalViewPr>
  <p:slideViewPr>
    <p:cSldViewPr snapToGrid="0">
      <p:cViewPr varScale="1">
        <p:scale>
          <a:sx n="91" d="100"/>
          <a:sy n="91" d="100"/>
        </p:scale>
        <p:origin x="2096" y="1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asty" userId="S::julie@santafewatershed.org::165a53dc-9507-4b8c-9e5b-3f3510fb5659" providerId="AD" clId="Web-{7640381C-FC99-7BBD-D54A-4A436CF80761}"/>
    <pc:docChg chg="modSld">
      <pc:chgData name="Julie Hasty" userId="S::julie@santafewatershed.org::165a53dc-9507-4b8c-9e5b-3f3510fb5659" providerId="AD" clId="Web-{7640381C-FC99-7BBD-D54A-4A436CF80761}" dt="2025-04-29T21:35:22.878" v="142"/>
      <pc:docMkLst>
        <pc:docMk/>
      </pc:docMkLst>
      <pc:sldChg chg="modSp mod setBg">
        <pc:chgData name="Julie Hasty" userId="S::julie@santafewatershed.org::165a53dc-9507-4b8c-9e5b-3f3510fb5659" providerId="AD" clId="Web-{7640381C-FC99-7BBD-D54A-4A436CF80761}" dt="2025-04-29T21:14:45.730" v="20"/>
        <pc:sldMkLst>
          <pc:docMk/>
          <pc:sldMk cId="0" sldId="262"/>
        </pc:sldMkLst>
        <pc:spChg chg="mod">
          <ac:chgData name="Julie Hasty" userId="S::julie@santafewatershed.org::165a53dc-9507-4b8c-9e5b-3f3510fb5659" providerId="AD" clId="Web-{7640381C-FC99-7BBD-D54A-4A436CF80761}" dt="2025-04-29T21:14:28.621" v="19" actId="14100"/>
          <ac:spMkLst>
            <pc:docMk/>
            <pc:sldMk cId="0" sldId="262"/>
            <ac:spMk id="8" creationId="{00000000-0000-0000-0000-000000000000}"/>
          </ac:spMkLst>
        </pc:spChg>
        <pc:graphicFrameChg chg="mod modGraphic">
          <ac:chgData name="Julie Hasty" userId="S::julie@santafewatershed.org::165a53dc-9507-4b8c-9e5b-3f3510fb5659" providerId="AD" clId="Web-{7640381C-FC99-7BBD-D54A-4A436CF80761}" dt="2025-04-29T21:13:37.573" v="10"/>
          <ac:graphicFrameMkLst>
            <pc:docMk/>
            <pc:sldMk cId="0" sldId="262"/>
            <ac:graphicFrameMk id="2" creationId="{7778770A-B882-4DF1-A373-4981D542A4AC}"/>
          </ac:graphicFrameMkLst>
        </pc:graphicFrameChg>
      </pc:sldChg>
      <pc:sldChg chg="mod setBg">
        <pc:chgData name="Julie Hasty" userId="S::julie@santafewatershed.org::165a53dc-9507-4b8c-9e5b-3f3510fb5659" providerId="AD" clId="Web-{7640381C-FC99-7BBD-D54A-4A436CF80761}" dt="2025-04-29T21:12:19.603" v="6"/>
        <pc:sldMkLst>
          <pc:docMk/>
          <pc:sldMk cId="0" sldId="274"/>
        </pc:sldMkLst>
      </pc:sldChg>
      <pc:sldChg chg="mod setBg">
        <pc:chgData name="Julie Hasty" userId="S::julie@santafewatershed.org::165a53dc-9507-4b8c-9e5b-3f3510fb5659" providerId="AD" clId="Web-{7640381C-FC99-7BBD-D54A-4A436CF80761}" dt="2025-04-29T21:11:02.695" v="5"/>
        <pc:sldMkLst>
          <pc:docMk/>
          <pc:sldMk cId="3538762732" sldId="302"/>
        </pc:sldMkLst>
      </pc:sldChg>
      <pc:sldChg chg="mod setBg">
        <pc:chgData name="Julie Hasty" userId="S::julie@santafewatershed.org::165a53dc-9507-4b8c-9e5b-3f3510fb5659" providerId="AD" clId="Web-{7640381C-FC99-7BBD-D54A-4A436CF80761}" dt="2025-04-29T21:23:19.412" v="36"/>
        <pc:sldMkLst>
          <pc:docMk/>
          <pc:sldMk cId="2578231164" sldId="305"/>
        </pc:sldMkLst>
      </pc:sldChg>
      <pc:sldChg chg="addSp delSp modSp mod setBg">
        <pc:chgData name="Julie Hasty" userId="S::julie@santafewatershed.org::165a53dc-9507-4b8c-9e5b-3f3510fb5659" providerId="AD" clId="Web-{7640381C-FC99-7BBD-D54A-4A436CF80761}" dt="2025-04-29T21:34:56.862" v="141"/>
        <pc:sldMkLst>
          <pc:docMk/>
          <pc:sldMk cId="2453052877" sldId="306"/>
        </pc:sldMkLst>
        <pc:spChg chg="mod">
          <ac:chgData name="Julie Hasty" userId="S::julie@santafewatershed.org::165a53dc-9507-4b8c-9e5b-3f3510fb5659" providerId="AD" clId="Web-{7640381C-FC99-7BBD-D54A-4A436CF80761}" dt="2025-04-29T21:32:06.328" v="110" actId="1076"/>
          <ac:spMkLst>
            <pc:docMk/>
            <pc:sldMk cId="2453052877" sldId="306"/>
            <ac:spMk id="7" creationId="{00000000-0000-0000-0000-000000000000}"/>
          </ac:spMkLst>
        </pc:spChg>
        <pc:spChg chg="add del mod">
          <ac:chgData name="Julie Hasty" userId="S::julie@santafewatershed.org::165a53dc-9507-4b8c-9e5b-3f3510fb5659" providerId="AD" clId="Web-{7640381C-FC99-7BBD-D54A-4A436CF80761}" dt="2025-04-29T21:34:26.986" v="138" actId="14100"/>
          <ac:spMkLst>
            <pc:docMk/>
            <pc:sldMk cId="2453052877" sldId="306"/>
            <ac:spMk id="10" creationId="{ADFD3602-D7E2-4CB7-8D14-27EF1256D134}"/>
          </ac:spMkLst>
        </pc:spChg>
        <pc:picChg chg="mod">
          <ac:chgData name="Julie Hasty" userId="S::julie@santafewatershed.org::165a53dc-9507-4b8c-9e5b-3f3510fb5659" providerId="AD" clId="Web-{7640381C-FC99-7BBD-D54A-4A436CF80761}" dt="2025-04-29T21:34:32.018" v="140" actId="1076"/>
          <ac:picMkLst>
            <pc:docMk/>
            <pc:sldMk cId="2453052877" sldId="306"/>
            <ac:picMk id="5" creationId="{00000000-0000-0000-0000-000000000000}"/>
          </ac:picMkLst>
        </pc:picChg>
        <pc:picChg chg="mod">
          <ac:chgData name="Julie Hasty" userId="S::julie@santafewatershed.org::165a53dc-9507-4b8c-9e5b-3f3510fb5659" providerId="AD" clId="Web-{7640381C-FC99-7BBD-D54A-4A436CF80761}" dt="2025-04-29T21:34:29.565" v="139" actId="1076"/>
          <ac:picMkLst>
            <pc:docMk/>
            <pc:sldMk cId="2453052877" sldId="306"/>
            <ac:picMk id="6" creationId="{00000000-0000-0000-0000-000000000000}"/>
          </ac:picMkLst>
        </pc:picChg>
      </pc:sldChg>
      <pc:sldChg chg="modSp mod setBg">
        <pc:chgData name="Julie Hasty" userId="S::julie@santafewatershed.org::165a53dc-9507-4b8c-9e5b-3f3510fb5659" providerId="AD" clId="Web-{7640381C-FC99-7BBD-D54A-4A436CF80761}" dt="2025-04-29T21:29:21.590" v="58" actId="20577"/>
        <pc:sldMkLst>
          <pc:docMk/>
          <pc:sldMk cId="3548234592" sldId="307"/>
        </pc:sldMkLst>
        <pc:spChg chg="mod">
          <ac:chgData name="Julie Hasty" userId="S::julie@santafewatershed.org::165a53dc-9507-4b8c-9e5b-3f3510fb5659" providerId="AD" clId="Web-{7640381C-FC99-7BBD-D54A-4A436CF80761}" dt="2025-04-29T21:29:21.590" v="58" actId="20577"/>
          <ac:spMkLst>
            <pc:docMk/>
            <pc:sldMk cId="3548234592" sldId="307"/>
            <ac:spMk id="10" creationId="{ADFD3602-D7E2-4CB7-8D14-27EF1256D134}"/>
          </ac:spMkLst>
        </pc:spChg>
      </pc:sldChg>
      <pc:sldChg chg="mod setBg">
        <pc:chgData name="Julie Hasty" userId="S::julie@santafewatershed.org::165a53dc-9507-4b8c-9e5b-3f3510fb5659" providerId="AD" clId="Web-{7640381C-FC99-7BBD-D54A-4A436CF80761}" dt="2025-04-29T21:24:23.053" v="37"/>
        <pc:sldMkLst>
          <pc:docMk/>
          <pc:sldMk cId="2507093206" sldId="308"/>
        </pc:sldMkLst>
      </pc:sldChg>
      <pc:sldChg chg="mod setBg">
        <pc:chgData name="Julie Hasty" userId="S::julie@santafewatershed.org::165a53dc-9507-4b8c-9e5b-3f3510fb5659" providerId="AD" clId="Web-{7640381C-FC99-7BBD-D54A-4A436CF80761}" dt="2025-04-29T21:29:57.591" v="59"/>
        <pc:sldMkLst>
          <pc:docMk/>
          <pc:sldMk cId="56846063" sldId="310"/>
        </pc:sldMkLst>
      </pc:sldChg>
      <pc:sldChg chg="mod setBg">
        <pc:chgData name="Julie Hasty" userId="S::julie@santafewatershed.org::165a53dc-9507-4b8c-9e5b-3f3510fb5659" providerId="AD" clId="Web-{7640381C-FC99-7BBD-D54A-4A436CF80761}" dt="2025-04-29T21:15:15.731" v="21"/>
        <pc:sldMkLst>
          <pc:docMk/>
          <pc:sldMk cId="2022672196" sldId="520"/>
        </pc:sldMkLst>
      </pc:sldChg>
      <pc:sldChg chg="modSp">
        <pc:chgData name="Julie Hasty" userId="S::julie@santafewatershed.org::165a53dc-9507-4b8c-9e5b-3f3510fb5659" providerId="AD" clId="Web-{7640381C-FC99-7BBD-D54A-4A436CF80761}" dt="2025-04-29T21:10:51.039" v="4" actId="20577"/>
        <pc:sldMkLst>
          <pc:docMk/>
          <pc:sldMk cId="3608040228" sldId="627"/>
        </pc:sldMkLst>
        <pc:spChg chg="mod">
          <ac:chgData name="Julie Hasty" userId="S::julie@santafewatershed.org::165a53dc-9507-4b8c-9e5b-3f3510fb5659" providerId="AD" clId="Web-{7640381C-FC99-7BBD-D54A-4A436CF80761}" dt="2025-04-29T21:10:51.039" v="4" actId="20577"/>
          <ac:spMkLst>
            <pc:docMk/>
            <pc:sldMk cId="3608040228" sldId="627"/>
            <ac:spMk id="2" creationId="{00000000-0000-0000-0000-000000000000}"/>
          </ac:spMkLst>
        </pc:spChg>
      </pc:sldChg>
      <pc:sldChg chg="mod setBg">
        <pc:chgData name="Julie Hasty" userId="S::julie@santafewatershed.org::165a53dc-9507-4b8c-9e5b-3f3510fb5659" providerId="AD" clId="Web-{7640381C-FC99-7BBD-D54A-4A436CF80761}" dt="2025-04-29T21:15:49.060" v="22"/>
        <pc:sldMkLst>
          <pc:docMk/>
          <pc:sldMk cId="1050175134" sldId="630"/>
        </pc:sldMkLst>
      </pc:sldChg>
      <pc:sldChg chg="mod setBg">
        <pc:chgData name="Julie Hasty" userId="S::julie@santafewatershed.org::165a53dc-9507-4b8c-9e5b-3f3510fb5659" providerId="AD" clId="Web-{7640381C-FC99-7BBD-D54A-4A436CF80761}" dt="2025-04-29T21:16:25.732" v="23"/>
        <pc:sldMkLst>
          <pc:docMk/>
          <pc:sldMk cId="2523456618" sldId="631"/>
        </pc:sldMkLst>
      </pc:sldChg>
      <pc:sldChg chg="modSp mod setBg">
        <pc:chgData name="Julie Hasty" userId="S::julie@santafewatershed.org::165a53dc-9507-4b8c-9e5b-3f3510fb5659" providerId="AD" clId="Web-{7640381C-FC99-7BBD-D54A-4A436CF80761}" dt="2025-04-29T21:22:10.582" v="35" actId="1076"/>
        <pc:sldMkLst>
          <pc:docMk/>
          <pc:sldMk cId="2214396612" sldId="632"/>
        </pc:sldMkLst>
        <pc:spChg chg="mod">
          <ac:chgData name="Julie Hasty" userId="S::julie@santafewatershed.org::165a53dc-9507-4b8c-9e5b-3f3510fb5659" providerId="AD" clId="Web-{7640381C-FC99-7BBD-D54A-4A436CF80761}" dt="2025-04-29T21:22:10.582" v="35" actId="1076"/>
          <ac:spMkLst>
            <pc:docMk/>
            <pc:sldMk cId="2214396612" sldId="632"/>
            <ac:spMk id="2" creationId="{D5BCF510-2A07-464C-AD8D-5E1F9350D94C}"/>
          </ac:spMkLst>
        </pc:spChg>
      </pc:sldChg>
      <pc:sldChg chg="addSp delSp modSp mod setBg">
        <pc:chgData name="Julie Hasty" userId="S::julie@santafewatershed.org::165a53dc-9507-4b8c-9e5b-3f3510fb5659" providerId="AD" clId="Web-{7640381C-FC99-7BBD-D54A-4A436CF80761}" dt="2025-04-29T21:21:16.831" v="33" actId="1076"/>
        <pc:sldMkLst>
          <pc:docMk/>
          <pc:sldMk cId="971011503" sldId="633"/>
        </pc:sldMkLst>
        <pc:spChg chg="mod">
          <ac:chgData name="Julie Hasty" userId="S::julie@santafewatershed.org::165a53dc-9507-4b8c-9e5b-3f3510fb5659" providerId="AD" clId="Web-{7640381C-FC99-7BBD-D54A-4A436CF80761}" dt="2025-04-29T21:21:16.831" v="33" actId="1076"/>
          <ac:spMkLst>
            <pc:docMk/>
            <pc:sldMk cId="971011503" sldId="633"/>
            <ac:spMk id="2" creationId="{26977A38-2EB6-8E40-A94E-CB82CAF03390}"/>
          </ac:spMkLst>
        </pc:spChg>
        <pc:picChg chg="add mod ord modCrop">
          <ac:chgData name="Julie Hasty" userId="S::julie@santafewatershed.org::165a53dc-9507-4b8c-9e5b-3f3510fb5659" providerId="AD" clId="Web-{7640381C-FC99-7BBD-D54A-4A436CF80761}" dt="2025-04-29T21:20:30.018" v="31"/>
          <ac:picMkLst>
            <pc:docMk/>
            <pc:sldMk cId="971011503" sldId="633"/>
            <ac:picMk id="3" creationId="{59B0AD0A-0DBE-3073-B48B-3D3124E27797}"/>
          </ac:picMkLst>
        </pc:picChg>
        <pc:picChg chg="del">
          <ac:chgData name="Julie Hasty" userId="S::julie@santafewatershed.org::165a53dc-9507-4b8c-9e5b-3f3510fb5659" providerId="AD" clId="Web-{7640381C-FC99-7BBD-D54A-4A436CF80761}" dt="2025-04-29T21:18:49.266" v="24"/>
          <ac:picMkLst>
            <pc:docMk/>
            <pc:sldMk cId="971011503" sldId="633"/>
            <ac:picMk id="4" creationId="{857A8A73-67BB-E749-A5EE-FAB411F9DB62}"/>
          </ac:picMkLst>
        </pc:picChg>
      </pc:sldChg>
      <pc:sldChg chg="mod setBg">
        <pc:chgData name="Julie Hasty" userId="S::julie@santafewatershed.org::165a53dc-9507-4b8c-9e5b-3f3510fb5659" providerId="AD" clId="Web-{7640381C-FC99-7BBD-D54A-4A436CF80761}" dt="2025-04-29T21:35:22.878" v="142"/>
        <pc:sldMkLst>
          <pc:docMk/>
          <pc:sldMk cId="1253972483" sldId="634"/>
        </pc:sldMkLst>
      </pc:sldChg>
    </pc:docChg>
  </pc:docChgLst>
  <pc:docChgLst>
    <pc:chgData name="Julie Hasty" userId="S::julie@santafewatershed.org::165a53dc-9507-4b8c-9e5b-3f3510fb5659" providerId="AD" clId="Web-{36D458D6-584B-BE3E-CF93-4A340A4E1452}"/>
    <pc:docChg chg="modSld">
      <pc:chgData name="Julie Hasty" userId="S::julie@santafewatershed.org::165a53dc-9507-4b8c-9e5b-3f3510fb5659" providerId="AD" clId="Web-{36D458D6-584B-BE3E-CF93-4A340A4E1452}" dt="2025-04-25T19:45:01.816" v="1" actId="20577"/>
      <pc:docMkLst>
        <pc:docMk/>
      </pc:docMkLst>
      <pc:sldChg chg="modSp">
        <pc:chgData name="Julie Hasty" userId="S::julie@santafewatershed.org::165a53dc-9507-4b8c-9e5b-3f3510fb5659" providerId="AD" clId="Web-{36D458D6-584B-BE3E-CF93-4A340A4E1452}" dt="2025-04-25T19:45:01.816" v="1" actId="20577"/>
        <pc:sldMkLst>
          <pc:docMk/>
          <pc:sldMk cId="3608040228" sldId="627"/>
        </pc:sldMkLst>
        <pc:spChg chg="mod">
          <ac:chgData name="Julie Hasty" userId="S::julie@santafewatershed.org::165a53dc-9507-4b8c-9e5b-3f3510fb5659" providerId="AD" clId="Web-{36D458D6-584B-BE3E-CF93-4A340A4E1452}" dt="2025-04-25T19:45:01.816" v="1" actId="20577"/>
          <ac:spMkLst>
            <pc:docMk/>
            <pc:sldMk cId="3608040228" sldId="627"/>
            <ac:spMk id="2" creationId="{00000000-0000-0000-0000-000000000000}"/>
          </ac:spMkLst>
        </pc:spChg>
      </pc:sldChg>
    </pc:docChg>
  </pc:docChgLst>
  <pc:docChgLst>
    <pc:chgData name="Julie Hasty" userId="S::julie@santafewatershed.org::165a53dc-9507-4b8c-9e5b-3f3510fb5659" providerId="AD" clId="Web-{00AC75BA-A535-FBAA-A67C-578C26F9026B}"/>
    <pc:docChg chg="addSld modSld sldOrd">
      <pc:chgData name="Julie Hasty" userId="S::julie@santafewatershed.org::165a53dc-9507-4b8c-9e5b-3f3510fb5659" providerId="AD" clId="Web-{00AC75BA-A535-FBAA-A67C-578C26F9026B}" dt="2025-04-30T21:55:15.838" v="399" actId="1076"/>
      <pc:docMkLst>
        <pc:docMk/>
      </pc:docMkLst>
      <pc:sldChg chg="modSp mod setBg">
        <pc:chgData name="Julie Hasty" userId="S::julie@santafewatershed.org::165a53dc-9507-4b8c-9e5b-3f3510fb5659" providerId="AD" clId="Web-{00AC75BA-A535-FBAA-A67C-578C26F9026B}" dt="2025-04-30T21:25:33.010" v="11" actId="1076"/>
        <pc:sldMkLst>
          <pc:docMk/>
          <pc:sldMk cId="0" sldId="263"/>
        </pc:sldMkLst>
        <pc:spChg chg="mod">
          <ac:chgData name="Julie Hasty" userId="S::julie@santafewatershed.org::165a53dc-9507-4b8c-9e5b-3f3510fb5659" providerId="AD" clId="Web-{00AC75BA-A535-FBAA-A67C-578C26F9026B}" dt="2025-04-30T21:24:52.009" v="8" actId="20577"/>
          <ac:spMkLst>
            <pc:docMk/>
            <pc:sldMk cId="0" sldId="263"/>
            <ac:spMk id="8" creationId="{00000000-0000-0000-0000-000000000000}"/>
          </ac:spMkLst>
        </pc:spChg>
        <pc:picChg chg="mod">
          <ac:chgData name="Julie Hasty" userId="S::julie@santafewatershed.org::165a53dc-9507-4b8c-9e5b-3f3510fb5659" providerId="AD" clId="Web-{00AC75BA-A535-FBAA-A67C-578C26F9026B}" dt="2025-04-30T21:25:33.010" v="11" actId="1076"/>
          <ac:picMkLst>
            <pc:docMk/>
            <pc:sldMk cId="0" sldId="263"/>
            <ac:picMk id="3" creationId="{00000000-0000-0000-0000-000000000000}"/>
          </ac:picMkLst>
        </pc:picChg>
      </pc:sldChg>
      <pc:sldChg chg="modSp mod setBg">
        <pc:chgData name="Julie Hasty" userId="S::julie@santafewatershed.org::165a53dc-9507-4b8c-9e5b-3f3510fb5659" providerId="AD" clId="Web-{00AC75BA-A535-FBAA-A67C-578C26F9026B}" dt="2025-04-30T21:23:56.508" v="3" actId="20577"/>
        <pc:sldMkLst>
          <pc:docMk/>
          <pc:sldMk cId="0" sldId="272"/>
        </pc:sldMkLst>
        <pc:spChg chg="mod">
          <ac:chgData name="Julie Hasty" userId="S::julie@santafewatershed.org::165a53dc-9507-4b8c-9e5b-3f3510fb5659" providerId="AD" clId="Web-{00AC75BA-A535-FBAA-A67C-578C26F9026B}" dt="2025-04-30T21:23:56.508" v="3" actId="20577"/>
          <ac:spMkLst>
            <pc:docMk/>
            <pc:sldMk cId="0" sldId="272"/>
            <ac:spMk id="7" creationId="{00000000-0000-0000-0000-000000000000}"/>
          </ac:spMkLst>
        </pc:spChg>
      </pc:sldChg>
      <pc:sldChg chg="mod setBg">
        <pc:chgData name="Julie Hasty" userId="S::julie@santafewatershed.org::165a53dc-9507-4b8c-9e5b-3f3510fb5659" providerId="AD" clId="Web-{00AC75BA-A535-FBAA-A67C-578C26F9026B}" dt="2025-04-30T21:22:29.538" v="0"/>
        <pc:sldMkLst>
          <pc:docMk/>
          <pc:sldMk cId="0" sldId="281"/>
        </pc:sldMkLst>
      </pc:sldChg>
      <pc:sldChg chg="modSp mod setBg">
        <pc:chgData name="Julie Hasty" userId="S::julie@santafewatershed.org::165a53dc-9507-4b8c-9e5b-3f3510fb5659" providerId="AD" clId="Web-{00AC75BA-A535-FBAA-A67C-578C26F9026B}" dt="2025-04-30T21:25:53.010" v="13"/>
        <pc:sldMkLst>
          <pc:docMk/>
          <pc:sldMk cId="0" sldId="282"/>
        </pc:sldMkLst>
        <pc:picChg chg="mod">
          <ac:chgData name="Julie Hasty" userId="S::julie@santafewatershed.org::165a53dc-9507-4b8c-9e5b-3f3510fb5659" providerId="AD" clId="Web-{00AC75BA-A535-FBAA-A67C-578C26F9026B}" dt="2025-04-30T21:25:46.744" v="12" actId="1076"/>
          <ac:picMkLst>
            <pc:docMk/>
            <pc:sldMk cId="0" sldId="282"/>
            <ac:picMk id="4" creationId="{4537D4CA-099D-4ADA-B207-FCA9977B73B6}"/>
          </ac:picMkLst>
        </pc:picChg>
      </pc:sldChg>
      <pc:sldChg chg="modNotes">
        <pc:chgData name="Julie Hasty" userId="S::julie@santafewatershed.org::165a53dc-9507-4b8c-9e5b-3f3510fb5659" providerId="AD" clId="Web-{00AC75BA-A535-FBAA-A67C-578C26F9026B}" dt="2025-04-30T21:28:44.513" v="22"/>
        <pc:sldMkLst>
          <pc:docMk/>
          <pc:sldMk cId="2578231164" sldId="305"/>
        </pc:sldMkLst>
      </pc:sldChg>
      <pc:sldChg chg="modNotes">
        <pc:chgData name="Julie Hasty" userId="S::julie@santafewatershed.org::165a53dc-9507-4b8c-9e5b-3f3510fb5659" providerId="AD" clId="Web-{00AC75BA-A535-FBAA-A67C-578C26F9026B}" dt="2025-04-30T21:28:54.638" v="23"/>
        <pc:sldMkLst>
          <pc:docMk/>
          <pc:sldMk cId="2453052877" sldId="306"/>
        </pc:sldMkLst>
      </pc:sldChg>
      <pc:sldChg chg="modSp ord modNotes">
        <pc:chgData name="Julie Hasty" userId="S::julie@santafewatershed.org::165a53dc-9507-4b8c-9e5b-3f3510fb5659" providerId="AD" clId="Web-{00AC75BA-A535-FBAA-A67C-578C26F9026B}" dt="2025-04-30T21:55:15.838" v="399" actId="1076"/>
        <pc:sldMkLst>
          <pc:docMk/>
          <pc:sldMk cId="3548234592" sldId="307"/>
        </pc:sldMkLst>
        <pc:spChg chg="mod">
          <ac:chgData name="Julie Hasty" userId="S::julie@santafewatershed.org::165a53dc-9507-4b8c-9e5b-3f3510fb5659" providerId="AD" clId="Web-{00AC75BA-A535-FBAA-A67C-578C26F9026B}" dt="2025-04-30T21:48:09.815" v="36" actId="20577"/>
          <ac:spMkLst>
            <pc:docMk/>
            <pc:sldMk cId="3548234592" sldId="307"/>
            <ac:spMk id="7" creationId="{00000000-0000-0000-0000-000000000000}"/>
          </ac:spMkLst>
        </pc:spChg>
        <pc:spChg chg="mod">
          <ac:chgData name="Julie Hasty" userId="S::julie@santafewatershed.org::165a53dc-9507-4b8c-9e5b-3f3510fb5659" providerId="AD" clId="Web-{00AC75BA-A535-FBAA-A67C-578C26F9026B}" dt="2025-04-30T21:55:15.838" v="399" actId="1076"/>
          <ac:spMkLst>
            <pc:docMk/>
            <pc:sldMk cId="3548234592" sldId="307"/>
            <ac:spMk id="10" creationId="{ADFD3602-D7E2-4CB7-8D14-27EF1256D134}"/>
          </ac:spMkLst>
        </pc:spChg>
        <pc:picChg chg="mod">
          <ac:chgData name="Julie Hasty" userId="S::julie@santafewatershed.org::165a53dc-9507-4b8c-9e5b-3f3510fb5659" providerId="AD" clId="Web-{00AC75BA-A535-FBAA-A67C-578C26F9026B}" dt="2025-04-30T21:55:11.228" v="398" actId="1076"/>
          <ac:picMkLst>
            <pc:docMk/>
            <pc:sldMk cId="3548234592" sldId="307"/>
            <ac:picMk id="5" creationId="{00000000-0000-0000-0000-000000000000}"/>
          </ac:picMkLst>
        </pc:picChg>
        <pc:picChg chg="mod">
          <ac:chgData name="Julie Hasty" userId="S::julie@santafewatershed.org::165a53dc-9507-4b8c-9e5b-3f3510fb5659" providerId="AD" clId="Web-{00AC75BA-A535-FBAA-A67C-578C26F9026B}" dt="2025-04-30T21:55:05.634" v="397" actId="1076"/>
          <ac:picMkLst>
            <pc:docMk/>
            <pc:sldMk cId="3548234592" sldId="307"/>
            <ac:picMk id="6" creationId="{00000000-0000-0000-0000-000000000000}"/>
          </ac:picMkLst>
        </pc:picChg>
      </pc:sldChg>
      <pc:sldChg chg="modNotes">
        <pc:chgData name="Julie Hasty" userId="S::julie@santafewatershed.org::165a53dc-9507-4b8c-9e5b-3f3510fb5659" providerId="AD" clId="Web-{00AC75BA-A535-FBAA-A67C-578C26F9026B}" dt="2025-04-30T21:30:40.453" v="26"/>
        <pc:sldMkLst>
          <pc:docMk/>
          <pc:sldMk cId="1253972483" sldId="634"/>
        </pc:sldMkLst>
      </pc:sldChg>
      <pc:sldChg chg="add replId">
        <pc:chgData name="Julie Hasty" userId="S::julie@santafewatershed.org::165a53dc-9507-4b8c-9e5b-3f3510fb5659" providerId="AD" clId="Web-{00AC75BA-A535-FBAA-A67C-578C26F9026B}" dt="2025-04-30T21:47:29.986" v="27"/>
        <pc:sldMkLst>
          <pc:docMk/>
          <pc:sldMk cId="1976928197" sldId="6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95E0A-4E7A-4501-AEE5-80CF5DF8AB70}" type="datetimeFigureOut">
              <a:rPr lang="en-US" smtClean="0"/>
              <a:t>4/30/2025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8A108-4B11-4838-BB4E-24A3F33557F4}" type="slidenum">
              <a:rPr lang="en-US" smtClean="0"/>
              <a:t>‹#›</a:t>
            </a:fld>
            <a:endParaRPr lang="en-US"/>
          </a:p>
        </p:txBody>
      </p:sp>
    </p:spTree>
    <p:extLst>
      <p:ext uri="{BB962C8B-B14F-4D97-AF65-F5344CB8AC3E}">
        <p14:creationId xmlns:p14="http://schemas.microsoft.com/office/powerpoint/2010/main" val="317182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Launch the Unit</a:t>
            </a:r>
          </a:p>
          <a:p>
            <a:r>
              <a:rPr lang="en-US" sz="1200" kern="1200" dirty="0">
                <a:solidFill>
                  <a:schemeClr val="tx1"/>
                </a:solidFill>
                <a:effectLst/>
                <a:latin typeface="+mn-lt"/>
                <a:ea typeface="+mn-ea"/>
                <a:cs typeface="+mn-cs"/>
              </a:rPr>
              <a:t>In this Lesson, students will complete the following tasks:</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Compile their data and think through all parts of their system</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Design their system based on the criteria and constraints.</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Test their design on their classmates</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Improve their system utilizing peer feedback to create the best design based on the criteria and constraints.</a:t>
            </a:r>
          </a:p>
          <a:p>
            <a:pPr marL="171450" lvl="0" indent="-171450">
              <a:buFont typeface="Wingdings" panose="05000000000000000000" pitchFamily="2" charset="2"/>
              <a:buChar char="ü"/>
            </a:pPr>
            <a:r>
              <a:rPr lang="en-US" sz="1200" kern="1200" dirty="0">
                <a:solidFill>
                  <a:schemeClr val="tx1"/>
                </a:solidFill>
                <a:effectLst/>
                <a:latin typeface="+mn-lt"/>
                <a:ea typeface="+mn-ea"/>
                <a:cs typeface="+mn-cs"/>
              </a:rPr>
              <a:t>Present their system designs to classmates.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A9AD97-0E7A-4E02-A5B4-C568585ADF8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67729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endParaRPr lang="en-US" sz="1200" kern="1200" dirty="0">
              <a:solidFill>
                <a:schemeClr val="tx1"/>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6CF8A108-4B11-4838-BB4E-24A3F33557F4}" type="slidenum">
              <a:rPr lang="en-US" smtClean="0"/>
              <a:t>13</a:t>
            </a:fld>
            <a:endParaRPr lang="en-US"/>
          </a:p>
        </p:txBody>
      </p:sp>
    </p:spTree>
    <p:extLst>
      <p:ext uri="{BB962C8B-B14F-4D97-AF65-F5344CB8AC3E}">
        <p14:creationId xmlns:p14="http://schemas.microsoft.com/office/powerpoint/2010/main" val="143632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F8A108-4B11-4838-BB4E-24A3F33557F4}" type="slidenum">
              <a:rPr lang="en-US" smtClean="0"/>
              <a:t>12</a:t>
            </a:fld>
            <a:endParaRPr lang="en-US"/>
          </a:p>
        </p:txBody>
      </p:sp>
    </p:spTree>
    <p:extLst>
      <p:ext uri="{BB962C8B-B14F-4D97-AF65-F5344CB8AC3E}">
        <p14:creationId xmlns:p14="http://schemas.microsoft.com/office/powerpoint/2010/main" val="817130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AA72-5BE4-740E-BABB-D0D4CD85D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112DD7-4357-660E-6B82-3980ECA8F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0C927-EAA6-C20D-EEC7-55080631C159}"/>
              </a:ext>
            </a:extLst>
          </p:cNvPr>
          <p:cNvSpPr>
            <a:spLocks noGrp="1"/>
          </p:cNvSpPr>
          <p:nvPr>
            <p:ph type="body" idx="1"/>
          </p:nvPr>
        </p:nvSpPr>
        <p:spPr/>
        <p:txBody>
          <a:bodyPr/>
          <a:lstStyle/>
          <a:p>
            <a:pPr marL="0" marR="0">
              <a:spcBef>
                <a:spcPts val="600"/>
              </a:spcBef>
              <a:spcAft>
                <a:spcPts val="0"/>
              </a:spcAft>
            </a:pPr>
            <a:endParaRPr lang="en-US" sz="1200" kern="1200" dirty="0">
              <a:solidFill>
                <a:schemeClr val="tx1"/>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4F6103C8-A464-861E-DEF8-6B44CF28363A}"/>
              </a:ext>
            </a:extLst>
          </p:cNvPr>
          <p:cNvSpPr>
            <a:spLocks noGrp="1"/>
          </p:cNvSpPr>
          <p:nvPr>
            <p:ph type="sldNum" sz="quarter" idx="10"/>
          </p:nvPr>
        </p:nvSpPr>
        <p:spPr/>
        <p:txBody>
          <a:bodyPr/>
          <a:lstStyle/>
          <a:p>
            <a:fld id="{6CF8A108-4B11-4838-BB4E-24A3F33557F4}" type="slidenum">
              <a:rPr lang="en-US" smtClean="0"/>
              <a:t>14</a:t>
            </a:fld>
            <a:endParaRPr lang="en-US"/>
          </a:p>
        </p:txBody>
      </p:sp>
    </p:spTree>
    <p:extLst>
      <p:ext uri="{BB962C8B-B14F-4D97-AF65-F5344CB8AC3E}">
        <p14:creationId xmlns:p14="http://schemas.microsoft.com/office/powerpoint/2010/main" val="511445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F8A108-4B11-4838-BB4E-24A3F33557F4}" type="slidenum">
              <a:rPr lang="en-US" smtClean="0"/>
              <a:t>14</a:t>
            </a:fld>
            <a:endParaRPr lang="en-US"/>
          </a:p>
        </p:txBody>
      </p:sp>
    </p:spTree>
    <p:extLst>
      <p:ext uri="{BB962C8B-B14F-4D97-AF65-F5344CB8AC3E}">
        <p14:creationId xmlns:p14="http://schemas.microsoft.com/office/powerpoint/2010/main" val="333938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1" kern="1200" dirty="0">
              <a:solidFill>
                <a:schemeClr val="tx1"/>
              </a:solidFill>
              <a:effectLst/>
              <a:latin typeface="+mn-lt"/>
              <a:ea typeface="Calibri"/>
              <a:cs typeface="Calibri"/>
            </a:endParaRPr>
          </a:p>
        </p:txBody>
      </p:sp>
      <p:sp>
        <p:nvSpPr>
          <p:cNvPr id="4" name="Slide Number Placeholder 3"/>
          <p:cNvSpPr>
            <a:spLocks noGrp="1"/>
          </p:cNvSpPr>
          <p:nvPr>
            <p:ph type="sldNum" sz="quarter" idx="10"/>
          </p:nvPr>
        </p:nvSpPr>
        <p:spPr/>
        <p:txBody>
          <a:bodyPr/>
          <a:lstStyle/>
          <a:p>
            <a:fld id="{6CF8A108-4B11-4838-BB4E-24A3F33557F4}" type="slidenum">
              <a:rPr lang="en-US" smtClean="0"/>
              <a:t>15</a:t>
            </a:fld>
            <a:endParaRPr lang="en-US"/>
          </a:p>
        </p:txBody>
      </p:sp>
    </p:spTree>
    <p:extLst>
      <p:ext uri="{BB962C8B-B14F-4D97-AF65-F5344CB8AC3E}">
        <p14:creationId xmlns:p14="http://schemas.microsoft.com/office/powerpoint/2010/main" val="3176830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What makes a good design?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preparing a schematic drawing, students have a better understanding of the physical components involved in their system. The have already created maps of their systems using a map view or aerial perspective. </a:t>
            </a:r>
          </a:p>
          <a:p>
            <a:r>
              <a:rPr lang="en-US" sz="1200" kern="1200" dirty="0">
                <a:solidFill>
                  <a:schemeClr val="tx1"/>
                </a:solidFill>
                <a:effectLst/>
                <a:latin typeface="+mn-lt"/>
                <a:ea typeface="+mn-ea"/>
                <a:cs typeface="+mn-cs"/>
              </a:rPr>
              <a:t>Ask students why they think it’s important to use schematic drawings and overhead view design layouts. Ask students, “What are the benefits of the two types of diagrams?”</a:t>
            </a:r>
          </a:p>
          <a:p>
            <a:r>
              <a:rPr lang="en-US" sz="1200" kern="1200" dirty="0">
                <a:solidFill>
                  <a:schemeClr val="tx1"/>
                </a:solidFill>
                <a:effectLst/>
                <a:latin typeface="+mn-lt"/>
                <a:ea typeface="+mn-ea"/>
                <a:cs typeface="+mn-cs"/>
              </a:rPr>
              <a:t>A schematic drawing shows the parts of the system without too much worry about scale, placement. This is the place where showing all system components is important. These components should be listed and described in the chart on question 3.</a:t>
            </a:r>
            <a:r>
              <a:rPr lang="en-US" dirty="0"/>
              <a:t>g</a:t>
            </a:r>
            <a:r>
              <a:rPr lang="en-US" sz="1200" kern="1200" dirty="0">
                <a:solidFill>
                  <a:schemeClr val="tx1"/>
                </a:solidFill>
                <a:effectLst/>
                <a:latin typeface="+mn-lt"/>
                <a:ea typeface="+mn-ea"/>
                <a:cs typeface="+mn-cs"/>
              </a:rPr>
              <a:t>. on the worksheet.  </a:t>
            </a:r>
            <a:endParaRPr lang="en-US" sz="1200" kern="1200" dirty="0">
              <a:solidFill>
                <a:schemeClr val="tx1"/>
              </a:solidFill>
              <a:effectLst/>
              <a:latin typeface="+mn-lt"/>
              <a:ea typeface="Calibri"/>
              <a:cs typeface="Calibri"/>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CF8A108-4B11-4838-BB4E-24A3F33557F4}" type="slidenum">
              <a:rPr lang="en-US" smtClean="0"/>
              <a:t>16</a:t>
            </a:fld>
            <a:endParaRPr lang="en-US"/>
          </a:p>
        </p:txBody>
      </p:sp>
    </p:spTree>
    <p:extLst>
      <p:ext uri="{BB962C8B-B14F-4D97-AF65-F5344CB8AC3E}">
        <p14:creationId xmlns:p14="http://schemas.microsoft.com/office/powerpoint/2010/main" val="1556376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Lesson 10 – TEST through peer feedback</a:t>
            </a:r>
          </a:p>
          <a:p>
            <a:r>
              <a:rPr lang="en-US" sz="1200" b="1" i="1"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Where are we in the engineering design process?  We have been Planning and Creating a rainwater harvesting system. In this lesson, we move in to the Testing phase of the Engineering Design Process. The reason for doing a test is to be able to improve the design before the final product is completed.</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A9AD97-0E7A-4E02-A5B4-C568585ADF83}" type="slidenum">
              <a:rPr lang="en-US" smtClean="0">
                <a:solidFill>
                  <a:prstClr val="black"/>
                </a:solidFill>
              </a:rPr>
              <a:t>17</a:t>
            </a:fld>
            <a:endParaRPr lang="en-US">
              <a:solidFill>
                <a:prstClr val="black"/>
              </a:solidFill>
            </a:endParaRPr>
          </a:p>
        </p:txBody>
      </p:sp>
    </p:spTree>
    <p:extLst>
      <p:ext uri="{BB962C8B-B14F-4D97-AF65-F5344CB8AC3E}">
        <p14:creationId xmlns:p14="http://schemas.microsoft.com/office/powerpoint/2010/main" val="2757037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1" kern="1200" cap="all" dirty="0">
                <a:solidFill>
                  <a:schemeClr val="tx1"/>
                </a:solidFill>
                <a:effectLst/>
                <a:latin typeface="+mn-lt"/>
                <a:ea typeface="+mn-ea"/>
                <a:cs typeface="+mn-cs"/>
              </a:rPr>
              <a:t>Lesson 10 – TEST through peer feedback </a:t>
            </a:r>
          </a:p>
          <a:p>
            <a:endParaRPr lang="en-US" sz="1200" b="1" kern="1200" cap="all"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Where are we in the engineering design process?  </a:t>
            </a:r>
          </a:p>
          <a:p>
            <a:r>
              <a:rPr lang="en-US" sz="1200" kern="1200" dirty="0">
                <a:solidFill>
                  <a:schemeClr val="tx1"/>
                </a:solidFill>
                <a:effectLst/>
                <a:latin typeface="+mn-lt"/>
                <a:ea typeface="+mn-ea"/>
                <a:cs typeface="+mn-cs"/>
              </a:rPr>
              <a:t>We have been Planning and Creating a rainwater harvesting system. In this lesson, we move in to the Testing phase of the Engineering Design Process. The reason for doing a test is to be able to improve the design before the final product is completed.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F8A108-4B11-4838-BB4E-24A3F33557F4}" type="slidenum">
              <a:rPr lang="en-US" smtClean="0"/>
              <a:t>18</a:t>
            </a:fld>
            <a:endParaRPr lang="en-US"/>
          </a:p>
        </p:txBody>
      </p:sp>
    </p:spTree>
    <p:extLst>
      <p:ext uri="{BB962C8B-B14F-4D97-AF65-F5344CB8AC3E}">
        <p14:creationId xmlns:p14="http://schemas.microsoft.com/office/powerpoint/2010/main" val="635370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600"/>
              </a:spcAft>
            </a:pPr>
            <a:r>
              <a:rPr lang="en-US" sz="1200" b="1" kern="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TAKE A PERSPECTIVE: </a:t>
            </a:r>
          </a:p>
          <a:p>
            <a:pPr marL="0" marR="0">
              <a:spcBef>
                <a:spcPts val="0"/>
              </a:spcBef>
              <a:spcAft>
                <a:spcPts val="6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b="1" kern="12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Review peer’s work and provide helpful feedback.</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design review is a mental test of the system.  Peer experts will examine the design plan and will think through how it works.  They will give helpful feedback regarding how to improve the system. Helpful feedback is specific and kind. Starting sentences with the phrases on this slide will help students to give useful feedback.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Conduct a “Gallery Walk” for students to explore each other’s designs and make CONSTRUCTIVE CRITICISM on post it notes. One student from each group should remain with their design to answer questions and clarification on feedback from others.</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1A9AD97-0E7A-4E02-A5B4-C568585ADF83}" type="slidenum">
              <a:rPr lang="en-US" smtClean="0">
                <a:solidFill>
                  <a:prstClr val="black"/>
                </a:solidFill>
              </a:rPr>
              <a:t>19</a:t>
            </a:fld>
            <a:endParaRPr lang="en-US">
              <a:solidFill>
                <a:prstClr val="black"/>
              </a:solidFill>
            </a:endParaRPr>
          </a:p>
        </p:txBody>
      </p:sp>
    </p:spTree>
    <p:extLst>
      <p:ext uri="{BB962C8B-B14F-4D97-AF65-F5344CB8AC3E}">
        <p14:creationId xmlns:p14="http://schemas.microsoft.com/office/powerpoint/2010/main" val="1178286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TAKE A PERSPECTIVE:</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Symbol" panose="05050102010706020507" pitchFamily="18" charset="2"/>
              <a:buChar char=""/>
            </a:pPr>
            <a:r>
              <a:rPr lang="en-US" sz="12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Improve &amp; Complete Designs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Continuous improvement is a model or process which promotes the idea that making regular, smaller changes can lead to large improvements in function.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Encourage students to look for opportunities to continue to improve their system designs based on the feedback they received. How can they adapt them to create the best product?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Once they have completed their revised designs, students should prepare for their final presentations.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A9AD97-0E7A-4E02-A5B4-C568585ADF83}" type="slidenum">
              <a:rPr lang="en-US" smtClean="0">
                <a:solidFill>
                  <a:prstClr val="black"/>
                </a:solidFill>
              </a:rPr>
              <a:t>20</a:t>
            </a:fld>
            <a:endParaRPr lang="en-US">
              <a:solidFill>
                <a:prstClr val="black"/>
              </a:solidFill>
            </a:endParaRPr>
          </a:p>
        </p:txBody>
      </p:sp>
    </p:spTree>
    <p:extLst>
      <p:ext uri="{BB962C8B-B14F-4D97-AF65-F5344CB8AC3E}">
        <p14:creationId xmlns:p14="http://schemas.microsoft.com/office/powerpoint/2010/main" val="259330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b="1" i="1" kern="1200" dirty="0">
                <a:solidFill>
                  <a:schemeClr val="tx1"/>
                </a:solidFill>
                <a:effectLst/>
                <a:latin typeface="+mn-lt"/>
                <a:ea typeface="+mn-ea"/>
                <a:cs typeface="+mn-cs"/>
              </a:rPr>
              <a:t>Remember the driving question…</a:t>
            </a:r>
          </a:p>
          <a:p>
            <a:pPr marL="0" marR="0">
              <a:spcBef>
                <a:spcPts val="0"/>
              </a:spcBef>
              <a:spcAft>
                <a:spcPts val="600"/>
              </a:spcAft>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A9AD97-0E7A-4E02-A5B4-C568585ADF8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99947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Conclusion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does the engineering design process help us solve problems?</a:t>
            </a:r>
          </a:p>
          <a:p>
            <a:endParaRPr lang="en-US" dirty="0"/>
          </a:p>
        </p:txBody>
      </p:sp>
      <p:sp>
        <p:nvSpPr>
          <p:cNvPr id="4" name="Slide Number Placeholder 3"/>
          <p:cNvSpPr>
            <a:spLocks noGrp="1"/>
          </p:cNvSpPr>
          <p:nvPr>
            <p:ph type="sldNum" sz="quarter" idx="10"/>
          </p:nvPr>
        </p:nvSpPr>
        <p:spPr/>
        <p:txBody>
          <a:bodyPr/>
          <a:lstStyle/>
          <a:p>
            <a:fld id="{6CF8A108-4B11-4838-BB4E-24A3F33557F4}" type="slidenum">
              <a:rPr lang="en-US" smtClean="0"/>
              <a:t>21</a:t>
            </a:fld>
            <a:endParaRPr lang="en-US"/>
          </a:p>
        </p:txBody>
      </p:sp>
    </p:spTree>
    <p:extLst>
      <p:ext uri="{BB962C8B-B14F-4D97-AF65-F5344CB8AC3E}">
        <p14:creationId xmlns:p14="http://schemas.microsoft.com/office/powerpoint/2010/main" val="228478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Where are we in the engineering design process?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been Asking questions, Exploring, Imagining and Planning regarding this engineering project. In this lesson, we move forward in the Planning stage and then begin the Create and Test phases of the Engineering Design Process.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CF8A108-4B11-4838-BB4E-24A3F33557F4}" type="slidenum">
              <a:rPr lang="en-US" smtClean="0"/>
              <a:t>3</a:t>
            </a:fld>
            <a:endParaRPr lang="en-US"/>
          </a:p>
        </p:txBody>
      </p:sp>
    </p:spTree>
    <p:extLst>
      <p:ext uri="{BB962C8B-B14F-4D97-AF65-F5344CB8AC3E}">
        <p14:creationId xmlns:p14="http://schemas.microsoft.com/office/powerpoint/2010/main" val="63537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students will have two class periods to design their system:</a:t>
            </a:r>
          </a:p>
          <a:p>
            <a:pPr lvl="0"/>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Students will compile their data using the </a:t>
            </a:r>
            <a:r>
              <a:rPr lang="en-US" sz="1200" i="1" kern="1200" dirty="0">
                <a:solidFill>
                  <a:schemeClr val="tx1"/>
                </a:solidFill>
                <a:effectLst/>
                <a:latin typeface="+mn-lt"/>
                <a:ea typeface="+mn-ea"/>
                <a:cs typeface="+mn-cs"/>
              </a:rPr>
              <a:t>Your Rainwater Harvesting System</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Worksheet</a:t>
            </a:r>
            <a:r>
              <a:rPr lang="en-US" sz="1200" kern="1200" dirty="0">
                <a:solidFill>
                  <a:schemeClr val="tx1"/>
                </a:solidFill>
                <a:effectLst/>
                <a:latin typeface="+mn-lt"/>
                <a:ea typeface="+mn-ea"/>
                <a:cs typeface="+mn-cs"/>
              </a:rPr>
              <a:t> instructions. They will also need their </a:t>
            </a:r>
            <a:r>
              <a:rPr lang="en-US" sz="1200" b="1" kern="1200" dirty="0">
                <a:solidFill>
                  <a:schemeClr val="tx1"/>
                </a:solidFill>
                <a:effectLst/>
                <a:latin typeface="+mn-lt"/>
                <a:ea typeface="+mn-ea"/>
                <a:cs typeface="+mn-cs"/>
              </a:rPr>
              <a:t>Site Maps (to scale), Basin Drawings, their supply and demand calculations</a:t>
            </a:r>
            <a:r>
              <a:rPr lang="en-US" sz="1200" kern="1200" dirty="0">
                <a:solidFill>
                  <a:schemeClr val="tx1"/>
                </a:solidFill>
                <a:effectLst/>
                <a:latin typeface="+mn-lt"/>
                <a:ea typeface="+mn-ea"/>
                <a:cs typeface="+mn-cs"/>
              </a:rPr>
              <a:t> and all their notes. </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They will then begin to design their rainwater harvesting systems.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 over the parts of the worksheet with the students.  The next ten slides cover 4 key parts of the worksheet.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A9AD97-0E7A-4E02-A5B4-C568585ADF83}" type="slidenum">
              <a:rPr lang="en-US" smtClean="0">
                <a:solidFill>
                  <a:prstClr val="black"/>
                </a:solidFill>
              </a:rPr>
              <a:t>4</a:t>
            </a:fld>
            <a:endParaRPr lang="en-US">
              <a:solidFill>
                <a:prstClr val="black"/>
              </a:solidFill>
            </a:endParaRPr>
          </a:p>
        </p:txBody>
      </p:sp>
    </p:spTree>
    <p:extLst>
      <p:ext uri="{BB962C8B-B14F-4D97-AF65-F5344CB8AC3E}">
        <p14:creationId xmlns:p14="http://schemas.microsoft.com/office/powerpoint/2010/main" val="100794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circulate the room, ask them questions about how their design accommodates the data they developed throughout the explorations.  </a:t>
            </a:r>
          </a:p>
          <a:p>
            <a:r>
              <a:rPr lang="en-US" sz="1200" b="1" kern="1200" dirty="0">
                <a:solidFill>
                  <a:schemeClr val="tx1"/>
                </a:solidFill>
                <a:effectLst/>
                <a:latin typeface="+mn-lt"/>
                <a:ea typeface="+mn-ea"/>
                <a:cs typeface="+mn-cs"/>
              </a:rPr>
              <a:t>Require data-driven decisions. Not guesses.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should return to their criteria and constraints. They’ve been building their lists and refining these throughout the unit.  If they’ve adequately recorded the criteria and constraints in their notebooks or on paper in the classroom, they should just review them at this point.  There are table within the worksheet to think through them, add to them and refine them if that’s useful.</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1A9AD97-0E7A-4E02-A5B4-C568585ADF83}" type="slidenum">
              <a:rPr lang="en-US" smtClean="0">
                <a:solidFill>
                  <a:prstClr val="black"/>
                </a:solidFill>
              </a:rPr>
              <a:t>5</a:t>
            </a:fld>
            <a:endParaRPr lang="en-US">
              <a:solidFill>
                <a:prstClr val="black"/>
              </a:solidFill>
            </a:endParaRPr>
          </a:p>
        </p:txBody>
      </p:sp>
    </p:spTree>
    <p:extLst>
      <p:ext uri="{BB962C8B-B14F-4D97-AF65-F5344CB8AC3E}">
        <p14:creationId xmlns:p14="http://schemas.microsoft.com/office/powerpoint/2010/main" val="74833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One version of a site map.</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Diagram from: </a:t>
            </a:r>
            <a:r>
              <a:rPr lang="en-US" sz="1200" i="1" kern="1200" dirty="0">
                <a:solidFill>
                  <a:schemeClr val="tx1"/>
                </a:solidFill>
                <a:effectLst/>
                <a:latin typeface="Arial" charset="0"/>
                <a:ea typeface="+mn-ea"/>
                <a:cs typeface="+mn-cs"/>
              </a:rPr>
              <a:t>Rainwater Harvesting for Drylands </a:t>
            </a:r>
            <a:r>
              <a:rPr lang="en-US" sz="1200" kern="1200" dirty="0">
                <a:solidFill>
                  <a:schemeClr val="tx1"/>
                </a:solidFill>
                <a:effectLst/>
                <a:latin typeface="Arial" charset="0"/>
                <a:ea typeface="+mn-ea"/>
                <a:cs typeface="+mn-cs"/>
              </a:rPr>
              <a:t>Volume 1 (2</a:t>
            </a:r>
            <a:r>
              <a:rPr lang="en-US" sz="1200" kern="1200" baseline="30000" dirty="0">
                <a:solidFill>
                  <a:schemeClr val="tx1"/>
                </a:solidFill>
                <a:effectLst/>
                <a:latin typeface="Arial" charset="0"/>
                <a:ea typeface="+mn-ea"/>
                <a:cs typeface="+mn-cs"/>
              </a:rPr>
              <a:t>nd</a:t>
            </a:r>
            <a:r>
              <a:rPr lang="en-US" sz="1200" kern="1200" dirty="0">
                <a:solidFill>
                  <a:schemeClr val="tx1"/>
                </a:solidFill>
                <a:effectLst/>
                <a:latin typeface="Arial" charset="0"/>
                <a:ea typeface="+mn-ea"/>
                <a:cs typeface="+mn-cs"/>
              </a:rPr>
              <a:t> Edition) </a:t>
            </a:r>
            <a:r>
              <a:rPr lang="en-US" sz="1200" i="1" kern="1200" dirty="0">
                <a:solidFill>
                  <a:schemeClr val="tx1"/>
                </a:solidFill>
                <a:effectLst/>
                <a:latin typeface="Arial" charset="0"/>
                <a:ea typeface="+mn-ea"/>
                <a:cs typeface="+mn-cs"/>
              </a:rPr>
              <a:t>Guiding Principles</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Rainsource</a:t>
            </a:r>
            <a:r>
              <a:rPr lang="en-US" sz="1200" kern="1200" dirty="0">
                <a:solidFill>
                  <a:schemeClr val="tx1"/>
                </a:solidFill>
                <a:effectLst/>
                <a:latin typeface="Arial" charset="0"/>
                <a:ea typeface="+mn-ea"/>
                <a:cs typeface="+mn-cs"/>
              </a:rPr>
              <a:t> Press. Brad Lancaster, 2013.</a:t>
            </a:r>
          </a:p>
        </p:txBody>
      </p:sp>
      <p:sp>
        <p:nvSpPr>
          <p:cNvPr id="4" name="Slide Number Placeholder 3"/>
          <p:cNvSpPr>
            <a:spLocks noGrp="1"/>
          </p:cNvSpPr>
          <p:nvPr>
            <p:ph type="sldNum" sz="quarter" idx="10"/>
          </p:nvPr>
        </p:nvSpPr>
        <p:spPr/>
        <p:txBody>
          <a:bodyPr/>
          <a:lstStyle/>
          <a:p>
            <a:fld id="{9D3FE09E-79F7-4328-AEB0-4CA878305E7A}" type="slidenum">
              <a:rPr lang="en-US" smtClean="0"/>
              <a:pPr/>
              <a:t>6</a:t>
            </a:fld>
            <a:endParaRPr lang="en-US"/>
          </a:p>
        </p:txBody>
      </p:sp>
    </p:spTree>
    <p:extLst>
      <p:ext uri="{BB962C8B-B14F-4D97-AF65-F5344CB8AC3E}">
        <p14:creationId xmlns:p14="http://schemas.microsoft.com/office/powerpoint/2010/main" val="113958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F8A108-4B11-4838-BB4E-24A3F33557F4}" type="slidenum">
              <a:rPr lang="en-US" smtClean="0"/>
              <a:t>8</a:t>
            </a:fld>
            <a:endParaRPr lang="en-US"/>
          </a:p>
        </p:txBody>
      </p:sp>
    </p:spTree>
    <p:extLst>
      <p:ext uri="{BB962C8B-B14F-4D97-AF65-F5344CB8AC3E}">
        <p14:creationId xmlns:p14="http://schemas.microsoft.com/office/powerpoint/2010/main" val="94616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Math</a:t>
            </a:r>
          </a:p>
        </p:txBody>
      </p:sp>
      <p:sp>
        <p:nvSpPr>
          <p:cNvPr id="4" name="Slide Number Placeholder 3"/>
          <p:cNvSpPr>
            <a:spLocks noGrp="1"/>
          </p:cNvSpPr>
          <p:nvPr>
            <p:ph type="sldNum" sz="quarter" idx="5"/>
          </p:nvPr>
        </p:nvSpPr>
        <p:spPr/>
        <p:txBody>
          <a:bodyPr/>
          <a:lstStyle/>
          <a:p>
            <a:fld id="{6CF8A108-4B11-4838-BB4E-24A3F33557F4}" type="slidenum">
              <a:rPr lang="en-US" smtClean="0"/>
              <a:t>10</a:t>
            </a:fld>
            <a:endParaRPr lang="en-US"/>
          </a:p>
        </p:txBody>
      </p:sp>
    </p:spTree>
    <p:extLst>
      <p:ext uri="{BB962C8B-B14F-4D97-AF65-F5344CB8AC3E}">
        <p14:creationId xmlns:p14="http://schemas.microsoft.com/office/powerpoint/2010/main" val="4274085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Basin Drawing</a:t>
            </a:r>
          </a:p>
          <a:p>
            <a:r>
              <a:rPr lang="en-US" sz="1200" kern="1200" dirty="0">
                <a:solidFill>
                  <a:schemeClr val="tx1"/>
                </a:solidFill>
                <a:effectLst/>
                <a:latin typeface="+mn-lt"/>
                <a:ea typeface="+mn-ea"/>
                <a:cs typeface="+mn-cs"/>
              </a:rPr>
              <a:t>Check the to-scale drawings of your basins from Lesson 9 and add to it or start another one.  It would be good to have a map or overhead view and a cross-sectional view of the site.  Label all parts. </a:t>
            </a:r>
          </a:p>
          <a:p>
            <a:pPr marL="228600" lvl="0" indent="-228600">
              <a:buFont typeface="+mj-lt"/>
              <a:buAutoNum type="alphaLcParenR"/>
            </a:pPr>
            <a:r>
              <a:rPr lang="en-US" sz="1200" kern="1200" dirty="0">
                <a:solidFill>
                  <a:schemeClr val="tx1"/>
                </a:solidFill>
                <a:effectLst/>
                <a:latin typeface="+mn-lt"/>
                <a:ea typeface="+mn-ea"/>
                <a:cs typeface="+mn-cs"/>
              </a:rPr>
              <a:t>Will water flow through your site by gravity?  Is the highest elevation nearest your collection area?</a:t>
            </a:r>
          </a:p>
          <a:p>
            <a:pPr marL="228600" lvl="0" indent="-228600">
              <a:buFont typeface="+mj-lt"/>
              <a:buAutoNum type="alphaLcParenR"/>
            </a:pPr>
            <a:r>
              <a:rPr lang="en-US" sz="1200" kern="1200" dirty="0">
                <a:solidFill>
                  <a:schemeClr val="tx1"/>
                </a:solidFill>
                <a:effectLst/>
                <a:latin typeface="+mn-lt"/>
                <a:ea typeface="+mn-ea"/>
                <a:cs typeface="+mn-cs"/>
              </a:rPr>
              <a:t>Have you used your chosen area well?  Do you have basins that infiltrate the water in a pleasing pattern over the area?</a:t>
            </a:r>
          </a:p>
          <a:p>
            <a:pPr marL="228600" lvl="0" indent="-228600">
              <a:buFont typeface="+mj-lt"/>
              <a:buAutoNum type="alphaLcParenR"/>
            </a:pPr>
            <a:r>
              <a:rPr lang="en-US" sz="1200" kern="1200" dirty="0">
                <a:solidFill>
                  <a:schemeClr val="tx1"/>
                </a:solidFill>
                <a:effectLst/>
                <a:latin typeface="+mn-lt"/>
                <a:ea typeface="+mn-ea"/>
                <a:cs typeface="+mn-cs"/>
              </a:rPr>
              <a:t>What depth are your basins?</a:t>
            </a:r>
          </a:p>
          <a:p>
            <a:pPr marL="228600" lvl="0" indent="-228600">
              <a:buFont typeface="+mj-lt"/>
              <a:buAutoNum type="alphaLcParenR"/>
            </a:pPr>
            <a:r>
              <a:rPr lang="en-US" sz="1200" kern="1200" dirty="0">
                <a:solidFill>
                  <a:schemeClr val="tx1"/>
                </a:solidFill>
                <a:effectLst/>
                <a:latin typeface="+mn-lt"/>
                <a:ea typeface="+mn-ea"/>
                <a:cs typeface="+mn-cs"/>
              </a:rPr>
              <a:t>Are there places where you want to construct berms (small mounds) to slow the flow of runoff?</a:t>
            </a:r>
          </a:p>
          <a:p>
            <a:pPr marL="228600" indent="-228600">
              <a:buFont typeface="+mj-lt"/>
              <a:buAutoNum type="alphaLcParenR"/>
            </a:pPr>
            <a:r>
              <a:rPr lang="en-US" sz="1200" kern="1200" dirty="0">
                <a:solidFill>
                  <a:schemeClr val="tx1"/>
                </a:solidFill>
                <a:effectLst/>
                <a:latin typeface="+mn-lt"/>
                <a:ea typeface="+mn-ea"/>
                <a:cs typeface="+mn-cs"/>
              </a:rPr>
              <a:t>Are there places where you want swales to move water from one </a:t>
            </a:r>
            <a:r>
              <a:rPr lang="en-US" dirty="0"/>
              <a:t>place </a:t>
            </a:r>
            <a:r>
              <a:rPr lang="en-US" sz="1200" kern="1200" dirty="0">
                <a:solidFill>
                  <a:schemeClr val="tx1"/>
                </a:solidFill>
                <a:effectLst/>
                <a:latin typeface="+mn-lt"/>
                <a:ea typeface="+mn-ea"/>
                <a:cs typeface="+mn-cs"/>
              </a:rPr>
              <a:t>to the other?</a:t>
            </a:r>
            <a:endParaRPr lang="en-US" sz="1200" kern="1200" dirty="0">
              <a:solidFill>
                <a:schemeClr val="tx1"/>
              </a:solidFill>
              <a:effectLst/>
              <a:latin typeface="+mn-lt"/>
              <a:ea typeface="Calibri"/>
              <a:cs typeface="Calibri"/>
            </a:endParaRPr>
          </a:p>
          <a:p>
            <a:pPr marL="228600" lvl="0" indent="-228600">
              <a:buFont typeface="+mj-lt"/>
              <a:buAutoNum type="alphaLcParenR"/>
            </a:pPr>
            <a:r>
              <a:rPr lang="en-US" sz="1200" kern="1200" dirty="0">
                <a:solidFill>
                  <a:schemeClr val="tx1"/>
                </a:solidFill>
                <a:effectLst/>
                <a:latin typeface="+mn-lt"/>
                <a:ea typeface="+mn-ea"/>
                <a:cs typeface="+mn-cs"/>
              </a:rPr>
              <a:t>Are there places where you want check dams to slow the flow of water?</a:t>
            </a:r>
          </a:p>
          <a:p>
            <a:pPr marL="228600" lvl="0" indent="-228600">
              <a:buFont typeface="+mj-lt"/>
              <a:buAutoNum type="alphaLcParenR"/>
            </a:pPr>
            <a:r>
              <a:rPr lang="en-US" sz="1200" kern="1200" dirty="0">
                <a:solidFill>
                  <a:schemeClr val="tx1"/>
                </a:solidFill>
                <a:effectLst/>
                <a:latin typeface="+mn-lt"/>
                <a:ea typeface="+mn-ea"/>
                <a:cs typeface="+mn-cs"/>
              </a:rPr>
              <a:t>List the parts of your system that need to be installed. Include sizes, quantities or special features in their descriptions, if applicable.</a:t>
            </a:r>
          </a:p>
          <a:p>
            <a:r>
              <a:rPr lang="en-US" sz="1200"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F8A108-4B11-4838-BB4E-24A3F33557F4}" type="slidenum">
              <a:rPr lang="en-US" smtClean="0"/>
              <a:t>11</a:t>
            </a:fld>
            <a:endParaRPr lang="en-US"/>
          </a:p>
        </p:txBody>
      </p:sp>
    </p:spTree>
    <p:extLst>
      <p:ext uri="{BB962C8B-B14F-4D97-AF65-F5344CB8AC3E}">
        <p14:creationId xmlns:p14="http://schemas.microsoft.com/office/powerpoint/2010/main" val="412964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D55A80-506D-448C-AD17-C090A7990334}" type="slidenum">
              <a:rPr lang="en-US" smtClean="0">
                <a:solidFill>
                  <a:srgbClr val="5FCBEF"/>
                </a:solidFill>
              </a:rPr>
              <a:t>‹#›</a:t>
            </a:fld>
            <a:endParaRPr lang="en-US">
              <a:solidFill>
                <a:srgbClr val="5FCBE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D55A80-506D-448C-AD17-C090A7990334}" type="slidenum">
              <a:rPr lang="en-US" smtClean="0">
                <a:solidFill>
                  <a:srgbClr val="5FCBEF"/>
                </a:solidFill>
              </a:rPr>
              <a:t>‹#›</a:t>
            </a:fld>
            <a:endParaRPr lang="en-US">
              <a:solidFill>
                <a:srgbClr val="5FCBE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D55A80-506D-448C-AD17-C090A7990334}" type="slidenum">
              <a:rPr lang="en-US" smtClean="0">
                <a:solidFill>
                  <a:srgbClr val="5FCBEF"/>
                </a:solidFill>
              </a:rPr>
              <a:t>‹#›</a:t>
            </a:fld>
            <a:endParaRPr lang="en-US">
              <a:solidFill>
                <a:srgbClr val="5FCBE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D55A80-506D-448C-AD17-C090A7990334}" type="slidenum">
              <a:rPr lang="en-US" smtClean="0">
                <a:solidFill>
                  <a:srgbClr val="5FCBEF"/>
                </a:solidFill>
              </a:rPr>
              <a:t>‹#›</a:t>
            </a:fld>
            <a:endParaRPr lang="en-US">
              <a:solidFill>
                <a:srgbClr val="5FCBE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D55A80-506D-448C-AD17-C090A7990334}" type="slidenum">
              <a:rPr lang="en-US" smtClean="0">
                <a:solidFill>
                  <a:srgbClr val="5FCBEF"/>
                </a:solidFill>
              </a:rPr>
              <a:t>‹#›</a:t>
            </a:fld>
            <a:endParaRPr lang="en-US">
              <a:solidFill>
                <a:srgbClr val="5FCBE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D55A80-506D-448C-AD17-C090A7990334}" type="slidenum">
              <a:rPr lang="en-US" smtClean="0">
                <a:solidFill>
                  <a:srgbClr val="5FCBEF"/>
                </a:solidFill>
              </a:rPr>
              <a:t>‹#›</a:t>
            </a:fld>
            <a:endParaRPr lang="en-US">
              <a:solidFill>
                <a:srgbClr val="5FCBE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D55A80-506D-448C-AD17-C090A7990334}" type="slidenum">
              <a:rPr lang="en-US" smtClean="0">
                <a:solidFill>
                  <a:srgbClr val="5FCBEF"/>
                </a:solidFill>
              </a:rPr>
              <a:t>‹#›</a:t>
            </a:fld>
            <a:endParaRPr lang="en-US">
              <a:solidFill>
                <a:srgbClr val="5FCBE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D55A80-506D-448C-AD17-C090A7990334}" type="slidenum">
              <a:rPr lang="en-US" smtClean="0">
                <a:solidFill>
                  <a:srgbClr val="5FCBEF"/>
                </a:solidFill>
              </a:rPr>
              <a:t>‹#›</a:t>
            </a:fld>
            <a:endParaRPr lang="en-US">
              <a:solidFill>
                <a:srgbClr val="5FCBE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D55A80-506D-448C-AD17-C090A7990334}" type="slidenum">
              <a:rPr lang="en-US" smtClean="0">
                <a:solidFill>
                  <a:srgbClr val="5FCBEF"/>
                </a:solidFill>
              </a:rPr>
              <a:t>‹#›</a:t>
            </a:fld>
            <a:endParaRPr lang="en-US">
              <a:solidFill>
                <a:srgbClr val="5FCBE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D55A80-506D-448C-AD17-C090A7990334}" type="slidenum">
              <a:rPr lang="en-US" smtClean="0">
                <a:solidFill>
                  <a:srgbClr val="5FCBEF"/>
                </a:solidFill>
              </a:rPr>
              <a:t>‹#›</a:t>
            </a:fld>
            <a:endParaRPr lang="en-US">
              <a:solidFill>
                <a:srgbClr val="5FCBE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D55A80-506D-448C-AD17-C090A7990334}" type="slidenum">
              <a:rPr lang="en-US" smtClean="0">
                <a:solidFill>
                  <a:srgbClr val="5FCBEF"/>
                </a:solidFill>
              </a:rPr>
              <a:t>‹#›</a:t>
            </a:fld>
            <a:endParaRPr lang="en-US">
              <a:solidFill>
                <a:srgbClr val="5FCBE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DCE24-E9F6-48ED-9C37-CBEE6FBC1ACB}" type="datetimeFigureOut">
              <a:rPr lang="en-US" smtClean="0">
                <a:solidFill>
                  <a:prstClr val="black">
                    <a:tint val="75000"/>
                  </a:prstClr>
                </a:solidFill>
              </a:rPr>
              <a:t>4/30/2025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55A80-506D-448C-AD17-C090A7990334}" type="slidenum">
              <a:rPr lang="en-US" smtClean="0">
                <a:solidFill>
                  <a:srgbClr val="5FCBEF"/>
                </a:solidFill>
              </a:rPr>
              <a:t>‹#›</a:t>
            </a:fld>
            <a:endParaRPr lang="en-US">
              <a:solidFill>
                <a:srgbClr val="5FCBE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608083"/>
          </a:xfrm>
          <a:solidFill>
            <a:schemeClr val="accent1">
              <a:lumMod val="40000"/>
              <a:lumOff val="60000"/>
            </a:schemeClr>
          </a:solidFill>
        </p:spPr>
        <p:txBody>
          <a:bodyPr>
            <a:normAutofit/>
          </a:bodyPr>
          <a:lstStyle/>
          <a:p>
            <a:pPr algn="ctr"/>
            <a:r>
              <a:rPr lang="en-US" b="1" dirty="0">
                <a:solidFill>
                  <a:srgbClr val="003399"/>
                </a:solidFill>
                <a:effectLst>
                  <a:outerShdw blurRad="38100" dist="38100" dir="2700000" algn="tl">
                    <a:srgbClr val="000000">
                      <a:alpha val="43137"/>
                    </a:srgbClr>
                  </a:outerShdw>
                </a:effectLst>
              </a:rPr>
              <a:t>Lesson Nine</a:t>
            </a:r>
            <a:br>
              <a:rPr lang="en-US" b="1" dirty="0">
                <a:solidFill>
                  <a:srgbClr val="003399"/>
                </a:solidFill>
                <a:effectLst>
                  <a:outerShdw blurRad="38100" dist="38100" dir="2700000" algn="tl">
                    <a:srgbClr val="000000">
                      <a:alpha val="43137"/>
                    </a:srgbClr>
                  </a:outerShdw>
                </a:effectLst>
              </a:rPr>
            </a:br>
            <a:r>
              <a:rPr lang="en-US" b="1" dirty="0">
                <a:solidFill>
                  <a:srgbClr val="003399"/>
                </a:solidFill>
                <a:effectLst>
                  <a:outerShdw blurRad="38100" dist="38100" dir="2700000" algn="tl">
                    <a:srgbClr val="000000">
                      <a:alpha val="43137"/>
                    </a:srgbClr>
                  </a:outerShdw>
                </a:effectLst>
              </a:rPr>
              <a:t>System Design &amp; Improvement</a:t>
            </a:r>
          </a:p>
        </p:txBody>
      </p:sp>
      <p:pic>
        <p:nvPicPr>
          <p:cNvPr id="4" name="Picture 3">
            <a:extLst>
              <a:ext uri="{FF2B5EF4-FFF2-40B4-BE49-F238E27FC236}">
                <a16:creationId xmlns:a16="http://schemas.microsoft.com/office/drawing/2014/main" id="{3C833B23-A3C1-4A0C-847B-1B9589AA8D1F}"/>
              </a:ext>
            </a:extLst>
          </p:cNvPr>
          <p:cNvPicPr>
            <a:picLocks noChangeAspect="1"/>
          </p:cNvPicPr>
          <p:nvPr/>
        </p:nvPicPr>
        <p:blipFill>
          <a:blip r:embed="rId3"/>
          <a:stretch>
            <a:fillRect/>
          </a:stretch>
        </p:blipFill>
        <p:spPr>
          <a:xfrm>
            <a:off x="0" y="1608083"/>
            <a:ext cx="5391807" cy="4344258"/>
          </a:xfrm>
          <a:prstGeom prst="rect">
            <a:avLst/>
          </a:prstGeom>
        </p:spPr>
      </p:pic>
      <p:sp>
        <p:nvSpPr>
          <p:cNvPr id="5" name="TextBox 4">
            <a:extLst>
              <a:ext uri="{FF2B5EF4-FFF2-40B4-BE49-F238E27FC236}">
                <a16:creationId xmlns:a16="http://schemas.microsoft.com/office/drawing/2014/main" id="{CA873EBC-58CA-4250-B9EC-28AE64F5D7E7}"/>
              </a:ext>
            </a:extLst>
          </p:cNvPr>
          <p:cNvSpPr txBox="1"/>
          <p:nvPr/>
        </p:nvSpPr>
        <p:spPr>
          <a:xfrm>
            <a:off x="0" y="5952342"/>
            <a:ext cx="9144000" cy="905658"/>
          </a:xfrm>
          <a:prstGeom prst="rect">
            <a:avLst/>
          </a:prstGeom>
          <a:blipFill>
            <a:blip r:embed="rId4"/>
            <a:tile tx="0" ty="0" sx="100000" sy="100000" flip="none" algn="tl"/>
          </a:blipFill>
        </p:spPr>
        <p:txBody>
          <a:bodyPr wrap="square" rtlCol="0">
            <a:spAutoFit/>
          </a:bodyPr>
          <a:lstStyle/>
          <a:p>
            <a:endParaRPr lang="en-US" dirty="0"/>
          </a:p>
        </p:txBody>
      </p:sp>
      <p:sp>
        <p:nvSpPr>
          <p:cNvPr id="6" name="TextBox 5">
            <a:extLst>
              <a:ext uri="{FF2B5EF4-FFF2-40B4-BE49-F238E27FC236}">
                <a16:creationId xmlns:a16="http://schemas.microsoft.com/office/drawing/2014/main" id="{D16C5E32-B6E1-44F1-8A2F-FF094630AC39}"/>
              </a:ext>
            </a:extLst>
          </p:cNvPr>
          <p:cNvSpPr txBox="1"/>
          <p:nvPr/>
        </p:nvSpPr>
        <p:spPr>
          <a:xfrm>
            <a:off x="5391807" y="1608083"/>
            <a:ext cx="3752193" cy="4344258"/>
          </a:xfrm>
          <a:prstGeom prst="rect">
            <a:avLst/>
          </a:prstGeom>
          <a:blipFill>
            <a:blip r:embed="rId4"/>
            <a:tile tx="0" ty="0" sx="100000" sy="100000" flip="none" algn="tl"/>
          </a:blipFill>
        </p:spPr>
        <p:txBody>
          <a:bodyPr wrap="square" rtlCol="0">
            <a:spAutoFit/>
          </a:bodyPr>
          <a:lstStyle/>
          <a:p>
            <a:endParaRPr lang="en-US" dirty="0"/>
          </a:p>
        </p:txBody>
      </p:sp>
      <p:sp>
        <p:nvSpPr>
          <p:cNvPr id="3" name="Content Placeholder 2"/>
          <p:cNvSpPr>
            <a:spLocks noGrp="1"/>
          </p:cNvSpPr>
          <p:nvPr>
            <p:ph idx="1"/>
          </p:nvPr>
        </p:nvSpPr>
        <p:spPr>
          <a:xfrm>
            <a:off x="5666901" y="1900272"/>
            <a:ext cx="3523592" cy="3650324"/>
          </a:xfrm>
        </p:spPr>
        <p:txBody>
          <a:bodyPr>
            <a:noAutofit/>
          </a:bodyPr>
          <a:lstStyle/>
          <a:p>
            <a:pPr marL="0" indent="0">
              <a:buNone/>
            </a:pPr>
            <a:r>
              <a:rPr lang="en-US" sz="3200" dirty="0">
                <a:solidFill>
                  <a:srgbClr val="003399"/>
                </a:solidFill>
              </a:rPr>
              <a:t>Students develop campus rainwater harvesting designs using their collected data, imagining, planning, and offer peer review feedback.</a:t>
            </a:r>
          </a:p>
          <a:p>
            <a:pPr marL="0" indent="0">
              <a:buNone/>
            </a:pPr>
            <a:endParaRPr lang="en-US" sz="3200" dirty="0">
              <a:solidFill>
                <a:srgbClr val="003399"/>
              </a:solidFill>
            </a:endParaRPr>
          </a:p>
        </p:txBody>
      </p:sp>
      <p:sp>
        <p:nvSpPr>
          <p:cNvPr id="8" name="TextBox 7">
            <a:extLst>
              <a:ext uri="{FF2B5EF4-FFF2-40B4-BE49-F238E27FC236}">
                <a16:creationId xmlns:a16="http://schemas.microsoft.com/office/drawing/2014/main" id="{85B3B2D9-5854-4E59-A78F-9802F39B8E6F}"/>
              </a:ext>
            </a:extLst>
          </p:cNvPr>
          <p:cNvSpPr txBox="1"/>
          <p:nvPr/>
        </p:nvSpPr>
        <p:spPr>
          <a:xfrm>
            <a:off x="1" y="5941796"/>
            <a:ext cx="9143999" cy="228600"/>
          </a:xfrm>
          <a:prstGeom prst="rect">
            <a:avLst/>
          </a:prstGeom>
          <a:solidFill>
            <a:srgbClr val="003399"/>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186F26C6-6CA8-4119-A277-929941A52314}"/>
              </a:ext>
            </a:extLst>
          </p:cNvPr>
          <p:cNvSpPr txBox="1"/>
          <p:nvPr/>
        </p:nvSpPr>
        <p:spPr>
          <a:xfrm rot="5400000">
            <a:off x="3231766" y="3735215"/>
            <a:ext cx="4526280" cy="228600"/>
          </a:xfrm>
          <a:prstGeom prst="rect">
            <a:avLst/>
          </a:prstGeom>
          <a:solidFill>
            <a:srgbClr val="003399"/>
          </a:solidFill>
        </p:spPr>
        <p:txBody>
          <a:bodyPr wrap="square" rtlCol="0">
            <a:spAutoFit/>
          </a:bodyPr>
          <a:lstStyle/>
          <a:p>
            <a:endParaRPr lang="en-US" dirty="0"/>
          </a:p>
        </p:txBody>
      </p:sp>
    </p:spTree>
    <p:extLst>
      <p:ext uri="{BB962C8B-B14F-4D97-AF65-F5344CB8AC3E}">
        <p14:creationId xmlns:p14="http://schemas.microsoft.com/office/powerpoint/2010/main" val="3608040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F510-2A07-464C-AD8D-5E1F9350D94C}"/>
              </a:ext>
            </a:extLst>
          </p:cNvPr>
          <p:cNvSpPr>
            <a:spLocks noGrp="1"/>
          </p:cNvSpPr>
          <p:nvPr>
            <p:ph type="title"/>
          </p:nvPr>
        </p:nvSpPr>
        <p:spPr>
          <a:xfrm>
            <a:off x="164696" y="172674"/>
            <a:ext cx="8814608" cy="1325563"/>
          </a:xfrm>
        </p:spPr>
        <p:txBody>
          <a:bodyPr/>
          <a:lstStyle/>
          <a:p>
            <a:r>
              <a:rPr lang="en-US" b="1" dirty="0">
                <a:solidFill>
                  <a:srgbClr val="96C93D"/>
                </a:solidFill>
              </a:rPr>
              <a:t>BUILD THE </a:t>
            </a:r>
            <a:r>
              <a:rPr lang="en-US" b="1" dirty="0">
                <a:solidFill>
                  <a:srgbClr val="96C93D"/>
                </a:solidFill>
                <a:latin typeface="Calibri" panose="020F0502020204030204" pitchFamily="34" charset="0"/>
              </a:rPr>
              <a:t>SYSTEM: Basin Sizes</a:t>
            </a:r>
            <a:endParaRPr lang="en-US" dirty="0"/>
          </a:p>
        </p:txBody>
      </p:sp>
      <p:grpSp>
        <p:nvGrpSpPr>
          <p:cNvPr id="4" name="Group 3">
            <a:extLst>
              <a:ext uri="{FF2B5EF4-FFF2-40B4-BE49-F238E27FC236}">
                <a16:creationId xmlns:a16="http://schemas.microsoft.com/office/drawing/2014/main" id="{2106C5E5-9F0B-B54D-B8C7-E7A3A43A0D18}"/>
              </a:ext>
            </a:extLst>
          </p:cNvPr>
          <p:cNvGrpSpPr/>
          <p:nvPr/>
        </p:nvGrpSpPr>
        <p:grpSpPr>
          <a:xfrm>
            <a:off x="4994445" y="1180572"/>
            <a:ext cx="3984859" cy="1572638"/>
            <a:chOff x="4787394" y="432426"/>
            <a:chExt cx="3984859" cy="1572638"/>
          </a:xfrm>
        </p:grpSpPr>
        <p:pic>
          <p:nvPicPr>
            <p:cNvPr id="5" name="Picture 4">
              <a:extLst>
                <a:ext uri="{FF2B5EF4-FFF2-40B4-BE49-F238E27FC236}">
                  <a16:creationId xmlns:a16="http://schemas.microsoft.com/office/drawing/2014/main" id="{C32BD92B-7C84-6944-9848-5459BAD3162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81" b="98413" l="1887" r="97799"/>
                      </a14:imgEffect>
                    </a14:imgLayer>
                  </a14:imgProps>
                </a:ext>
                <a:ext uri="{28A0092B-C50C-407E-A947-70E740481C1C}">
                  <a14:useLocalDpi xmlns:a14="http://schemas.microsoft.com/office/drawing/2010/main" val="0"/>
                </a:ext>
              </a:extLst>
            </a:blip>
            <a:stretch>
              <a:fillRect/>
            </a:stretch>
          </p:blipFill>
          <p:spPr>
            <a:xfrm>
              <a:off x="4787394" y="450712"/>
              <a:ext cx="1938368" cy="1536065"/>
            </a:xfrm>
            <a:prstGeom prst="rect">
              <a:avLst/>
            </a:prstGeom>
          </p:spPr>
        </p:pic>
        <p:pic>
          <p:nvPicPr>
            <p:cNvPr id="6" name="Picture 5">
              <a:extLst>
                <a:ext uri="{FF2B5EF4-FFF2-40B4-BE49-F238E27FC236}">
                  <a16:creationId xmlns:a16="http://schemas.microsoft.com/office/drawing/2014/main" id="{3F608B8F-76F7-8640-AA20-7D48739B7D3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6797312" y="432426"/>
              <a:ext cx="1974941" cy="1572638"/>
            </a:xfrm>
            <a:prstGeom prst="rect">
              <a:avLst/>
            </a:prstGeom>
          </p:spPr>
        </p:pic>
      </p:gr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DAA01268-734F-A34B-AAA7-F2E5A2FED78D}"/>
                  </a:ext>
                </a:extLst>
              </p:cNvPr>
              <p:cNvSpPr/>
              <p:nvPr/>
            </p:nvSpPr>
            <p:spPr>
              <a:xfrm>
                <a:off x="354329" y="2707334"/>
                <a:ext cx="8141277" cy="31314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𝑯𝒂𝒓𝒗𝒆𝒔𝒕𝒆𝒅</m:t>
                      </m:r>
                      <m:r>
                        <a:rPr lang="en-US" sz="2800">
                          <a:latin typeface="Cambria Math" panose="02040503050406030204" pitchFamily="18" charset="0"/>
                        </a:rPr>
                        <m:t> </m:t>
                      </m:r>
                      <m:r>
                        <a:rPr lang="en-US" sz="2800" b="1" i="1">
                          <a:latin typeface="Cambria Math" panose="02040503050406030204" pitchFamily="18" charset="0"/>
                        </a:rPr>
                        <m:t>𝑹𝒂𝒊𝒏</m:t>
                      </m:r>
                      <m:r>
                        <a:rPr lang="en-US" sz="2800">
                          <a:latin typeface="Cambria Math" panose="02040503050406030204" pitchFamily="18" charset="0"/>
                        </a:rPr>
                        <m:t> </m:t>
                      </m:r>
                      <m:d>
                        <m:dPr>
                          <m:ctrlPr>
                            <a:rPr lang="en-US" sz="2800" i="1">
                              <a:latin typeface="Cambria Math" panose="02040503050406030204" pitchFamily="18" charset="0"/>
                            </a:rPr>
                          </m:ctrlPr>
                        </m:dPr>
                        <m:e>
                          <m:r>
                            <a:rPr lang="en-US" sz="2800" b="1" i="1">
                              <a:latin typeface="Cambria Math" panose="02040503050406030204" pitchFamily="18" charset="0"/>
                            </a:rPr>
                            <m:t>𝒈𝒂𝒍</m:t>
                          </m:r>
                        </m:e>
                      </m:d>
                      <m:r>
                        <a:rPr lang="en-US" sz="2800">
                          <a:latin typeface="Cambria Math" panose="02040503050406030204" pitchFamily="18" charset="0"/>
                        </a:rPr>
                        <m:t>=</m:t>
                      </m:r>
                      <m:r>
                        <a:rPr lang="en-US" sz="2800" b="1" i="1">
                          <a:latin typeface="Cambria Math" panose="02040503050406030204" pitchFamily="18" charset="0"/>
                        </a:rPr>
                        <m:t>𝑨𝒓𝒆𝒂</m:t>
                      </m:r>
                      <m:r>
                        <a:rPr lang="en-US" sz="2800">
                          <a:latin typeface="Cambria Math" panose="02040503050406030204" pitchFamily="18" charset="0"/>
                        </a:rPr>
                        <m:t> </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b="1" i="1">
                                  <a:latin typeface="Cambria Math" panose="02040503050406030204" pitchFamily="18" charset="0"/>
                                </a:rPr>
                                <m:t>𝒇𝒕</m:t>
                              </m:r>
                            </m:e>
                            <m:sup>
                              <m:r>
                                <a:rPr lang="en-US" sz="2800">
                                  <a:latin typeface="Cambria Math" panose="02040503050406030204" pitchFamily="18" charset="0"/>
                                </a:rPr>
                                <m:t>2</m:t>
                              </m:r>
                            </m:sup>
                          </m:sSup>
                        </m:e>
                      </m:d>
                      <m:r>
                        <a:rPr lang="en-US" sz="2800" b="1" i="1">
                          <a:latin typeface="Cambria Math" panose="02040503050406030204" pitchFamily="18" charset="0"/>
                        </a:rPr>
                        <m:t>𝒙𝑹𝒂𝒊𝒏</m:t>
                      </m:r>
                      <m:d>
                        <m:dPr>
                          <m:ctrlPr>
                            <a:rPr lang="en-US" sz="2800" b="1" i="1">
                              <a:latin typeface="Cambria Math" panose="02040503050406030204" pitchFamily="18" charset="0"/>
                            </a:rPr>
                          </m:ctrlPr>
                        </m:dPr>
                        <m:e>
                          <m:r>
                            <a:rPr lang="en-US" sz="2800" b="1" i="1">
                              <a:latin typeface="Cambria Math" panose="02040503050406030204" pitchFamily="18" charset="0"/>
                            </a:rPr>
                            <m:t>𝒊𝒏</m:t>
                          </m:r>
                        </m:e>
                      </m:d>
                      <m:r>
                        <a:rPr lang="en-US" sz="2800" b="1" i="1">
                          <a:latin typeface="Cambria Math" panose="02040503050406030204" pitchFamily="18" charset="0"/>
                        </a:rPr>
                        <m:t>𝒙</m:t>
                      </m:r>
                      <m:d>
                        <m:dPr>
                          <m:ctrlPr>
                            <a:rPr lang="en-US" sz="2800" b="1" i="1">
                              <a:latin typeface="Cambria Math" panose="02040503050406030204" pitchFamily="18" charset="0"/>
                            </a:rPr>
                          </m:ctrlPr>
                        </m:dPr>
                        <m:e>
                          <m:f>
                            <m:fPr>
                              <m:ctrlPr>
                                <a:rPr lang="en-US" sz="2800" b="1" i="1">
                                  <a:latin typeface="Cambria Math" panose="02040503050406030204" pitchFamily="18" charset="0"/>
                                </a:rPr>
                              </m:ctrlPr>
                            </m:fPr>
                            <m:num>
                              <m:r>
                                <a:rPr lang="en-US" sz="2800">
                                  <a:latin typeface="Cambria Math" panose="02040503050406030204" pitchFamily="18" charset="0"/>
                                </a:rPr>
                                <m:t>1 </m:t>
                              </m:r>
                              <m:r>
                                <a:rPr lang="en-US" sz="2800" b="1" i="1">
                                  <a:latin typeface="Cambria Math" panose="02040503050406030204" pitchFamily="18" charset="0"/>
                                </a:rPr>
                                <m:t>𝒇𝒕</m:t>
                              </m:r>
                            </m:num>
                            <m:den>
                              <m:r>
                                <a:rPr lang="en-US" sz="2800">
                                  <a:latin typeface="Cambria Math" panose="02040503050406030204" pitchFamily="18" charset="0"/>
                                </a:rPr>
                                <m:t>12 </m:t>
                              </m:r>
                              <m:r>
                                <a:rPr lang="en-US" sz="2800" b="1" i="1">
                                  <a:latin typeface="Cambria Math" panose="02040503050406030204" pitchFamily="18" charset="0"/>
                                </a:rPr>
                                <m:t>𝒊𝒏</m:t>
                              </m:r>
                            </m:den>
                          </m:f>
                        </m:e>
                      </m:d>
                      <m:r>
                        <a:rPr lang="en-US" sz="2800" b="1" i="1">
                          <a:latin typeface="Cambria Math" panose="02040503050406030204" pitchFamily="18" charset="0"/>
                        </a:rPr>
                        <m:t>𝒙</m:t>
                      </m:r>
                      <m:sSub>
                        <m:sSubPr>
                          <m:ctrlPr>
                            <a:rPr lang="en-US" sz="2800" b="1" i="1">
                              <a:latin typeface="Cambria Math" panose="02040503050406030204" pitchFamily="18" charset="0"/>
                            </a:rPr>
                          </m:ctrlPr>
                        </m:sSubPr>
                        <m:e>
                          <m:r>
                            <a:rPr lang="en-US" sz="2800" b="1" i="1">
                              <a:latin typeface="Cambria Math" panose="02040503050406030204" pitchFamily="18" charset="0"/>
                            </a:rPr>
                            <m:t>𝑹</m:t>
                          </m:r>
                        </m:e>
                        <m:sub>
                          <m:r>
                            <a:rPr lang="en-US" sz="2800" b="1" i="1">
                              <a:latin typeface="Cambria Math" panose="02040503050406030204" pitchFamily="18" charset="0"/>
                            </a:rPr>
                            <m:t>𝑪</m:t>
                          </m:r>
                        </m:sub>
                      </m:sSub>
                    </m:oMath>
                  </m:oMathPara>
                </a14:m>
                <a:endParaRPr lang="en-US" sz="2800" dirty="0"/>
              </a:p>
              <a:p>
                <a:endParaRPr lang="en-US" sz="2800" dirty="0"/>
              </a:p>
              <a:p>
                <a:r>
                  <a:rPr lang="en-US" sz="2800" dirty="0"/>
                  <a:t>Perc Rate</a:t>
                </a:r>
              </a:p>
              <a:p>
                <a:endParaRPr lang="en-US" sz="2800" dirty="0"/>
              </a:p>
              <a:p>
                <a:r>
                  <a:rPr lang="en-US" sz="2800" dirty="0"/>
                  <a:t>Length x Width x Depth</a:t>
                </a:r>
              </a:p>
            </p:txBody>
          </p:sp>
        </mc:Choice>
        <mc:Fallback xmlns="">
          <p:sp>
            <p:nvSpPr>
              <p:cNvPr id="11" name="Rectangle 10">
                <a:extLst>
                  <a:ext uri="{FF2B5EF4-FFF2-40B4-BE49-F238E27FC236}">
                    <a16:creationId xmlns:a16="http://schemas.microsoft.com/office/drawing/2014/main" id="{DAA01268-734F-A34B-AAA7-F2E5A2FED78D}"/>
                  </a:ext>
                </a:extLst>
              </p:cNvPr>
              <p:cNvSpPr>
                <a:spLocks noRot="1" noChangeAspect="1" noMove="1" noResize="1" noEditPoints="1" noAdjustHandles="1" noChangeArrowheads="1" noChangeShapeType="1" noTextEdit="1"/>
              </p:cNvSpPr>
              <p:nvPr/>
            </p:nvSpPr>
            <p:spPr>
              <a:xfrm>
                <a:off x="354329" y="2707334"/>
                <a:ext cx="8141277" cy="3131498"/>
              </a:xfrm>
              <a:prstGeom prst="rect">
                <a:avLst/>
              </a:prstGeom>
              <a:blipFill>
                <a:blip r:embed="rId7"/>
                <a:stretch>
                  <a:fillRect l="-1558" b="-2016"/>
                </a:stretch>
              </a:blipFill>
            </p:spPr>
            <p:txBody>
              <a:bodyPr/>
              <a:lstStyle/>
              <a:p>
                <a:r>
                  <a:rPr lang="en-US">
                    <a:noFill/>
                  </a:rPr>
                  <a:t> </a:t>
                </a:r>
              </a:p>
            </p:txBody>
          </p:sp>
        </mc:Fallback>
      </mc:AlternateContent>
    </p:spTree>
    <p:extLst>
      <p:ext uri="{BB962C8B-B14F-4D97-AF65-F5344CB8AC3E}">
        <p14:creationId xmlns:p14="http://schemas.microsoft.com/office/powerpoint/2010/main" val="22143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AF70C3-AC3C-CF4C-866A-542EC561AF6A}"/>
              </a:ext>
            </a:extLst>
          </p:cNvPr>
          <p:cNvGrpSpPr/>
          <p:nvPr/>
        </p:nvGrpSpPr>
        <p:grpSpPr>
          <a:xfrm>
            <a:off x="4787394" y="432426"/>
            <a:ext cx="3984859" cy="1572638"/>
            <a:chOff x="4787394" y="432426"/>
            <a:chExt cx="3984859" cy="1572638"/>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381" b="98413" l="1887" r="97799"/>
                      </a14:imgEffect>
                    </a14:imgLayer>
                  </a14:imgProps>
                </a:ext>
                <a:ext uri="{28A0092B-C50C-407E-A947-70E740481C1C}">
                  <a14:useLocalDpi xmlns:a14="http://schemas.microsoft.com/office/drawing/2010/main" val="0"/>
                </a:ext>
              </a:extLst>
            </a:blip>
            <a:stretch>
              <a:fillRect/>
            </a:stretch>
          </p:blipFill>
          <p:spPr>
            <a:xfrm>
              <a:off x="4787394" y="450712"/>
              <a:ext cx="1938368" cy="1536065"/>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6797312" y="432426"/>
              <a:ext cx="1974941" cy="1572638"/>
            </a:xfrm>
            <a:prstGeom prst="rect">
              <a:avLst/>
            </a:prstGeom>
          </p:spPr>
        </p:pic>
      </p:grpSp>
      <p:sp>
        <p:nvSpPr>
          <p:cNvPr id="7" name="TextBox 6"/>
          <p:cNvSpPr txBox="1"/>
          <p:nvPr/>
        </p:nvSpPr>
        <p:spPr>
          <a:xfrm>
            <a:off x="231321" y="432426"/>
            <a:ext cx="6565991" cy="1938992"/>
          </a:xfrm>
          <a:prstGeom prst="rect">
            <a:avLst/>
          </a:prstGeom>
          <a:noFill/>
        </p:spPr>
        <p:txBody>
          <a:bodyPr wrap="square" rtlCol="0">
            <a:spAutoFit/>
          </a:bodyPr>
          <a:lstStyle/>
          <a:p>
            <a:r>
              <a:rPr lang="en-US" sz="4000" b="1" dirty="0">
                <a:solidFill>
                  <a:srgbClr val="96C93D"/>
                </a:solidFill>
              </a:rPr>
              <a:t>BUILD THE </a:t>
            </a:r>
            <a:r>
              <a:rPr lang="en-US" sz="4000" b="1" dirty="0">
                <a:solidFill>
                  <a:srgbClr val="96C93D"/>
                </a:solidFill>
                <a:latin typeface="Calibri" panose="020F0502020204030204" pitchFamily="34" charset="0"/>
              </a:rPr>
              <a:t>SYSTEM:</a:t>
            </a:r>
          </a:p>
          <a:p>
            <a:pPr marL="571500" indent="-571500">
              <a:buFont typeface="Arial" panose="020B0604020202020204" pitchFamily="34" charset="0"/>
              <a:buChar char="•"/>
            </a:pPr>
            <a:r>
              <a:rPr lang="en-US" sz="4000" dirty="0">
                <a:solidFill>
                  <a:srgbClr val="96C93D"/>
                </a:solidFill>
                <a:latin typeface="Calibri" panose="020F0502020204030204" pitchFamily="34" charset="0"/>
              </a:rPr>
              <a:t>Basin Drawings</a:t>
            </a:r>
          </a:p>
          <a:p>
            <a:pPr marL="571500" indent="-571500">
              <a:buFont typeface="Arial" panose="020B0604020202020204" pitchFamily="34" charset="0"/>
              <a:buChar char="•"/>
            </a:pPr>
            <a:r>
              <a:rPr lang="en-US" sz="4000" dirty="0">
                <a:solidFill>
                  <a:srgbClr val="96C93D"/>
                </a:solidFill>
                <a:latin typeface="Calibri" panose="020F0502020204030204" pitchFamily="34" charset="0"/>
              </a:rPr>
              <a:t>Simple to Detailed</a:t>
            </a:r>
            <a:endParaRPr lang="en-US" sz="4000" dirty="0">
              <a:latin typeface="Calibri" panose="020F0502020204030204" pitchFamily="34" charset="0"/>
            </a:endParaRPr>
          </a:p>
        </p:txBody>
      </p:sp>
      <p:sp>
        <p:nvSpPr>
          <p:cNvPr id="9" name="Cube 8">
            <a:extLst>
              <a:ext uri="{FF2B5EF4-FFF2-40B4-BE49-F238E27FC236}">
                <a16:creationId xmlns:a16="http://schemas.microsoft.com/office/drawing/2014/main" id="{0516C33B-A0B4-D44E-BD59-FEC91CEA34EF}"/>
              </a:ext>
            </a:extLst>
          </p:cNvPr>
          <p:cNvSpPr/>
          <p:nvPr/>
        </p:nvSpPr>
        <p:spPr>
          <a:xfrm>
            <a:off x="1163782" y="3690851"/>
            <a:ext cx="6716683" cy="207818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1F41BE3-503A-4942-8914-B8893186D41E}"/>
              </a:ext>
            </a:extLst>
          </p:cNvPr>
          <p:cNvSpPr txBox="1"/>
          <p:nvPr/>
        </p:nvSpPr>
        <p:spPr>
          <a:xfrm>
            <a:off x="432262" y="3525741"/>
            <a:ext cx="1463040" cy="523220"/>
          </a:xfrm>
          <a:prstGeom prst="rect">
            <a:avLst/>
          </a:prstGeom>
          <a:noFill/>
        </p:spPr>
        <p:txBody>
          <a:bodyPr wrap="square" rtlCol="0">
            <a:spAutoFit/>
          </a:bodyPr>
          <a:lstStyle/>
          <a:p>
            <a:r>
              <a:rPr lang="en-US" sz="2800" b="1" dirty="0"/>
              <a:t>Width</a:t>
            </a:r>
          </a:p>
        </p:txBody>
      </p:sp>
      <p:sp>
        <p:nvSpPr>
          <p:cNvPr id="12" name="TextBox 11">
            <a:extLst>
              <a:ext uri="{FF2B5EF4-FFF2-40B4-BE49-F238E27FC236}">
                <a16:creationId xmlns:a16="http://schemas.microsoft.com/office/drawing/2014/main" id="{082AC219-FDD1-C44A-BEE0-B685CAB81293}"/>
              </a:ext>
            </a:extLst>
          </p:cNvPr>
          <p:cNvSpPr txBox="1"/>
          <p:nvPr/>
        </p:nvSpPr>
        <p:spPr>
          <a:xfrm>
            <a:off x="7880465" y="4206722"/>
            <a:ext cx="1463040" cy="523220"/>
          </a:xfrm>
          <a:prstGeom prst="rect">
            <a:avLst/>
          </a:prstGeom>
          <a:noFill/>
        </p:spPr>
        <p:txBody>
          <a:bodyPr wrap="square" rtlCol="0">
            <a:spAutoFit/>
          </a:bodyPr>
          <a:lstStyle/>
          <a:p>
            <a:r>
              <a:rPr lang="en-US" sz="2800" b="1" dirty="0"/>
              <a:t>Depth</a:t>
            </a:r>
          </a:p>
        </p:txBody>
      </p:sp>
      <p:sp>
        <p:nvSpPr>
          <p:cNvPr id="13" name="TextBox 12">
            <a:extLst>
              <a:ext uri="{FF2B5EF4-FFF2-40B4-BE49-F238E27FC236}">
                <a16:creationId xmlns:a16="http://schemas.microsoft.com/office/drawing/2014/main" id="{C1EB3857-1EEA-564C-9993-695E8C45B2C9}"/>
              </a:ext>
            </a:extLst>
          </p:cNvPr>
          <p:cNvSpPr txBox="1"/>
          <p:nvPr/>
        </p:nvSpPr>
        <p:spPr>
          <a:xfrm>
            <a:off x="3779520" y="3264131"/>
            <a:ext cx="1463040" cy="523220"/>
          </a:xfrm>
          <a:prstGeom prst="rect">
            <a:avLst/>
          </a:prstGeom>
          <a:noFill/>
        </p:spPr>
        <p:txBody>
          <a:bodyPr wrap="square" rtlCol="0">
            <a:spAutoFit/>
          </a:bodyPr>
          <a:lstStyle/>
          <a:p>
            <a:r>
              <a:rPr lang="en-US" sz="2800" b="1" dirty="0"/>
              <a:t>Length</a:t>
            </a:r>
          </a:p>
        </p:txBody>
      </p:sp>
    </p:spTree>
    <p:extLst>
      <p:ext uri="{BB962C8B-B14F-4D97-AF65-F5344CB8AC3E}">
        <p14:creationId xmlns:p14="http://schemas.microsoft.com/office/powerpoint/2010/main" val="257823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381" b="98413" l="1887" r="97799"/>
                    </a14:imgEffect>
                  </a14:imgLayer>
                </a14:imgProps>
              </a:ext>
              <a:ext uri="{28A0092B-C50C-407E-A947-70E740481C1C}">
                <a14:useLocalDpi xmlns:a14="http://schemas.microsoft.com/office/drawing/2010/main" val="0"/>
              </a:ext>
            </a:extLst>
          </a:blip>
          <a:stretch>
            <a:fillRect/>
          </a:stretch>
        </p:blipFill>
        <p:spPr>
          <a:xfrm>
            <a:off x="5109797" y="174539"/>
            <a:ext cx="1938368" cy="1536065"/>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7050489" y="124660"/>
            <a:ext cx="1974941" cy="1572638"/>
          </a:xfrm>
          <a:prstGeom prst="rect">
            <a:avLst/>
          </a:prstGeom>
        </p:spPr>
      </p:pic>
      <p:sp>
        <p:nvSpPr>
          <p:cNvPr id="7" name="TextBox 6"/>
          <p:cNvSpPr txBox="1"/>
          <p:nvPr/>
        </p:nvSpPr>
        <p:spPr>
          <a:xfrm>
            <a:off x="320040" y="249546"/>
            <a:ext cx="6565991" cy="1323439"/>
          </a:xfrm>
          <a:prstGeom prst="rect">
            <a:avLst/>
          </a:prstGeom>
          <a:noFill/>
        </p:spPr>
        <p:txBody>
          <a:bodyPr wrap="square" lIns="91440" tIns="45720" rIns="91440" bIns="45720" rtlCol="0" anchor="t">
            <a:spAutoFit/>
          </a:bodyPr>
          <a:lstStyle/>
          <a:p>
            <a:r>
              <a:rPr lang="en-US" sz="4000" b="1" dirty="0">
                <a:solidFill>
                  <a:srgbClr val="96C93D"/>
                </a:solidFill>
              </a:rPr>
              <a:t>BUILD THE </a:t>
            </a:r>
            <a:r>
              <a:rPr lang="en-US" sz="4000" b="1" dirty="0">
                <a:solidFill>
                  <a:srgbClr val="96C93D"/>
                </a:solidFill>
                <a:latin typeface="Calibri" panose="020F0502020204030204" pitchFamily="34" charset="0"/>
              </a:rPr>
              <a:t>SYSTEM:</a:t>
            </a:r>
          </a:p>
          <a:p>
            <a:pPr marL="571500" indent="-571500">
              <a:buFont typeface="Arial" panose="020B0604020202020204" pitchFamily="34" charset="0"/>
              <a:buChar char="•"/>
            </a:pPr>
            <a:r>
              <a:rPr lang="en-US" sz="4000" dirty="0">
                <a:solidFill>
                  <a:srgbClr val="96C93D"/>
                </a:solidFill>
                <a:latin typeface="Calibri"/>
                <a:ea typeface="Calibri"/>
                <a:cs typeface="Calibri"/>
              </a:rPr>
              <a:t>Basin Design</a:t>
            </a:r>
            <a:endParaRPr lang="en-US" sz="4000" dirty="0">
              <a:latin typeface="Calibri" panose="020F0502020204030204" pitchFamily="34" charset="0"/>
            </a:endParaRPr>
          </a:p>
        </p:txBody>
      </p:sp>
      <p:sp>
        <p:nvSpPr>
          <p:cNvPr id="10" name="TextBox 9">
            <a:extLst>
              <a:ext uri="{FF2B5EF4-FFF2-40B4-BE49-F238E27FC236}">
                <a16:creationId xmlns:a16="http://schemas.microsoft.com/office/drawing/2014/main" id="{ADFD3602-D7E2-4CB7-8D14-27EF1256D134}"/>
              </a:ext>
            </a:extLst>
          </p:cNvPr>
          <p:cNvSpPr txBox="1"/>
          <p:nvPr/>
        </p:nvSpPr>
        <p:spPr>
          <a:xfrm>
            <a:off x="320040" y="1895378"/>
            <a:ext cx="8540932" cy="4645118"/>
          </a:xfrm>
          <a:prstGeom prst="rect">
            <a:avLst/>
          </a:prstGeom>
          <a:noFill/>
        </p:spPr>
        <p:txBody>
          <a:bodyPr wrap="square" lIns="91440" tIns="45720" rIns="91440" bIns="45720" rtlCol="0" anchor="t">
            <a:spAutoFit/>
          </a:bodyPr>
          <a:lstStyle/>
          <a:p>
            <a:pPr marL="742950" marR="57150" lvl="1" indent="-285750">
              <a:lnSpc>
                <a:spcPct val="107000"/>
              </a:lnSpc>
              <a:spcAft>
                <a:spcPts val="800"/>
              </a:spcAft>
              <a:buFont typeface="+mj-lt"/>
              <a:buAutoNum type="alphaLcPeriod"/>
            </a:pPr>
            <a:r>
              <a:rPr lang="en-US" sz="2000" dirty="0">
                <a:latin typeface="Calibri"/>
                <a:ea typeface="Calibri"/>
                <a:cs typeface="Times New Roman"/>
              </a:rPr>
              <a:t>Will water flow through your site by gravity? Is the highest elevation nearest your collection area? ​</a:t>
            </a:r>
          </a:p>
          <a:p>
            <a:pPr marL="742950" marR="57150" lvl="1" indent="-285750">
              <a:lnSpc>
                <a:spcPct val="107000"/>
              </a:lnSpc>
              <a:spcAft>
                <a:spcPts val="800"/>
              </a:spcAft>
              <a:buFont typeface="+mj-lt"/>
              <a:buAutoNum type="alphaLcPeriod"/>
            </a:pPr>
            <a:r>
              <a:rPr lang="en-US" sz="2000" dirty="0">
                <a:latin typeface="Calibri"/>
                <a:ea typeface="Calibri"/>
                <a:cs typeface="Times New Roman"/>
              </a:rPr>
              <a:t>Have you used your chosen area well? Do you have basins that infiltrate the water in a pleasing pattern over the area?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57150" lvl="1" indent="-285750">
              <a:lnSpc>
                <a:spcPct val="107000"/>
              </a:lnSpc>
              <a:spcAft>
                <a:spcPts val="800"/>
              </a:spcAft>
              <a:buFont typeface="+mj-lt"/>
              <a:buAutoNum type="alphaLcPeriod"/>
            </a:pPr>
            <a:r>
              <a:rPr lang="en-US" sz="2000" dirty="0">
                <a:latin typeface="Calibri"/>
                <a:ea typeface="Calibri"/>
                <a:cs typeface="Times New Roman"/>
              </a:rPr>
              <a:t>What depth are your basins?​</a:t>
            </a:r>
          </a:p>
          <a:p>
            <a:pPr marL="742950" marR="57150" lvl="1" indent="-285750">
              <a:lnSpc>
                <a:spcPct val="107000"/>
              </a:lnSpc>
              <a:spcAft>
                <a:spcPts val="800"/>
              </a:spcAft>
              <a:buFont typeface="+mj-lt"/>
              <a:buAutoNum type="alphaLcPeriod"/>
            </a:pPr>
            <a:r>
              <a:rPr lang="en-US" sz="2000" dirty="0">
                <a:latin typeface="Calibri"/>
                <a:ea typeface="Calibri"/>
                <a:cs typeface="Times New Roman"/>
              </a:rPr>
              <a:t>Are there places where you want to construct berms (small mounds) to </a:t>
            </a:r>
            <a:r>
              <a:rPr lang="en-US" sz="2000">
                <a:latin typeface="Calibri"/>
                <a:ea typeface="Calibri"/>
                <a:cs typeface="Times New Roman"/>
              </a:rPr>
              <a:t>slow the flow of runoff?</a:t>
            </a:r>
            <a:endParaRPr lang="en-US" sz="2000" dirty="0">
              <a:latin typeface="Calibri"/>
              <a:ea typeface="Calibri"/>
              <a:cs typeface="Times New Roman"/>
            </a:endParaRPr>
          </a:p>
          <a:p>
            <a:pPr marL="742950" marR="57150" lvl="1" indent="-285750">
              <a:lnSpc>
                <a:spcPct val="107000"/>
              </a:lnSpc>
              <a:spcAft>
                <a:spcPts val="800"/>
              </a:spcAft>
              <a:buAutoNum type="alphaLcPeriod"/>
            </a:pPr>
            <a:r>
              <a:rPr lang="en-US" sz="2000" dirty="0">
                <a:latin typeface="Calibri"/>
                <a:ea typeface="Calibri"/>
                <a:cs typeface="Times New Roman"/>
              </a:rPr>
              <a:t>Are there </a:t>
            </a:r>
            <a:r>
              <a:rPr lang="en-US" sz="2000" err="1">
                <a:latin typeface="Calibri"/>
                <a:ea typeface="Calibri"/>
                <a:cs typeface="Times New Roman"/>
              </a:rPr>
              <a:t>plaves</a:t>
            </a:r>
            <a:r>
              <a:rPr lang="en-US" sz="2000" dirty="0">
                <a:latin typeface="Calibri"/>
                <a:ea typeface="Calibri"/>
                <a:cs typeface="Times New Roman"/>
              </a:rPr>
              <a:t> where you want swales to move water from one place to the other?</a:t>
            </a:r>
          </a:p>
          <a:p>
            <a:pPr marL="742950" marR="57150" lvl="1" indent="-285750">
              <a:lnSpc>
                <a:spcPct val="107000"/>
              </a:lnSpc>
              <a:spcAft>
                <a:spcPts val="800"/>
              </a:spcAft>
              <a:buAutoNum type="alphaLcPeriod"/>
            </a:pPr>
            <a:r>
              <a:rPr lang="en-US" sz="2000" dirty="0">
                <a:latin typeface="Calibri"/>
                <a:ea typeface="Calibri"/>
                <a:cs typeface="Times New Roman"/>
              </a:rPr>
              <a:t>Are there places where you want to slow the flow of water?</a:t>
            </a:r>
          </a:p>
          <a:p>
            <a:pPr marL="742950" marR="57150" lvl="1" indent="-285750">
              <a:lnSpc>
                <a:spcPct val="107000"/>
              </a:lnSpc>
              <a:spcAft>
                <a:spcPts val="800"/>
              </a:spcAft>
              <a:buAutoNum type="alphaLcPeriod"/>
            </a:pPr>
            <a:r>
              <a:rPr lang="en-US" sz="2000" dirty="0">
                <a:latin typeface="Calibri"/>
                <a:ea typeface="Calibri"/>
                <a:cs typeface="Times New Roman"/>
              </a:rPr>
              <a:t>List the parts of your system that need to be installed. Include sizes, quantities, or special features in their descriptions, if applicable.</a:t>
            </a:r>
          </a:p>
        </p:txBody>
      </p:sp>
    </p:spTree>
    <p:extLst>
      <p:ext uri="{BB962C8B-B14F-4D97-AF65-F5344CB8AC3E}">
        <p14:creationId xmlns:p14="http://schemas.microsoft.com/office/powerpoint/2010/main" val="354823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7FC0A3-362E-4D4B-85B2-2E18EAAB36FA}"/>
              </a:ext>
            </a:extLst>
          </p:cNvPr>
          <p:cNvSpPr txBox="1"/>
          <p:nvPr/>
        </p:nvSpPr>
        <p:spPr>
          <a:xfrm>
            <a:off x="320040" y="249546"/>
            <a:ext cx="6565991" cy="1323439"/>
          </a:xfrm>
          <a:prstGeom prst="rect">
            <a:avLst/>
          </a:prstGeom>
          <a:noFill/>
        </p:spPr>
        <p:txBody>
          <a:bodyPr wrap="square" rtlCol="0">
            <a:spAutoFit/>
          </a:bodyPr>
          <a:lstStyle/>
          <a:p>
            <a:r>
              <a:rPr lang="en-US" sz="4000" b="1" dirty="0">
                <a:solidFill>
                  <a:srgbClr val="96C93D"/>
                </a:solidFill>
              </a:rPr>
              <a:t>BUILD THE </a:t>
            </a:r>
            <a:r>
              <a:rPr lang="en-US" sz="4000" b="1" dirty="0">
                <a:solidFill>
                  <a:srgbClr val="96C93D"/>
                </a:solidFill>
                <a:latin typeface="Calibri" panose="020F0502020204030204" pitchFamily="34" charset="0"/>
              </a:rPr>
              <a:t>SYSTEM:</a:t>
            </a:r>
          </a:p>
          <a:p>
            <a:pPr marL="571500" indent="-571500">
              <a:buFont typeface="Arial" panose="020B0604020202020204" pitchFamily="34" charset="0"/>
              <a:buChar char="•"/>
            </a:pPr>
            <a:r>
              <a:rPr lang="en-US" sz="4000" dirty="0">
                <a:solidFill>
                  <a:srgbClr val="96C93D"/>
                </a:solidFill>
                <a:latin typeface="Calibri" panose="020F0502020204030204" pitchFamily="34" charset="0"/>
              </a:rPr>
              <a:t>Basin Drawings</a:t>
            </a:r>
            <a:endParaRPr lang="en-US" sz="4000" dirty="0">
              <a:latin typeface="Calibri" panose="020F0502020204030204" pitchFamily="34" charset="0"/>
            </a:endParaRPr>
          </a:p>
        </p:txBody>
      </p:sp>
      <p:pic>
        <p:nvPicPr>
          <p:cNvPr id="5" name="Picture 4">
            <a:extLst>
              <a:ext uri="{FF2B5EF4-FFF2-40B4-BE49-F238E27FC236}">
                <a16:creationId xmlns:a16="http://schemas.microsoft.com/office/drawing/2014/main" id="{F8F99E6B-12BA-44F1-A88B-8A73AEBFBC09}"/>
              </a:ext>
            </a:extLst>
          </p:cNvPr>
          <p:cNvPicPr>
            <a:picLocks noChangeAspect="1"/>
          </p:cNvPicPr>
          <p:nvPr/>
        </p:nvPicPr>
        <p:blipFill>
          <a:blip r:embed="rId3"/>
          <a:stretch>
            <a:fillRect/>
          </a:stretch>
        </p:blipFill>
        <p:spPr>
          <a:xfrm>
            <a:off x="176713" y="1656431"/>
            <a:ext cx="8790574" cy="4952023"/>
          </a:xfrm>
          <a:prstGeom prst="rect">
            <a:avLst/>
          </a:prstGeom>
        </p:spPr>
      </p:pic>
    </p:spTree>
    <p:extLst>
      <p:ext uri="{BB962C8B-B14F-4D97-AF65-F5344CB8AC3E}">
        <p14:creationId xmlns:p14="http://schemas.microsoft.com/office/powerpoint/2010/main" val="250709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D778E5-E085-3E83-0BE3-BA06816351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AA3478A-FD04-8187-7B32-C32D61A9ED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81" b="98413" l="1887" r="97799"/>
                    </a14:imgEffect>
                  </a14:imgLayer>
                </a14:imgProps>
              </a:ext>
              <a:ext uri="{28A0092B-C50C-407E-A947-70E740481C1C}">
                <a14:useLocalDpi xmlns:a14="http://schemas.microsoft.com/office/drawing/2010/main" val="0"/>
              </a:ext>
            </a:extLst>
          </a:blip>
          <a:stretch>
            <a:fillRect/>
          </a:stretch>
        </p:blipFill>
        <p:spPr>
          <a:xfrm>
            <a:off x="6623603" y="36920"/>
            <a:ext cx="1938368" cy="1536065"/>
          </a:xfrm>
          <a:prstGeom prst="rect">
            <a:avLst/>
          </a:prstGeom>
        </p:spPr>
      </p:pic>
      <p:pic>
        <p:nvPicPr>
          <p:cNvPr id="6" name="Picture 5">
            <a:extLst>
              <a:ext uri="{FF2B5EF4-FFF2-40B4-BE49-F238E27FC236}">
                <a16:creationId xmlns:a16="http://schemas.microsoft.com/office/drawing/2014/main" id="{D5877EB5-0321-87C3-8CF6-D3F3DBEEB8D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7065780" y="5285362"/>
            <a:ext cx="1974941" cy="1572638"/>
          </a:xfrm>
          <a:prstGeom prst="rect">
            <a:avLst/>
          </a:prstGeom>
        </p:spPr>
      </p:pic>
      <p:sp>
        <p:nvSpPr>
          <p:cNvPr id="7" name="TextBox 6">
            <a:extLst>
              <a:ext uri="{FF2B5EF4-FFF2-40B4-BE49-F238E27FC236}">
                <a16:creationId xmlns:a16="http://schemas.microsoft.com/office/drawing/2014/main" id="{96B9E8E6-DD17-8A36-D1C2-5C0390B41269}"/>
              </a:ext>
            </a:extLst>
          </p:cNvPr>
          <p:cNvSpPr txBox="1"/>
          <p:nvPr/>
        </p:nvSpPr>
        <p:spPr>
          <a:xfrm>
            <a:off x="320040" y="249546"/>
            <a:ext cx="6565991" cy="1323439"/>
          </a:xfrm>
          <a:prstGeom prst="rect">
            <a:avLst/>
          </a:prstGeom>
          <a:noFill/>
        </p:spPr>
        <p:txBody>
          <a:bodyPr wrap="square" rtlCol="0">
            <a:spAutoFit/>
          </a:bodyPr>
          <a:lstStyle/>
          <a:p>
            <a:r>
              <a:rPr lang="en-US" sz="4000" b="1" dirty="0">
                <a:solidFill>
                  <a:srgbClr val="96C93D"/>
                </a:solidFill>
              </a:rPr>
              <a:t>BUILD THE </a:t>
            </a:r>
            <a:r>
              <a:rPr lang="en-US" sz="4000" b="1" dirty="0">
                <a:solidFill>
                  <a:srgbClr val="96C93D"/>
                </a:solidFill>
                <a:latin typeface="Calibri" panose="020F0502020204030204" pitchFamily="34" charset="0"/>
              </a:rPr>
              <a:t>SYSTEM:</a:t>
            </a:r>
          </a:p>
          <a:p>
            <a:pPr marL="571500" indent="-571500">
              <a:buFont typeface="Arial" panose="020B0604020202020204" pitchFamily="34" charset="0"/>
              <a:buChar char="•"/>
            </a:pPr>
            <a:r>
              <a:rPr lang="en-US" sz="4000" dirty="0">
                <a:solidFill>
                  <a:srgbClr val="96C93D"/>
                </a:solidFill>
                <a:latin typeface="Calibri" panose="020F0502020204030204" pitchFamily="34" charset="0"/>
              </a:rPr>
              <a:t>Onsite Plant Arrangement</a:t>
            </a:r>
            <a:endParaRPr lang="en-US" sz="4000" dirty="0">
              <a:latin typeface="Calibri" panose="020F0502020204030204" pitchFamily="34" charset="0"/>
            </a:endParaRPr>
          </a:p>
        </p:txBody>
      </p:sp>
      <p:sp>
        <p:nvSpPr>
          <p:cNvPr id="10" name="TextBox 9">
            <a:extLst>
              <a:ext uri="{FF2B5EF4-FFF2-40B4-BE49-F238E27FC236}">
                <a16:creationId xmlns:a16="http://schemas.microsoft.com/office/drawing/2014/main" id="{D88F4D60-2BC0-1F26-C358-465C5B98C1F6}"/>
              </a:ext>
            </a:extLst>
          </p:cNvPr>
          <p:cNvSpPr txBox="1"/>
          <p:nvPr/>
        </p:nvSpPr>
        <p:spPr>
          <a:xfrm>
            <a:off x="320040" y="1834214"/>
            <a:ext cx="8540932" cy="3678699"/>
          </a:xfrm>
          <a:prstGeom prst="rect">
            <a:avLst/>
          </a:prstGeom>
          <a:noFill/>
        </p:spPr>
        <p:txBody>
          <a:bodyPr wrap="square" lIns="91440" tIns="45720" rIns="91440" bIns="45720" rtlCol="0" anchor="t">
            <a:spAutoFit/>
          </a:bodyPr>
          <a:lstStyle/>
          <a:p>
            <a:pPr marL="742950" marR="57150" lvl="1" indent="-285750">
              <a:lnSpc>
                <a:spcPct val="107000"/>
              </a:lnSpc>
              <a:spcAft>
                <a:spcPts val="800"/>
              </a:spcAft>
              <a:buFont typeface="+mj-lt"/>
              <a:buAutoNum type="alphaLcPeriod"/>
            </a:pPr>
            <a:r>
              <a:rPr lang="en-US" sz="2000" dirty="0">
                <a:latin typeface="Calibri"/>
                <a:ea typeface="Calibri"/>
                <a:cs typeface="Times New Roman"/>
              </a:rPr>
              <a:t>Where should the water for trees go?  Trees should get water out beyond their tree canopies, so they shouldn’t be planted in the bottom of basins.</a:t>
            </a:r>
          </a:p>
          <a:p>
            <a:pPr marL="742950" marR="57150" lvl="1" indent="-285750">
              <a:lnSpc>
                <a:spcPct val="107000"/>
              </a:lnSpc>
              <a:spcBef>
                <a:spcPts val="0"/>
              </a:spcBef>
              <a:spcAft>
                <a:spcPts val="800"/>
              </a:spcAft>
              <a:buFont typeface="+mj-lt"/>
              <a:buAutoNum type="alphaLcPeriod"/>
            </a:pPr>
            <a:r>
              <a:rPr lang="en-US" sz="2000" dirty="0">
                <a:latin typeface="Calibri" panose="020F0502020204030204" pitchFamily="34" charset="0"/>
                <a:ea typeface="Calibri" panose="020F0502020204030204" pitchFamily="34" charset="0"/>
                <a:cs typeface="Times New Roman" panose="02020603050405020304" pitchFamily="18" charset="0"/>
              </a:rPr>
              <a:t>What kinds of plants help water infiltrate into the soil?  Grasses have a lot of active roots and can help infiltration so they should be planted in the basin bottoms.</a:t>
            </a:r>
          </a:p>
          <a:p>
            <a:pPr marL="742950" marR="57150" lvl="1" indent="-285750">
              <a:lnSpc>
                <a:spcPct val="107000"/>
              </a:lnSpc>
              <a:spcAft>
                <a:spcPts val="800"/>
              </a:spcAft>
              <a:buFont typeface="+mj-lt"/>
              <a:buAutoNum type="alphaLcPeriod"/>
            </a:pPr>
            <a:r>
              <a:rPr lang="en-US" sz="2000" dirty="0">
                <a:latin typeface="Calibri"/>
                <a:ea typeface="Calibri"/>
                <a:cs typeface="Times New Roman"/>
              </a:rPr>
              <a:t>Deserts plants like cactus can be planted outside of the basins.  They’ve adapted to our desert climate and periods with no rain.</a:t>
            </a:r>
          </a:p>
          <a:p>
            <a:pPr marL="742950" marR="57150" lvl="1" indent="-285750">
              <a:lnSpc>
                <a:spcPct val="107000"/>
              </a:lnSpc>
              <a:spcBef>
                <a:spcPts val="0"/>
              </a:spcBef>
              <a:spcAft>
                <a:spcPts val="800"/>
              </a:spcAft>
              <a:buFont typeface="+mj-lt"/>
              <a:buAutoNum type="alphaLcPeriod"/>
            </a:pPr>
            <a:r>
              <a:rPr lang="en-US" sz="2000" dirty="0">
                <a:latin typeface="Calibri"/>
                <a:ea typeface="Calibri"/>
                <a:cs typeface="Times New Roman"/>
              </a:rPr>
              <a:t>Native flowering plants and shrubs can go in to the sides of the basins and should be arranged in ways that makes the landscape pretty.  Think of color, height, width and structure.</a:t>
            </a:r>
          </a:p>
        </p:txBody>
      </p:sp>
    </p:spTree>
    <p:extLst>
      <p:ext uri="{BB962C8B-B14F-4D97-AF65-F5344CB8AC3E}">
        <p14:creationId xmlns:p14="http://schemas.microsoft.com/office/powerpoint/2010/main" val="197692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20040" y="249546"/>
            <a:ext cx="6565991" cy="1323439"/>
          </a:xfrm>
          <a:prstGeom prst="rect">
            <a:avLst/>
          </a:prstGeom>
          <a:noFill/>
        </p:spPr>
        <p:txBody>
          <a:bodyPr wrap="square" rtlCol="0">
            <a:spAutoFit/>
          </a:bodyPr>
          <a:lstStyle/>
          <a:p>
            <a:r>
              <a:rPr lang="en-US" sz="4000" b="1" dirty="0">
                <a:solidFill>
                  <a:srgbClr val="96C93D"/>
                </a:solidFill>
              </a:rPr>
              <a:t>BUILD THE </a:t>
            </a:r>
            <a:r>
              <a:rPr lang="en-US" sz="4000" b="1" dirty="0">
                <a:solidFill>
                  <a:srgbClr val="96C93D"/>
                </a:solidFill>
                <a:latin typeface="Calibri" panose="020F0502020204030204" pitchFamily="34" charset="0"/>
              </a:rPr>
              <a:t>SYSTEM:</a:t>
            </a:r>
          </a:p>
          <a:p>
            <a:pPr marL="571500" indent="-571500">
              <a:buFont typeface="Arial" panose="020B0604020202020204" pitchFamily="34" charset="0"/>
              <a:buChar char="•"/>
            </a:pPr>
            <a:r>
              <a:rPr lang="en-US" sz="4000" dirty="0">
                <a:solidFill>
                  <a:srgbClr val="96C93D"/>
                </a:solidFill>
                <a:latin typeface="Calibri" panose="020F0502020204030204" pitchFamily="34" charset="0"/>
              </a:rPr>
              <a:t>Onsite Plant Arrangement</a:t>
            </a:r>
            <a:endParaRPr lang="en-US" sz="4000" dirty="0">
              <a:latin typeface="Calibri" panose="020F0502020204030204" pitchFamily="34" charset="0"/>
            </a:endParaRPr>
          </a:p>
        </p:txBody>
      </p:sp>
      <p:pic>
        <p:nvPicPr>
          <p:cNvPr id="8" name="Picture 7">
            <a:extLst>
              <a:ext uri="{FF2B5EF4-FFF2-40B4-BE49-F238E27FC236}">
                <a16:creationId xmlns:a16="http://schemas.microsoft.com/office/drawing/2014/main" id="{A42A0FB3-FC54-4128-855F-DBB1C7131179}"/>
              </a:ext>
            </a:extLst>
          </p:cNvPr>
          <p:cNvPicPr>
            <a:picLocks noChangeAspect="1"/>
          </p:cNvPicPr>
          <p:nvPr/>
        </p:nvPicPr>
        <p:blipFill>
          <a:blip r:embed="rId3"/>
          <a:stretch>
            <a:fillRect/>
          </a:stretch>
        </p:blipFill>
        <p:spPr>
          <a:xfrm>
            <a:off x="466569" y="1983002"/>
            <a:ext cx="8210861" cy="4625452"/>
          </a:xfrm>
          <a:prstGeom prst="rect">
            <a:avLst/>
          </a:prstGeom>
        </p:spPr>
      </p:pic>
    </p:spTree>
    <p:extLst>
      <p:ext uri="{BB962C8B-B14F-4D97-AF65-F5344CB8AC3E}">
        <p14:creationId xmlns:p14="http://schemas.microsoft.com/office/powerpoint/2010/main" val="56846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2381" b="98413" l="1887" r="97799"/>
                    </a14:imgEffect>
                  </a14:imgLayer>
                </a14:imgProps>
              </a:ext>
              <a:ext uri="{28A0092B-C50C-407E-A947-70E740481C1C}">
                <a14:useLocalDpi xmlns:a14="http://schemas.microsoft.com/office/drawing/2010/main" val="0"/>
              </a:ext>
            </a:extLst>
          </a:blip>
          <a:stretch>
            <a:fillRect/>
          </a:stretch>
        </p:blipFill>
        <p:spPr>
          <a:xfrm>
            <a:off x="7056044" y="455615"/>
            <a:ext cx="1938368" cy="1536065"/>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7053185" y="5008271"/>
            <a:ext cx="1974941" cy="1572638"/>
          </a:xfrm>
          <a:prstGeom prst="rect">
            <a:avLst/>
          </a:prstGeom>
        </p:spPr>
      </p:pic>
      <p:sp>
        <p:nvSpPr>
          <p:cNvPr id="7" name="TextBox 6"/>
          <p:cNvSpPr txBox="1"/>
          <p:nvPr/>
        </p:nvSpPr>
        <p:spPr>
          <a:xfrm>
            <a:off x="294850" y="148786"/>
            <a:ext cx="6565991" cy="1938992"/>
          </a:xfrm>
          <a:prstGeom prst="rect">
            <a:avLst/>
          </a:prstGeom>
          <a:noFill/>
        </p:spPr>
        <p:txBody>
          <a:bodyPr wrap="square" rtlCol="0">
            <a:spAutoFit/>
          </a:bodyPr>
          <a:lstStyle/>
          <a:p>
            <a:r>
              <a:rPr lang="en-US" sz="4000" b="1" dirty="0">
                <a:solidFill>
                  <a:srgbClr val="96C93D"/>
                </a:solidFill>
              </a:rPr>
              <a:t>BUILD THE </a:t>
            </a:r>
            <a:r>
              <a:rPr lang="en-US" sz="4000" b="1" dirty="0">
                <a:solidFill>
                  <a:srgbClr val="96C93D"/>
                </a:solidFill>
                <a:latin typeface="Calibri" panose="020F0502020204030204" pitchFamily="34" charset="0"/>
              </a:rPr>
              <a:t>SYSTEM:</a:t>
            </a:r>
          </a:p>
          <a:p>
            <a:pPr marL="571500" indent="-571500">
              <a:buFont typeface="Arial" panose="020B0604020202020204" pitchFamily="34" charset="0"/>
              <a:buChar char="•"/>
            </a:pPr>
            <a:r>
              <a:rPr lang="en-US" sz="4000" dirty="0">
                <a:solidFill>
                  <a:srgbClr val="96C93D"/>
                </a:solidFill>
                <a:latin typeface="Calibri" panose="020F0502020204030204" pitchFamily="34" charset="0"/>
              </a:rPr>
              <a:t>Rainwater Collection Area and Conveyance System</a:t>
            </a:r>
            <a:endParaRPr lang="en-US" sz="4000" dirty="0">
              <a:latin typeface="Calibri" panose="020F0502020204030204" pitchFamily="34" charset="0"/>
            </a:endParaRPr>
          </a:p>
        </p:txBody>
      </p:sp>
      <p:sp>
        <p:nvSpPr>
          <p:cNvPr id="10" name="TextBox 9">
            <a:extLst>
              <a:ext uri="{FF2B5EF4-FFF2-40B4-BE49-F238E27FC236}">
                <a16:creationId xmlns:a16="http://schemas.microsoft.com/office/drawing/2014/main" id="{ADFD3602-D7E2-4CB7-8D14-27EF1256D134}"/>
              </a:ext>
            </a:extLst>
          </p:cNvPr>
          <p:cNvSpPr txBox="1"/>
          <p:nvPr/>
        </p:nvSpPr>
        <p:spPr>
          <a:xfrm>
            <a:off x="5165" y="1995127"/>
            <a:ext cx="7149180" cy="4834016"/>
          </a:xfrm>
          <a:prstGeom prst="rect">
            <a:avLst/>
          </a:prstGeom>
          <a:noFill/>
        </p:spPr>
        <p:txBody>
          <a:bodyPr wrap="square" lIns="91440" tIns="45720" rIns="91440" bIns="45720" rtlCol="0" anchor="t">
            <a:spAutoFit/>
          </a:bodyPr>
          <a:lstStyle/>
          <a:p>
            <a:pPr marL="742950" marR="57150" lvl="1" indent="-285750">
              <a:lnSpc>
                <a:spcPct val="107000"/>
              </a:lnSpc>
              <a:spcBef>
                <a:spcPts val="0"/>
              </a:spcBef>
              <a:spcAft>
                <a:spcPts val="800"/>
              </a:spcAft>
              <a:buFont typeface="+mj-lt"/>
              <a:buAutoNum type="alphaLcPeriod"/>
            </a:pPr>
            <a:r>
              <a:rPr lang="en-US" sz="2200" dirty="0">
                <a:latin typeface="Calibri"/>
                <a:ea typeface="Calibri"/>
                <a:cs typeface="Times New Roman"/>
              </a:rPr>
              <a:t>Draw your collection area to scale and label it.</a:t>
            </a:r>
          </a:p>
          <a:p>
            <a:pPr marL="742950" marR="57150" lvl="1" indent="-285750">
              <a:lnSpc>
                <a:spcPct val="107000"/>
              </a:lnSpc>
              <a:spcBef>
                <a:spcPts val="0"/>
              </a:spcBef>
              <a:spcAft>
                <a:spcPts val="800"/>
              </a:spcAft>
              <a:buFont typeface="+mj-lt"/>
              <a:buAutoNum type="alphaLcPeriod"/>
            </a:pPr>
            <a:r>
              <a:rPr lang="en-US" sz="2200" dirty="0">
                <a:latin typeface="Calibri"/>
                <a:ea typeface="Calibri"/>
                <a:cs typeface="Times New Roman"/>
              </a:rPr>
              <a:t>Identify where the water will come off the collection area.</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742950" marR="57150" lvl="1" indent="-285750">
              <a:lnSpc>
                <a:spcPct val="107000"/>
              </a:lnSpc>
              <a:spcBef>
                <a:spcPts val="0"/>
              </a:spcBef>
              <a:spcAft>
                <a:spcPts val="800"/>
              </a:spcAft>
              <a:buFont typeface="+mj-lt"/>
              <a:buAutoNum type="alphaLcPeriod"/>
            </a:pPr>
            <a:r>
              <a:rPr lang="en-US" sz="2200" dirty="0">
                <a:latin typeface="Calibri"/>
                <a:ea typeface="Calibri"/>
                <a:cs typeface="Times New Roman"/>
              </a:rPr>
              <a:t>How will the water get to your basins?  What conveyance structures are needed?</a:t>
            </a:r>
          </a:p>
          <a:p>
            <a:pPr marL="742950" marR="57150" lvl="1" indent="-285750">
              <a:lnSpc>
                <a:spcPct val="107000"/>
              </a:lnSpc>
              <a:spcAft>
                <a:spcPts val="800"/>
              </a:spcAft>
              <a:buFont typeface="+mj-lt"/>
              <a:buAutoNum type="alphaLcPeriod"/>
            </a:pPr>
            <a:r>
              <a:rPr lang="en-US" sz="2200" dirty="0">
                <a:latin typeface="Calibri"/>
                <a:ea typeface="Calibri"/>
                <a:cs typeface="Times New Roman"/>
              </a:rPr>
              <a:t>If the water runs directly off of the roof, how will you capture it and direct it to your basins? If the water runs off a lower surface area like a parking lot, how will you direct it?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742950" marR="57150" lvl="1" indent="-285750">
              <a:lnSpc>
                <a:spcPct val="107000"/>
              </a:lnSpc>
              <a:spcAft>
                <a:spcPts val="800"/>
              </a:spcAft>
              <a:buFont typeface="+mj-lt"/>
              <a:buAutoNum type="alphaLcPeriod"/>
            </a:pPr>
            <a:r>
              <a:rPr lang="en-US" sz="2200" dirty="0">
                <a:latin typeface="Calibri"/>
                <a:ea typeface="Calibri"/>
                <a:cs typeface="Times New Roman"/>
              </a:rPr>
              <a:t>List the parts of your system that need to be installed. Include sizes, quantities or special features in their descriptions, if applicable.</a:t>
            </a:r>
          </a:p>
        </p:txBody>
      </p:sp>
    </p:spTree>
    <p:extLst>
      <p:ext uri="{BB962C8B-B14F-4D97-AF65-F5344CB8AC3E}">
        <p14:creationId xmlns:p14="http://schemas.microsoft.com/office/powerpoint/2010/main" val="245305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AA1B-DBB9-3F4D-BFC0-94734D359461}"/>
              </a:ext>
            </a:extLst>
          </p:cNvPr>
          <p:cNvSpPr>
            <a:spLocks noGrp="1"/>
          </p:cNvSpPr>
          <p:nvPr>
            <p:ph type="title"/>
          </p:nvPr>
        </p:nvSpPr>
        <p:spPr/>
        <p:txBody>
          <a:bodyPr/>
          <a:lstStyle/>
          <a:p>
            <a:r>
              <a:rPr lang="en-US" b="1" dirty="0">
                <a:solidFill>
                  <a:srgbClr val="96C93D"/>
                </a:solidFill>
              </a:rPr>
              <a:t>BUILD THE </a:t>
            </a:r>
            <a:r>
              <a:rPr lang="en-US" b="1" dirty="0">
                <a:solidFill>
                  <a:srgbClr val="96C93D"/>
                </a:solidFill>
                <a:latin typeface="Calibri" panose="020F0502020204030204" pitchFamily="34" charset="0"/>
              </a:rPr>
              <a:t>SYSTEM:</a:t>
            </a:r>
            <a:br>
              <a:rPr lang="en-US" b="1" dirty="0">
                <a:solidFill>
                  <a:srgbClr val="96C93D"/>
                </a:solidFill>
                <a:latin typeface="Calibri" panose="020F0502020204030204" pitchFamily="34" charset="0"/>
              </a:rPr>
            </a:br>
            <a:r>
              <a:rPr lang="en-US" b="1" dirty="0">
                <a:solidFill>
                  <a:srgbClr val="96C93D"/>
                </a:solidFill>
                <a:latin typeface="Calibri" panose="020F0502020204030204" pitchFamily="34" charset="0"/>
              </a:rPr>
              <a:t>Schematic Diagram</a:t>
            </a:r>
            <a:endParaRPr lang="en-US" dirty="0"/>
          </a:p>
        </p:txBody>
      </p:sp>
      <p:pic>
        <p:nvPicPr>
          <p:cNvPr id="5" name="Picture 4">
            <a:extLst>
              <a:ext uri="{FF2B5EF4-FFF2-40B4-BE49-F238E27FC236}">
                <a16:creationId xmlns:a16="http://schemas.microsoft.com/office/drawing/2014/main" id="{B25B2F34-6838-DF46-922E-E33D9433B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90689"/>
            <a:ext cx="6858000" cy="5143500"/>
          </a:xfrm>
          <a:prstGeom prst="rect">
            <a:avLst/>
          </a:prstGeom>
        </p:spPr>
      </p:pic>
    </p:spTree>
    <p:extLst>
      <p:ext uri="{BB962C8B-B14F-4D97-AF65-F5344CB8AC3E}">
        <p14:creationId xmlns:p14="http://schemas.microsoft.com/office/powerpoint/2010/main" val="1253972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4321" b="95267" l="6623" r="92274"/>
                    </a14:imgEffect>
                  </a14:imgLayer>
                </a14:imgProps>
              </a:ext>
              <a:ext uri="{28A0092B-C50C-407E-A947-70E740481C1C}">
                <a14:useLocalDpi xmlns:a14="http://schemas.microsoft.com/office/drawing/2010/main" val="0"/>
              </a:ext>
            </a:extLst>
          </a:blip>
          <a:stretch>
            <a:fillRect/>
          </a:stretch>
        </p:blipFill>
        <p:spPr>
          <a:xfrm>
            <a:off x="4323044" y="1676400"/>
            <a:ext cx="4829764" cy="5181600"/>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6186" b="91753" l="5278" r="93333"/>
                    </a14:imgEffect>
                  </a14:imgLayer>
                </a14:imgProps>
              </a:ext>
              <a:ext uri="{28A0092B-C50C-407E-A947-70E740481C1C}">
                <a14:useLocalDpi xmlns:a14="http://schemas.microsoft.com/office/drawing/2010/main" val="0"/>
              </a:ext>
            </a:extLst>
          </a:blip>
          <a:stretch>
            <a:fillRect/>
          </a:stretch>
        </p:blipFill>
        <p:spPr>
          <a:xfrm>
            <a:off x="6737926" y="-24310"/>
            <a:ext cx="2406074" cy="1944909"/>
          </a:xfrm>
          <a:prstGeom prst="rect">
            <a:avLst/>
          </a:prstGeom>
        </p:spPr>
      </p:pic>
      <p:sp>
        <p:nvSpPr>
          <p:cNvPr id="8" name="TextBox 7"/>
          <p:cNvSpPr txBox="1"/>
          <p:nvPr/>
        </p:nvSpPr>
        <p:spPr>
          <a:xfrm>
            <a:off x="543098" y="1920599"/>
            <a:ext cx="3779946" cy="4241546"/>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eriod"/>
            </a:pPr>
            <a:r>
              <a:rPr lang="en-US" sz="2800" dirty="0">
                <a:solidFill>
                  <a:srgbClr val="003399"/>
                </a:solidFill>
                <a:latin typeface="Calibri" panose="020F0502020204030204" pitchFamily="34" charset="0"/>
                <a:ea typeface="Calibri" panose="020F0502020204030204" pitchFamily="34" charset="0"/>
                <a:cs typeface="Times New Roman" panose="02020603050405020304" pitchFamily="18" charset="0"/>
              </a:rPr>
              <a:t>How did you solve the problem?</a:t>
            </a:r>
          </a:p>
          <a:p>
            <a:pPr marL="342900" marR="0" lvl="0" indent="-342900">
              <a:lnSpc>
                <a:spcPct val="107000"/>
              </a:lnSpc>
              <a:spcBef>
                <a:spcPts val="0"/>
              </a:spcBef>
              <a:spcAft>
                <a:spcPts val="0"/>
              </a:spcAft>
              <a:buFont typeface="+mj-lt"/>
              <a:buAutoNum type="arabicPeriod"/>
            </a:pPr>
            <a:r>
              <a:rPr lang="en-US" sz="2800" dirty="0">
                <a:solidFill>
                  <a:srgbClr val="003399"/>
                </a:solidFill>
                <a:latin typeface="Calibri" panose="020F0502020204030204" pitchFamily="34" charset="0"/>
                <a:ea typeface="Calibri" panose="020F0502020204030204" pitchFamily="34" charset="0"/>
                <a:cs typeface="Times New Roman" panose="02020603050405020304" pitchFamily="18" charset="0"/>
              </a:rPr>
              <a:t>How did you use data to make decisions?</a:t>
            </a:r>
          </a:p>
          <a:p>
            <a:pPr marL="342900" marR="0" lvl="0" indent="-342900">
              <a:lnSpc>
                <a:spcPct val="107000"/>
              </a:lnSpc>
              <a:spcBef>
                <a:spcPts val="0"/>
              </a:spcBef>
              <a:spcAft>
                <a:spcPts val="0"/>
              </a:spcAft>
              <a:buFont typeface="+mj-lt"/>
              <a:buAutoNum type="arabicPeriod"/>
            </a:pPr>
            <a:r>
              <a:rPr lang="en-US" sz="2800" dirty="0">
                <a:solidFill>
                  <a:srgbClr val="003399"/>
                </a:solidFill>
                <a:latin typeface="Calibri" panose="020F0502020204030204" pitchFamily="34" charset="0"/>
                <a:ea typeface="Calibri" panose="020F0502020204030204" pitchFamily="34" charset="0"/>
                <a:cs typeface="Times New Roman" panose="02020603050405020304" pitchFamily="18" charset="0"/>
              </a:rPr>
              <a:t>How did you meet the criteria?</a:t>
            </a:r>
          </a:p>
          <a:p>
            <a:pPr marL="342900" marR="0" lvl="0" indent="-342900">
              <a:lnSpc>
                <a:spcPct val="107000"/>
              </a:lnSpc>
              <a:spcBef>
                <a:spcPts val="0"/>
              </a:spcBef>
              <a:spcAft>
                <a:spcPts val="0"/>
              </a:spcAft>
              <a:buFont typeface="+mj-lt"/>
              <a:buAutoNum type="arabicPeriod"/>
            </a:pPr>
            <a:r>
              <a:rPr lang="en-US" sz="2800" dirty="0">
                <a:solidFill>
                  <a:srgbClr val="003399"/>
                </a:solidFill>
                <a:latin typeface="Calibri" panose="020F0502020204030204" pitchFamily="34" charset="0"/>
                <a:ea typeface="Calibri" panose="020F0502020204030204" pitchFamily="34" charset="0"/>
                <a:cs typeface="Times New Roman" panose="02020603050405020304" pitchFamily="18" charset="0"/>
              </a:rPr>
              <a:t>How did you accommodate the constraints?</a:t>
            </a:r>
          </a:p>
        </p:txBody>
      </p:sp>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4762985" y="130629"/>
            <a:ext cx="2178163" cy="1603834"/>
          </a:xfrm>
          <a:prstGeom prst="rect">
            <a:avLst/>
          </a:prstGeom>
        </p:spPr>
      </p:pic>
      <p:sp>
        <p:nvSpPr>
          <p:cNvPr id="7" name="TextBox 6"/>
          <p:cNvSpPr txBox="1"/>
          <p:nvPr/>
        </p:nvSpPr>
        <p:spPr>
          <a:xfrm>
            <a:off x="320040" y="249546"/>
            <a:ext cx="7749540" cy="1323439"/>
          </a:xfrm>
          <a:prstGeom prst="rect">
            <a:avLst/>
          </a:prstGeom>
          <a:noFill/>
        </p:spPr>
        <p:txBody>
          <a:bodyPr wrap="square" rtlCol="0">
            <a:spAutoFit/>
          </a:bodyPr>
          <a:lstStyle/>
          <a:p>
            <a:r>
              <a:rPr lang="en-US" sz="4000" b="1" dirty="0">
                <a:solidFill>
                  <a:srgbClr val="96C93D"/>
                </a:solidFill>
              </a:rPr>
              <a:t>BUILD THE </a:t>
            </a:r>
            <a:r>
              <a:rPr lang="en-US" sz="4000" b="1" dirty="0">
                <a:solidFill>
                  <a:srgbClr val="96C93D"/>
                </a:solidFill>
                <a:latin typeface="Calibri" panose="020F0502020204030204" pitchFamily="34" charset="0"/>
              </a:rPr>
              <a:t>SYSTEM:</a:t>
            </a:r>
          </a:p>
          <a:p>
            <a:pPr marL="571500" indent="-571500">
              <a:buFont typeface="Arial" panose="020B0604020202020204" pitchFamily="34" charset="0"/>
              <a:buChar char="•"/>
            </a:pPr>
            <a:r>
              <a:rPr lang="en-US" sz="4000" dirty="0">
                <a:solidFill>
                  <a:srgbClr val="96C93D"/>
                </a:solidFill>
                <a:latin typeface="Calibri" panose="020F0502020204030204" pitchFamily="34" charset="0"/>
              </a:rPr>
              <a:t>Complete Designs</a:t>
            </a:r>
            <a:endParaRPr lang="en-US" sz="4000" dirty="0">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373F55-7ACF-DD46-A678-FCF3730E8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339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81000" y="299939"/>
            <a:ext cx="7749540" cy="2739211"/>
          </a:xfrm>
          <a:prstGeom prst="rect">
            <a:avLst/>
          </a:prstGeom>
          <a:noFill/>
        </p:spPr>
        <p:txBody>
          <a:bodyPr wrap="square" rtlCol="0">
            <a:spAutoFit/>
          </a:bodyPr>
          <a:lstStyle/>
          <a:p>
            <a:r>
              <a:rPr lang="en-US" sz="4000" b="1" dirty="0">
                <a:solidFill>
                  <a:srgbClr val="F2624C"/>
                </a:solidFill>
              </a:rPr>
              <a:t>DISTINGUISH: </a:t>
            </a:r>
          </a:p>
          <a:p>
            <a:r>
              <a:rPr lang="en-US" sz="4000" dirty="0">
                <a:solidFill>
                  <a:srgbClr val="F2624C"/>
                </a:solidFill>
              </a:rPr>
              <a:t>What’s the problem?</a:t>
            </a:r>
          </a:p>
          <a:p>
            <a:endParaRPr lang="en-US" sz="2000" dirty="0">
              <a:solidFill>
                <a:srgbClr val="F2624C"/>
              </a:solidFill>
            </a:endParaRPr>
          </a:p>
          <a:p>
            <a:pPr marL="571500" indent="-571500">
              <a:buFont typeface="Arial" panose="020B0604020202020204" pitchFamily="34" charset="0"/>
              <a:buChar char="•"/>
            </a:pPr>
            <a:r>
              <a:rPr lang="en-US" sz="3600" dirty="0">
                <a:solidFill>
                  <a:srgbClr val="F2624C"/>
                </a:solidFill>
              </a:rPr>
              <a:t>What do we know?</a:t>
            </a:r>
          </a:p>
          <a:p>
            <a:pPr marL="571500" indent="-571500">
              <a:buFont typeface="Arial" panose="020B0604020202020204" pitchFamily="34" charset="0"/>
              <a:buChar char="•"/>
            </a:pPr>
            <a:r>
              <a:rPr lang="en-US" sz="3600" dirty="0">
                <a:solidFill>
                  <a:srgbClr val="F2624C"/>
                </a:solidFill>
              </a:rPr>
              <a:t>What don’t we know?</a:t>
            </a:r>
          </a:p>
        </p:txBody>
      </p:sp>
      <p:sp>
        <p:nvSpPr>
          <p:cNvPr id="2" name="TextBox 1"/>
          <p:cNvSpPr txBox="1"/>
          <p:nvPr/>
        </p:nvSpPr>
        <p:spPr>
          <a:xfrm>
            <a:off x="381000" y="3276116"/>
            <a:ext cx="4386507" cy="3108543"/>
          </a:xfrm>
          <a:prstGeom prst="rect">
            <a:avLst/>
          </a:prstGeom>
          <a:noFill/>
        </p:spPr>
        <p:txBody>
          <a:bodyPr wrap="square" rtlCol="0">
            <a:spAutoFit/>
          </a:bodyPr>
          <a:lstStyle/>
          <a:p>
            <a:r>
              <a:rPr lang="en-US" sz="2800" dirty="0">
                <a:solidFill>
                  <a:srgbClr val="003399"/>
                </a:solidFill>
              </a:rPr>
              <a:t>How will you design a passive rainwater harvesting system that will provide shade and sustain your plants year-round through the most efficient use of available water?</a:t>
            </a:r>
            <a:endParaRPr lang="en-US" sz="2800" dirty="0">
              <a:solidFill>
                <a:schemeClr val="accent1">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357" y="229306"/>
            <a:ext cx="1845855" cy="1394072"/>
          </a:xfrm>
          <a:prstGeom prst="rect">
            <a:avLst/>
          </a:prstGeom>
        </p:spPr>
      </p:pic>
      <p:pic>
        <p:nvPicPr>
          <p:cNvPr id="8" name="Picture 7" descr="A cactus in a garden&#10;&#10;Description automatically generated">
            <a:extLst>
              <a:ext uri="{FF2B5EF4-FFF2-40B4-BE49-F238E27FC236}">
                <a16:creationId xmlns:a16="http://schemas.microsoft.com/office/drawing/2014/main" id="{862BD864-C78C-4A63-AF2C-D7A45457EB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1748" y="2217709"/>
            <a:ext cx="3255264" cy="4340352"/>
          </a:xfrm>
          <a:prstGeom prst="rect">
            <a:avLst/>
          </a:prstGeom>
        </p:spPr>
      </p:pic>
    </p:spTree>
    <p:extLst>
      <p:ext uri="{BB962C8B-B14F-4D97-AF65-F5344CB8AC3E}">
        <p14:creationId xmlns:p14="http://schemas.microsoft.com/office/powerpoint/2010/main" val="3538762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04354" y="1882622"/>
            <a:ext cx="3992880" cy="4524315"/>
          </a:xfrm>
          <a:prstGeom prst="rect">
            <a:avLst/>
          </a:prstGeom>
          <a:noFill/>
        </p:spPr>
        <p:txBody>
          <a:bodyPr wrap="square" lIns="91440" tIns="45720" rIns="91440" bIns="45720" rtlCol="0" anchor="t">
            <a:spAutoFit/>
          </a:bodyPr>
          <a:lstStyle/>
          <a:p>
            <a:r>
              <a:rPr lang="en-US" sz="2400" b="1" dirty="0">
                <a:solidFill>
                  <a:schemeClr val="accent1">
                    <a:lumMod val="50000"/>
                  </a:schemeClr>
                </a:solidFill>
              </a:rPr>
              <a:t>When reviewing your peers’ designs:</a:t>
            </a:r>
          </a:p>
          <a:p>
            <a:endParaRPr lang="en-US" sz="2400" b="1" dirty="0">
              <a:solidFill>
                <a:schemeClr val="accent1">
                  <a:lumMod val="50000"/>
                </a:schemeClr>
              </a:solidFill>
            </a:endParaRPr>
          </a:p>
          <a:p>
            <a:pPr marL="457200" indent="-457200">
              <a:buFont typeface="+mj-lt"/>
              <a:buAutoNum type="arabicPeriod"/>
            </a:pPr>
            <a:r>
              <a:rPr lang="en-US" sz="2400" dirty="0">
                <a:solidFill>
                  <a:schemeClr val="accent1">
                    <a:lumMod val="50000"/>
                  </a:schemeClr>
                </a:solidFill>
              </a:rPr>
              <a:t>Does the design solve the problem?</a:t>
            </a:r>
          </a:p>
          <a:p>
            <a:pPr marL="457200" indent="-457200">
              <a:buFont typeface="+mj-lt"/>
              <a:buAutoNum type="arabicPeriod"/>
            </a:pPr>
            <a:endParaRPr lang="en-US" sz="2400" dirty="0">
              <a:solidFill>
                <a:schemeClr val="accent1">
                  <a:lumMod val="50000"/>
                </a:schemeClr>
              </a:solidFill>
            </a:endParaRPr>
          </a:p>
          <a:p>
            <a:pPr marL="457200" indent="-457200">
              <a:buFont typeface="+mj-lt"/>
              <a:buAutoNum type="arabicPeriod"/>
            </a:pPr>
            <a:r>
              <a:rPr lang="en-US" sz="2400" dirty="0">
                <a:solidFill>
                  <a:schemeClr val="accent1">
                    <a:lumMod val="50000"/>
                  </a:schemeClr>
                </a:solidFill>
              </a:rPr>
              <a:t>How are design decisions based on data?</a:t>
            </a:r>
          </a:p>
          <a:p>
            <a:pPr marL="457200" indent="-457200">
              <a:buFont typeface="+mj-lt"/>
              <a:buAutoNum type="arabicPeriod"/>
            </a:pPr>
            <a:endParaRPr lang="en-US" sz="2400" dirty="0">
              <a:solidFill>
                <a:schemeClr val="accent1">
                  <a:lumMod val="50000"/>
                </a:schemeClr>
              </a:solidFill>
            </a:endParaRPr>
          </a:p>
          <a:p>
            <a:pPr marL="457200" indent="-457200">
              <a:buFont typeface="+mj-lt"/>
              <a:buAutoNum type="arabicPeriod"/>
            </a:pPr>
            <a:r>
              <a:rPr lang="en-US" sz="2400" dirty="0">
                <a:solidFill>
                  <a:schemeClr val="accent1">
                    <a:lumMod val="50000"/>
                  </a:schemeClr>
                </a:solidFill>
              </a:rPr>
              <a:t>How does the design meet the criteria and fit within the constraints?</a:t>
            </a:r>
          </a:p>
        </p:txBody>
      </p:sp>
      <p:sp>
        <p:nvSpPr>
          <p:cNvPr id="11" name="&quot;No&quot; Symbol 10"/>
          <p:cNvSpPr/>
          <p:nvPr/>
        </p:nvSpPr>
        <p:spPr>
          <a:xfrm>
            <a:off x="7333848" y="2541830"/>
            <a:ext cx="1284789" cy="1296364"/>
          </a:xfrm>
          <a:prstGeom prst="noSmoking">
            <a:avLst>
              <a:gd name="adj" fmla="val 9380"/>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2" name="&quot;No&quot; Symbol 11"/>
          <p:cNvSpPr/>
          <p:nvPr/>
        </p:nvSpPr>
        <p:spPr>
          <a:xfrm>
            <a:off x="5286167" y="2541830"/>
            <a:ext cx="1284789" cy="1296364"/>
          </a:xfrm>
          <a:prstGeom prst="noSmoking">
            <a:avLst>
              <a:gd name="adj" fmla="val 9380"/>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5030270" y="2997339"/>
            <a:ext cx="1796582" cy="461665"/>
          </a:xfrm>
          <a:prstGeom prst="rect">
            <a:avLst/>
          </a:prstGeom>
          <a:noFill/>
        </p:spPr>
        <p:txBody>
          <a:bodyPr wrap="none" rtlCol="0">
            <a:spAutoFit/>
          </a:bodyPr>
          <a:lstStyle>
            <a:defPPr>
              <a:defRPr lang="en-US"/>
            </a:defPPr>
            <a:lvl1pPr>
              <a:defRPr sz="2000" b="1">
                <a:effectLst>
                  <a:outerShdw blurRad="38100" dist="38100" dir="2700000" algn="tl">
                    <a:srgbClr val="000000">
                      <a:alpha val="43137"/>
                    </a:srgbClr>
                  </a:outerShdw>
                </a:effectLst>
              </a:defRPr>
            </a:lvl1pPr>
          </a:lstStyle>
          <a:p>
            <a:r>
              <a:rPr lang="en-US" sz="2400" dirty="0"/>
              <a:t>That’s Dumb</a:t>
            </a:r>
          </a:p>
        </p:txBody>
      </p:sp>
      <p:sp>
        <p:nvSpPr>
          <p:cNvPr id="8" name="TextBox 7"/>
          <p:cNvSpPr txBox="1"/>
          <p:nvPr/>
        </p:nvSpPr>
        <p:spPr>
          <a:xfrm>
            <a:off x="7373064" y="2959179"/>
            <a:ext cx="1206356" cy="461665"/>
          </a:xfrm>
          <a:prstGeom prst="rect">
            <a:avLst/>
          </a:prstGeom>
          <a:noFill/>
        </p:spPr>
        <p:txBody>
          <a:bodyPr wrap="none" rtlCol="0">
            <a:spAutoFit/>
          </a:bodyPr>
          <a:lstStyle/>
          <a:p>
            <a:r>
              <a:rPr lang="en-US" sz="2400" b="1" dirty="0">
                <a:effectLst>
                  <a:outerShdw blurRad="38100" dist="38100" dir="2700000" algn="tl">
                    <a:srgbClr val="000000">
                      <a:alpha val="43137"/>
                    </a:srgbClr>
                  </a:outerShdw>
                </a:effectLst>
              </a:rPr>
              <a:t>It’s Cool</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3922" b="97255" l="3801" r="98538"/>
                    </a14:imgEffect>
                  </a14:imgLayer>
                </a14:imgProps>
              </a:ext>
              <a:ext uri="{28A0092B-C50C-407E-A947-70E740481C1C}">
                <a14:useLocalDpi xmlns:a14="http://schemas.microsoft.com/office/drawing/2010/main" val="0"/>
              </a:ext>
            </a:extLst>
          </a:blip>
          <a:stretch>
            <a:fillRect/>
          </a:stretch>
        </p:blipFill>
        <p:spPr>
          <a:xfrm>
            <a:off x="4734721" y="5117664"/>
            <a:ext cx="2084660" cy="1554352"/>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5155" b="89691" l="4722" r="95556"/>
                    </a14:imgEffect>
                  </a14:imgLayer>
                </a14:imgProps>
              </a:ext>
              <a:ext uri="{28A0092B-C50C-407E-A947-70E740481C1C}">
                <a14:useLocalDpi xmlns:a14="http://schemas.microsoft.com/office/drawing/2010/main" val="0"/>
              </a:ext>
            </a:extLst>
          </a:blip>
          <a:stretch>
            <a:fillRect/>
          </a:stretch>
        </p:blipFill>
        <p:spPr>
          <a:xfrm>
            <a:off x="6909173" y="5117664"/>
            <a:ext cx="2194379" cy="1773789"/>
          </a:xfrm>
          <a:prstGeom prst="rect">
            <a:avLst/>
          </a:prstGeom>
        </p:spPr>
      </p:pic>
      <p:sp>
        <p:nvSpPr>
          <p:cNvPr id="13" name="TextBox 12"/>
          <p:cNvSpPr txBox="1"/>
          <p:nvPr/>
        </p:nvSpPr>
        <p:spPr>
          <a:xfrm>
            <a:off x="4990763" y="1188720"/>
            <a:ext cx="4029927" cy="1200329"/>
          </a:xfrm>
          <a:prstGeom prst="rect">
            <a:avLst/>
          </a:prstGeom>
          <a:noFill/>
        </p:spPr>
        <p:txBody>
          <a:bodyPr wrap="square" rtlCol="0">
            <a:spAutoFit/>
          </a:bodyPr>
          <a:lstStyle/>
          <a:p>
            <a:r>
              <a:rPr lang="en-US" sz="2400" b="1" dirty="0"/>
              <a:t>Be Kind.  </a:t>
            </a:r>
          </a:p>
          <a:p>
            <a:r>
              <a:rPr lang="en-US" sz="2400" b="1" dirty="0"/>
              <a:t>	Be Specific. </a:t>
            </a:r>
          </a:p>
          <a:p>
            <a:r>
              <a:rPr lang="en-US" sz="2400" b="1" dirty="0"/>
              <a:t>		Be Helpful.</a:t>
            </a:r>
          </a:p>
        </p:txBody>
      </p:sp>
      <p:sp>
        <p:nvSpPr>
          <p:cNvPr id="14" name="TextBox 13"/>
          <p:cNvSpPr txBox="1"/>
          <p:nvPr/>
        </p:nvSpPr>
        <p:spPr>
          <a:xfrm>
            <a:off x="4944680" y="3960114"/>
            <a:ext cx="4069080" cy="1200329"/>
          </a:xfrm>
          <a:prstGeom prst="rect">
            <a:avLst/>
          </a:prstGeom>
          <a:noFill/>
        </p:spPr>
        <p:txBody>
          <a:bodyPr wrap="square" rtlCol="0">
            <a:spAutoFit/>
          </a:bodyPr>
          <a:lstStyle/>
          <a:p>
            <a:r>
              <a:rPr lang="en-US" sz="2400" b="1" dirty="0"/>
              <a:t>I like…..</a:t>
            </a:r>
          </a:p>
          <a:p>
            <a:r>
              <a:rPr lang="en-US" sz="2400" b="1" dirty="0"/>
              <a:t>	I wonder…..</a:t>
            </a:r>
          </a:p>
          <a:p>
            <a:r>
              <a:rPr lang="en-US" sz="2400" b="1" dirty="0"/>
              <a:t>		What if…..</a:t>
            </a:r>
          </a:p>
        </p:txBody>
      </p:sp>
      <p:sp>
        <p:nvSpPr>
          <p:cNvPr id="15" name="Title 1"/>
          <p:cNvSpPr txBox="1"/>
          <p:nvPr/>
        </p:nvSpPr>
        <p:spPr>
          <a:xfrm>
            <a:off x="307678" y="293642"/>
            <a:ext cx="7489660" cy="14952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TAKE A PERSPECTIVE:</a:t>
            </a:r>
          </a:p>
          <a:p>
            <a:pPr marL="571500" indent="-571500">
              <a:buFont typeface="Arial" panose="020B0604020202020204" pitchFamily="34" charset="0"/>
              <a:buChar char="•"/>
            </a:pPr>
            <a:r>
              <a:rPr lang="en-US" dirty="0">
                <a:solidFill>
                  <a:srgbClr val="FFC000"/>
                </a:solidFill>
              </a:rPr>
              <a:t>Peer Review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4321" b="95267" l="6623" r="92274"/>
                    </a14:imgEffect>
                  </a14:imgLayer>
                </a14:imgProps>
              </a:ext>
              <a:ext uri="{28A0092B-C50C-407E-A947-70E740481C1C}">
                <a14:useLocalDpi xmlns:a14="http://schemas.microsoft.com/office/drawing/2010/main" val="0"/>
              </a:ext>
            </a:extLst>
          </a:blip>
          <a:stretch>
            <a:fillRect/>
          </a:stretch>
        </p:blipFill>
        <p:spPr>
          <a:xfrm>
            <a:off x="4514732" y="1372980"/>
            <a:ext cx="4829764" cy="5181600"/>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6186" b="91753" l="5278" r="93333"/>
                    </a14:imgEffect>
                  </a14:imgLayer>
                </a14:imgProps>
              </a:ext>
              <a:ext uri="{28A0092B-C50C-407E-A947-70E740481C1C}">
                <a14:useLocalDpi xmlns:a14="http://schemas.microsoft.com/office/drawing/2010/main" val="0"/>
              </a:ext>
            </a:extLst>
          </a:blip>
          <a:stretch>
            <a:fillRect/>
          </a:stretch>
        </p:blipFill>
        <p:spPr>
          <a:xfrm>
            <a:off x="2746809" y="5079368"/>
            <a:ext cx="2406074" cy="1944909"/>
          </a:xfrm>
          <a:prstGeom prst="rect">
            <a:avLst/>
          </a:prstGeom>
        </p:spPr>
      </p:pic>
      <p:sp>
        <p:nvSpPr>
          <p:cNvPr id="8" name="TextBox 7"/>
          <p:cNvSpPr txBox="1"/>
          <p:nvPr/>
        </p:nvSpPr>
        <p:spPr>
          <a:xfrm>
            <a:off x="304800" y="1688855"/>
            <a:ext cx="4209932" cy="4154984"/>
          </a:xfrm>
          <a:prstGeom prst="rect">
            <a:avLst/>
          </a:prstGeom>
          <a:noFill/>
        </p:spPr>
        <p:txBody>
          <a:bodyPr wrap="square" lIns="91440" tIns="45720" rIns="91440" bIns="45720" rtlCol="0" anchor="t">
            <a:spAutoFit/>
          </a:bodyPr>
          <a:lstStyle/>
          <a:p>
            <a:r>
              <a:rPr lang="en-US" sz="2400" b="1" dirty="0">
                <a:solidFill>
                  <a:schemeClr val="accent1">
                    <a:lumMod val="50000"/>
                  </a:schemeClr>
                </a:solidFill>
              </a:rPr>
              <a:t>Use the suggestions from your peers to make changes to your design:</a:t>
            </a:r>
          </a:p>
          <a:p>
            <a:endParaRPr lang="en-US" sz="2400" b="1" dirty="0">
              <a:solidFill>
                <a:schemeClr val="accent1">
                  <a:lumMod val="50000"/>
                </a:schemeClr>
              </a:solidFill>
            </a:endParaRPr>
          </a:p>
          <a:p>
            <a:pPr marL="457200" indent="-457200">
              <a:buFont typeface="+mj-lt"/>
              <a:buAutoNum type="arabicPeriod"/>
            </a:pPr>
            <a:r>
              <a:rPr lang="en-US" sz="2400" dirty="0">
                <a:solidFill>
                  <a:schemeClr val="accent1">
                    <a:lumMod val="50000"/>
                  </a:schemeClr>
                </a:solidFill>
              </a:rPr>
              <a:t>Improve the system design</a:t>
            </a:r>
          </a:p>
          <a:p>
            <a:pPr marL="457200" indent="-457200">
              <a:buFont typeface="+mj-lt"/>
              <a:buAutoNum type="arabicPeriod"/>
            </a:pPr>
            <a:endParaRPr lang="en-US" sz="2400" dirty="0">
              <a:solidFill>
                <a:schemeClr val="accent1">
                  <a:lumMod val="50000"/>
                </a:schemeClr>
              </a:solidFill>
            </a:endParaRPr>
          </a:p>
          <a:p>
            <a:pPr marL="457200" indent="-457200">
              <a:buFont typeface="+mj-lt"/>
              <a:buAutoNum type="arabicPeriod"/>
            </a:pPr>
            <a:r>
              <a:rPr lang="en-US" sz="2400" dirty="0">
                <a:solidFill>
                  <a:schemeClr val="accent1">
                    <a:lumMod val="50000"/>
                  </a:schemeClr>
                </a:solidFill>
              </a:rPr>
              <a:t>Adapt the design to meet the criteria</a:t>
            </a:r>
          </a:p>
          <a:p>
            <a:pPr marL="457200" indent="-457200">
              <a:buFont typeface="+mj-lt"/>
              <a:buAutoNum type="arabicPeriod"/>
            </a:pPr>
            <a:endParaRPr lang="en-US" sz="2400" dirty="0">
              <a:solidFill>
                <a:schemeClr val="accent1">
                  <a:lumMod val="50000"/>
                </a:schemeClr>
              </a:solidFill>
            </a:endParaRPr>
          </a:p>
          <a:p>
            <a:pPr marL="457200" indent="-457200">
              <a:buFont typeface="+mj-lt"/>
              <a:buAutoNum type="arabicPeriod"/>
            </a:pPr>
            <a:r>
              <a:rPr lang="en-US" sz="2400" dirty="0">
                <a:solidFill>
                  <a:schemeClr val="accent1">
                    <a:lumMod val="50000"/>
                  </a:schemeClr>
                </a:solidFill>
              </a:rPr>
              <a:t>Create the best potential design or product</a:t>
            </a:r>
          </a:p>
        </p:txBody>
      </p:sp>
      <p:sp>
        <p:nvSpPr>
          <p:cNvPr id="6" name="Title 1"/>
          <p:cNvSpPr txBox="1"/>
          <p:nvPr/>
        </p:nvSpPr>
        <p:spPr>
          <a:xfrm>
            <a:off x="307678" y="293642"/>
            <a:ext cx="7489660" cy="14952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C000"/>
                </a:solidFill>
              </a:rPr>
              <a:t>TAKE A PERSPECTIVE:</a:t>
            </a:r>
          </a:p>
          <a:p>
            <a:pPr marL="571500" indent="-571500">
              <a:buFont typeface="Arial" panose="020B0604020202020204" pitchFamily="34" charset="0"/>
              <a:buChar char="•"/>
            </a:pPr>
            <a:r>
              <a:rPr lang="en-US" dirty="0">
                <a:solidFill>
                  <a:srgbClr val="FFC000"/>
                </a:solidFill>
              </a:rPr>
              <a:t>Improve &amp; Complete Designs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37D4CA-099D-4ADA-B207-FCA9977B73B6}"/>
              </a:ext>
            </a:extLst>
          </p:cNvPr>
          <p:cNvPicPr>
            <a:picLocks noChangeAspect="1"/>
          </p:cNvPicPr>
          <p:nvPr/>
        </p:nvPicPr>
        <p:blipFill>
          <a:blip r:embed="rId3">
            <a:alphaModFix amt="20000"/>
          </a:blip>
          <a:stretch>
            <a:fillRect/>
          </a:stretch>
        </p:blipFill>
        <p:spPr>
          <a:xfrm>
            <a:off x="4218" y="0"/>
            <a:ext cx="9144000" cy="6858000"/>
          </a:xfrm>
          <a:prstGeom prst="rect">
            <a:avLst/>
          </a:prstGeom>
        </p:spPr>
      </p:pic>
      <p:sp>
        <p:nvSpPr>
          <p:cNvPr id="2" name="Title 1"/>
          <p:cNvSpPr>
            <a:spLocks noGrp="1"/>
          </p:cNvSpPr>
          <p:nvPr>
            <p:ph type="title"/>
          </p:nvPr>
        </p:nvSpPr>
        <p:spPr>
          <a:xfrm>
            <a:off x="1122589" y="2974998"/>
            <a:ext cx="6898821" cy="1325563"/>
          </a:xfrm>
        </p:spPr>
        <p:txBody>
          <a:bodyPr>
            <a:noAutofit/>
          </a:bodyPr>
          <a:lstStyle/>
          <a:p>
            <a:pPr algn="ctr"/>
            <a:r>
              <a:rPr lang="en-US" b="1" dirty="0">
                <a:solidFill>
                  <a:srgbClr val="003399"/>
                </a:solidFill>
              </a:rPr>
              <a:t>How does the engineering design process help us solve problems?</a:t>
            </a:r>
          </a:p>
        </p:txBody>
      </p:sp>
      <p:sp>
        <p:nvSpPr>
          <p:cNvPr id="3" name="Title 1">
            <a:extLst>
              <a:ext uri="{FF2B5EF4-FFF2-40B4-BE49-F238E27FC236}">
                <a16:creationId xmlns:a16="http://schemas.microsoft.com/office/drawing/2014/main" id="{CF5211D1-D62F-420C-BF90-5FB77D5BFA8B}"/>
              </a:ext>
            </a:extLst>
          </p:cNvPr>
          <p:cNvSpPr txBox="1">
            <a:spLocks/>
          </p:cNvSpPr>
          <p:nvPr/>
        </p:nvSpPr>
        <p:spPr>
          <a:xfrm>
            <a:off x="447836" y="41756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3399"/>
                </a:solidFill>
              </a:rPr>
              <a:t>What did you learn?</a:t>
            </a:r>
            <a:endParaRPr lang="en-US" b="1" dirty="0">
              <a:solidFill>
                <a:srgbClr val="0033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80ACA6-32B2-7446-8A6A-1D8F1282F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9897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81000" y="299939"/>
            <a:ext cx="7749540" cy="1323439"/>
          </a:xfrm>
          <a:prstGeom prst="rect">
            <a:avLst/>
          </a:prstGeom>
          <a:noFill/>
        </p:spPr>
        <p:txBody>
          <a:bodyPr wrap="square" rtlCol="0">
            <a:spAutoFit/>
          </a:bodyPr>
          <a:lstStyle/>
          <a:p>
            <a:r>
              <a:rPr lang="en-US" sz="4000" b="1" dirty="0">
                <a:solidFill>
                  <a:srgbClr val="96C93D"/>
                </a:solidFill>
              </a:rPr>
              <a:t>BUILD THE </a:t>
            </a:r>
            <a:r>
              <a:rPr lang="en-US" sz="4000" b="1" dirty="0">
                <a:solidFill>
                  <a:srgbClr val="96C93D"/>
                </a:solidFill>
                <a:latin typeface="Calibri" panose="020F0502020204030204" pitchFamily="34" charset="0"/>
              </a:rPr>
              <a:t>SYSTEM:</a:t>
            </a:r>
          </a:p>
          <a:p>
            <a:pPr marL="571500" indent="-571500">
              <a:buFont typeface="Arial" panose="020B0604020202020204" pitchFamily="34" charset="0"/>
              <a:buChar char="•"/>
            </a:pPr>
            <a:r>
              <a:rPr lang="en-US" sz="4000" dirty="0">
                <a:solidFill>
                  <a:srgbClr val="96C93D"/>
                </a:solidFill>
                <a:latin typeface="Calibri" panose="020F0502020204030204" pitchFamily="34" charset="0"/>
              </a:rPr>
              <a:t>Design Your System</a:t>
            </a:r>
            <a:endParaRPr lang="en-US" sz="4000" dirty="0">
              <a:latin typeface="Calibri" panose="020F0502020204030204" pitchFamily="34" charset="0"/>
            </a:endParaRPr>
          </a:p>
        </p:txBody>
      </p:sp>
      <p:sp>
        <p:nvSpPr>
          <p:cNvPr id="5" name="TextBox 4"/>
          <p:cNvSpPr txBox="1"/>
          <p:nvPr/>
        </p:nvSpPr>
        <p:spPr>
          <a:xfrm>
            <a:off x="167640" y="5158045"/>
            <a:ext cx="6620420" cy="1569660"/>
          </a:xfrm>
          <a:prstGeom prst="rect">
            <a:avLst/>
          </a:prstGeom>
          <a:noFill/>
        </p:spPr>
        <p:txBody>
          <a:bodyPr wrap="square" rtlCol="0">
            <a:spAutoFit/>
          </a:bodyPr>
          <a:lstStyle/>
          <a:p>
            <a:r>
              <a:rPr lang="en-US" sz="2400" b="1" dirty="0">
                <a:solidFill>
                  <a:srgbClr val="003399"/>
                </a:solidFill>
              </a:rPr>
              <a:t>Using your site inspection sketches and your supply &amp; demand calculations, you will now design your own rainwater harvesting system for your campus.</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6788060" y="4995511"/>
            <a:ext cx="1974941" cy="157263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2381" b="98413" l="1887" r="97799"/>
                    </a14:imgEffect>
                  </a14:imgLayer>
                </a14:imgProps>
              </a:ext>
              <a:ext uri="{28A0092B-C50C-407E-A947-70E740481C1C}">
                <a14:useLocalDpi xmlns:a14="http://schemas.microsoft.com/office/drawing/2010/main" val="0"/>
              </a:ext>
            </a:extLst>
          </a:blip>
          <a:stretch>
            <a:fillRect/>
          </a:stretch>
        </p:blipFill>
        <p:spPr>
          <a:xfrm>
            <a:off x="6824633" y="437090"/>
            <a:ext cx="1938368" cy="1536065"/>
          </a:xfrm>
          <a:prstGeom prst="rect">
            <a:avLst/>
          </a:prstGeom>
        </p:spPr>
      </p:pic>
      <p:sp>
        <p:nvSpPr>
          <p:cNvPr id="10" name="TextBox 9">
            <a:extLst>
              <a:ext uri="{FF2B5EF4-FFF2-40B4-BE49-F238E27FC236}">
                <a16:creationId xmlns:a16="http://schemas.microsoft.com/office/drawing/2014/main" id="{FD39CB7A-C72F-4F84-B267-87CEC30D7810}"/>
              </a:ext>
            </a:extLst>
          </p:cNvPr>
          <p:cNvSpPr txBox="1"/>
          <p:nvPr/>
        </p:nvSpPr>
        <p:spPr>
          <a:xfrm>
            <a:off x="374809" y="2077161"/>
            <a:ext cx="4723707" cy="2677656"/>
          </a:xfrm>
          <a:prstGeom prst="rect">
            <a:avLst/>
          </a:prstGeom>
          <a:noFill/>
        </p:spPr>
        <p:txBody>
          <a:bodyPr wrap="square" rtlCol="0">
            <a:spAutoFit/>
          </a:bodyPr>
          <a:lstStyle/>
          <a:p>
            <a:r>
              <a:rPr lang="en-US" sz="2800" dirty="0">
                <a:solidFill>
                  <a:srgbClr val="003399"/>
                </a:solidFill>
              </a:rPr>
              <a:t>How will you design a passive rainwater harvesting system that will provide shade and sustain your plants year-round through the most efficient use of available water?</a:t>
            </a:r>
            <a:endParaRPr lang="en-US" sz="2800" dirty="0">
              <a:solidFill>
                <a:schemeClr val="accent1">
                  <a:lumMod val="50000"/>
                </a:schemeClr>
              </a:solidFill>
            </a:endParaRPr>
          </a:p>
        </p:txBody>
      </p:sp>
      <p:pic>
        <p:nvPicPr>
          <p:cNvPr id="11" name="Picture 10">
            <a:extLst>
              <a:ext uri="{FF2B5EF4-FFF2-40B4-BE49-F238E27FC236}">
                <a16:creationId xmlns:a16="http://schemas.microsoft.com/office/drawing/2014/main" id="{5250DBDB-A256-4732-ABA5-D950B153D8A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711" b="4863"/>
          <a:stretch/>
        </p:blipFill>
        <p:spPr>
          <a:xfrm>
            <a:off x="5013338" y="2163871"/>
            <a:ext cx="4107897" cy="2575501"/>
          </a:xfrm>
          <a:prstGeom prst="rect">
            <a:avLst/>
          </a:prstGeom>
          <a:ln w="3810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57194818"/>
              </p:ext>
            </p:extLst>
          </p:nvPr>
        </p:nvGraphicFramePr>
        <p:xfrm>
          <a:off x="4194810" y="880488"/>
          <a:ext cx="4815385" cy="3805810"/>
        </p:xfrm>
        <a:graphic>
          <a:graphicData uri="http://schemas.openxmlformats.org/drawingml/2006/table">
            <a:tbl>
              <a:tblPr firstRow="1" firstCol="1" bandRow="1">
                <a:tableStyleId>{5C22544A-7EE6-4342-B048-85BDC9FD1C3A}</a:tableStyleId>
              </a:tblPr>
              <a:tblGrid>
                <a:gridCol w="1428983">
                  <a:extLst>
                    <a:ext uri="{9D8B030D-6E8A-4147-A177-3AD203B41FA5}">
                      <a16:colId xmlns:a16="http://schemas.microsoft.com/office/drawing/2014/main" val="20000"/>
                    </a:ext>
                  </a:extLst>
                </a:gridCol>
                <a:gridCol w="1645738">
                  <a:extLst>
                    <a:ext uri="{9D8B030D-6E8A-4147-A177-3AD203B41FA5}">
                      <a16:colId xmlns:a16="http://schemas.microsoft.com/office/drawing/2014/main" val="20001"/>
                    </a:ext>
                  </a:extLst>
                </a:gridCol>
                <a:gridCol w="1740664">
                  <a:extLst>
                    <a:ext uri="{9D8B030D-6E8A-4147-A177-3AD203B41FA5}">
                      <a16:colId xmlns:a16="http://schemas.microsoft.com/office/drawing/2014/main" val="20002"/>
                    </a:ext>
                  </a:extLst>
                </a:gridCol>
              </a:tblGrid>
              <a:tr h="641430">
                <a:tc>
                  <a:txBody>
                    <a:bodyPr/>
                    <a:lstStyle/>
                    <a:p>
                      <a:pPr marL="0" marR="57150">
                        <a:lnSpc>
                          <a:spcPct val="107000"/>
                        </a:lnSpc>
                        <a:spcBef>
                          <a:spcPts val="0"/>
                        </a:spcBef>
                        <a:spcAft>
                          <a:spcPts val="0"/>
                        </a:spcAft>
                      </a:pPr>
                      <a:r>
                        <a:rPr lang="en-US" sz="1600" b="1" dirty="0">
                          <a:effectLst/>
                        </a:rPr>
                        <a:t>Customer Criteria</a:t>
                      </a:r>
                      <a:endParaRPr lang="en-US" sz="1600" b="1" dirty="0">
                        <a:effectLst/>
                        <a:latin typeface="Calibri" panose="020F0502020204030204"/>
                        <a:ea typeface="Calibri" panose="020F0502020204030204"/>
                        <a:cs typeface="Times New Roman" panose="02020603050405020304"/>
                      </a:endParaRPr>
                    </a:p>
                  </a:txBody>
                  <a:tcPr marL="68580" marR="68580" marT="0" marB="0"/>
                </a:tc>
                <a:tc>
                  <a:txBody>
                    <a:bodyPr/>
                    <a:lstStyle/>
                    <a:p>
                      <a:pPr marL="0" marR="57150">
                        <a:lnSpc>
                          <a:spcPct val="107000"/>
                        </a:lnSpc>
                        <a:spcBef>
                          <a:spcPts val="0"/>
                        </a:spcBef>
                        <a:spcAft>
                          <a:spcPts val="0"/>
                        </a:spcAft>
                      </a:pPr>
                      <a:r>
                        <a:rPr lang="en-US" sz="1600" b="1" dirty="0">
                          <a:effectLst/>
                        </a:rPr>
                        <a:t>Revised to be specific</a:t>
                      </a:r>
                      <a:endParaRPr lang="en-US" sz="1600" b="1" dirty="0">
                        <a:effectLst/>
                        <a:latin typeface="Calibri" panose="020F0502020204030204"/>
                        <a:ea typeface="Calibri" panose="020F0502020204030204"/>
                        <a:cs typeface="Times New Roman" panose="02020603050405020304"/>
                      </a:endParaRPr>
                    </a:p>
                  </a:txBody>
                  <a:tcPr marL="68580" marR="68580" marT="0" marB="0"/>
                </a:tc>
                <a:tc>
                  <a:txBody>
                    <a:bodyPr/>
                    <a:lstStyle/>
                    <a:p>
                      <a:pPr marL="0" marR="57150">
                        <a:lnSpc>
                          <a:spcPct val="107000"/>
                        </a:lnSpc>
                        <a:spcBef>
                          <a:spcPts val="0"/>
                        </a:spcBef>
                        <a:spcAft>
                          <a:spcPts val="0"/>
                        </a:spcAft>
                      </a:pPr>
                      <a:r>
                        <a:rPr lang="en-US" sz="1600" b="1" dirty="0">
                          <a:effectLst/>
                        </a:rPr>
                        <a:t>What you will do to meet the criteria?</a:t>
                      </a:r>
                      <a:endParaRPr lang="en-US" sz="1600" b="1" dirty="0">
                        <a:effectLst/>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val="10000"/>
                  </a:ext>
                </a:extLst>
              </a:tr>
              <a:tr h="858462">
                <a:tc>
                  <a:txBody>
                    <a:bodyPr/>
                    <a:lstStyle/>
                    <a:p>
                      <a:pPr marL="0" marR="57150">
                        <a:lnSpc>
                          <a:spcPct val="107000"/>
                        </a:lnSpc>
                        <a:spcBef>
                          <a:spcPts val="0"/>
                        </a:spcBef>
                        <a:spcAft>
                          <a:spcPts val="0"/>
                        </a:spcAft>
                      </a:pPr>
                      <a:r>
                        <a:rPr lang="en-US" sz="1600" dirty="0">
                          <a:effectLst/>
                        </a:rPr>
                        <a:t>Passive rainwater harvesting system. </a:t>
                      </a:r>
                      <a:endParaRPr lang="en-US" sz="1600" dirty="0">
                        <a:effectLst/>
                        <a:latin typeface="Calibri" panose="020F0502020204030204"/>
                        <a:ea typeface="Calibri" panose="020F0502020204030204"/>
                        <a:cs typeface="Times New Roman" panose="02020603050405020304"/>
                      </a:endParaRPr>
                    </a:p>
                  </a:txBody>
                  <a:tcPr marL="68580" marR="68580" marT="0" marB="0"/>
                </a:tc>
                <a:tc>
                  <a:txBody>
                    <a:bodyPr/>
                    <a:lstStyle/>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endParaRPr lang="en-US" sz="1100" dirty="0">
                        <a:effectLst/>
                        <a:latin typeface="Calibri" panose="020F0502020204030204"/>
                        <a:ea typeface="Calibri" panose="020F0502020204030204"/>
                        <a:cs typeface="Times New Roman" panose="02020603050405020304"/>
                      </a:endParaRPr>
                    </a:p>
                  </a:txBody>
                  <a:tcPr marL="68580" marR="68580" marT="0" marB="0"/>
                </a:tc>
                <a:tc>
                  <a:txBody>
                    <a:bodyPr/>
                    <a:lstStyle/>
                    <a:p>
                      <a:pPr marL="0" marR="57150">
                        <a:lnSpc>
                          <a:spcPct val="107000"/>
                        </a:lnSpc>
                        <a:spcBef>
                          <a:spcPts val="0"/>
                        </a:spcBef>
                        <a:spcAft>
                          <a:spcPts val="0"/>
                        </a:spcAft>
                      </a:pPr>
                      <a:r>
                        <a:rPr lang="en-US" sz="1100">
                          <a:effectLst/>
                        </a:rPr>
                        <a:t> </a:t>
                      </a:r>
                      <a:endParaRPr lang="en-US" sz="1100">
                        <a:effectLst/>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val="10001"/>
                  </a:ext>
                </a:extLst>
              </a:tr>
              <a:tr h="590196">
                <a:tc>
                  <a:txBody>
                    <a:bodyPr/>
                    <a:lstStyle/>
                    <a:p>
                      <a:pPr marL="0" marR="5715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ea typeface="Calibri" panose="020F0502020204030204"/>
                          <a:cs typeface="Times New Roman" panose="02020603050405020304"/>
                        </a:rPr>
                        <a:t>Provide Shade. </a:t>
                      </a:r>
                      <a:endParaRPr lang="en-US" sz="1600" dirty="0">
                        <a:effectLst/>
                        <a:latin typeface="Calibri" panose="020F0502020204030204"/>
                        <a:ea typeface="Calibri" panose="020F0502020204030204"/>
                        <a:cs typeface="Times New Roman" panose="02020603050405020304"/>
                      </a:endParaRPr>
                    </a:p>
                  </a:txBody>
                  <a:tcPr marL="68580" marR="68580" marT="0" marB="0"/>
                </a:tc>
                <a:tc>
                  <a:txBody>
                    <a:bodyPr/>
                    <a:lstStyle/>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endParaRPr lang="en-US" sz="1100" dirty="0">
                        <a:effectLst/>
                        <a:latin typeface="Calibri" panose="020F0502020204030204"/>
                        <a:ea typeface="Calibri" panose="020F0502020204030204"/>
                        <a:cs typeface="Times New Roman" panose="02020603050405020304"/>
                      </a:endParaRPr>
                    </a:p>
                  </a:txBody>
                  <a:tcPr marL="68580" marR="68580" marT="0" marB="0"/>
                </a:tc>
                <a:tc>
                  <a:txBody>
                    <a:bodyPr/>
                    <a:lstStyle/>
                    <a:p>
                      <a:pPr marL="0" marR="57150">
                        <a:lnSpc>
                          <a:spcPct val="107000"/>
                        </a:lnSpc>
                        <a:spcBef>
                          <a:spcPts val="0"/>
                        </a:spcBef>
                        <a:spcAft>
                          <a:spcPts val="0"/>
                        </a:spcAft>
                      </a:pPr>
                      <a:r>
                        <a:rPr lang="en-US" sz="1100" dirty="0">
                          <a:effectLst/>
                        </a:rPr>
                        <a:t> </a:t>
                      </a:r>
                      <a:endParaRPr lang="en-US" sz="1100" dirty="0">
                        <a:effectLst/>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val="10002"/>
                  </a:ext>
                </a:extLst>
              </a:tr>
              <a:tr h="1075493">
                <a:tc>
                  <a:txBody>
                    <a:bodyPr/>
                    <a:lstStyle/>
                    <a:p>
                      <a:pPr marL="0" marR="57150" indent="0" algn="l" defTabSz="914400" rtl="0" eaLnBrk="1" fontAlgn="auto" latinLnBrk="0" hangingPunct="1">
                        <a:lnSpc>
                          <a:spcPct val="107000"/>
                        </a:lnSpc>
                        <a:spcBef>
                          <a:spcPts val="0"/>
                        </a:spcBef>
                        <a:spcAft>
                          <a:spcPts val="0"/>
                        </a:spcAft>
                        <a:buClrTx/>
                        <a:buSzTx/>
                        <a:buFontTx/>
                        <a:buNone/>
                        <a:tabLst/>
                        <a:defRPr/>
                      </a:pPr>
                      <a:r>
                        <a:rPr lang="en-US" sz="1600" dirty="0">
                          <a:effectLst/>
                          <a:latin typeface="+mn-lt"/>
                          <a:ea typeface="Calibri" panose="020F0502020204030204"/>
                          <a:cs typeface="Times New Roman" panose="02020603050405020304"/>
                        </a:rPr>
                        <a:t>Sustain Plants through efficient use of available water. </a:t>
                      </a:r>
                      <a:endParaRPr lang="en-US" sz="1600" dirty="0">
                        <a:effectLst/>
                        <a:latin typeface="Calibri" panose="020F0502020204030204"/>
                        <a:ea typeface="Calibri" panose="020F0502020204030204"/>
                        <a:cs typeface="Times New Roman" panose="02020603050405020304"/>
                      </a:endParaRPr>
                    </a:p>
                  </a:txBody>
                  <a:tcPr marL="68580" marR="68580" marT="0" marB="0"/>
                </a:tc>
                <a:tc>
                  <a:txBody>
                    <a:bodyPr/>
                    <a:lstStyle/>
                    <a:p>
                      <a:pPr marL="0" marR="57150">
                        <a:lnSpc>
                          <a:spcPct val="107000"/>
                        </a:lnSpc>
                        <a:spcBef>
                          <a:spcPts val="0"/>
                        </a:spcBef>
                        <a:spcAft>
                          <a:spcPts val="0"/>
                        </a:spcAft>
                      </a:pPr>
                      <a:r>
                        <a:rPr lang="en-US" sz="1100">
                          <a:effectLst/>
                        </a:rPr>
                        <a:t> </a:t>
                      </a:r>
                    </a:p>
                    <a:p>
                      <a:pPr marL="0" marR="57150">
                        <a:lnSpc>
                          <a:spcPct val="107000"/>
                        </a:lnSpc>
                        <a:spcBef>
                          <a:spcPts val="0"/>
                        </a:spcBef>
                        <a:spcAft>
                          <a:spcPts val="0"/>
                        </a:spcAft>
                      </a:pPr>
                      <a:r>
                        <a:rPr lang="en-US" sz="1100">
                          <a:effectLst/>
                        </a:rPr>
                        <a:t> </a:t>
                      </a:r>
                    </a:p>
                    <a:p>
                      <a:pPr marL="0" marR="57150">
                        <a:lnSpc>
                          <a:spcPct val="107000"/>
                        </a:lnSpc>
                        <a:spcBef>
                          <a:spcPts val="0"/>
                        </a:spcBef>
                        <a:spcAft>
                          <a:spcPts val="0"/>
                        </a:spcAft>
                      </a:pPr>
                      <a:r>
                        <a:rPr lang="en-US" sz="1100">
                          <a:effectLst/>
                        </a:rPr>
                        <a:t> </a:t>
                      </a:r>
                    </a:p>
                    <a:p>
                      <a:pPr marL="0" marR="57150">
                        <a:lnSpc>
                          <a:spcPct val="107000"/>
                        </a:lnSpc>
                        <a:spcBef>
                          <a:spcPts val="0"/>
                        </a:spcBef>
                        <a:spcAft>
                          <a:spcPts val="0"/>
                        </a:spcAft>
                      </a:pPr>
                      <a:r>
                        <a:rPr lang="en-US" sz="1100">
                          <a:effectLst/>
                        </a:rPr>
                        <a:t> </a:t>
                      </a:r>
                      <a:endParaRPr lang="en-US" sz="1100">
                        <a:effectLst/>
                        <a:latin typeface="Calibri" panose="020F0502020204030204"/>
                        <a:ea typeface="Calibri" panose="020F0502020204030204"/>
                        <a:cs typeface="Times New Roman" panose="02020603050405020304"/>
                      </a:endParaRPr>
                    </a:p>
                  </a:txBody>
                  <a:tcPr marL="68580" marR="68580" marT="0" marB="0"/>
                </a:tc>
                <a:tc>
                  <a:txBody>
                    <a:bodyPr/>
                    <a:lstStyle/>
                    <a:p>
                      <a:pPr marL="0" marR="57150">
                        <a:lnSpc>
                          <a:spcPct val="107000"/>
                        </a:lnSpc>
                        <a:spcBef>
                          <a:spcPts val="0"/>
                        </a:spcBef>
                        <a:spcAft>
                          <a:spcPts val="0"/>
                        </a:spcAft>
                      </a:pPr>
                      <a:r>
                        <a:rPr lang="en-US" sz="1100" dirty="0">
                          <a:effectLst/>
                        </a:rPr>
                        <a:t> </a:t>
                      </a:r>
                      <a:endParaRPr lang="en-US" sz="1100" dirty="0">
                        <a:effectLst/>
                        <a:latin typeface="Calibri" panose="020F0502020204030204"/>
                        <a:ea typeface="Calibri" panose="020F0502020204030204"/>
                        <a:cs typeface="Times New Roman" panose="02020603050405020304"/>
                      </a:endParaRPr>
                    </a:p>
                  </a:txBody>
                  <a:tcPr marL="68580" marR="68580" marT="0" marB="0"/>
                </a:tc>
                <a:extLst>
                  <a:ext uri="{0D108BD9-81ED-4DB2-BD59-A6C34878D82A}">
                    <a16:rowId xmlns:a16="http://schemas.microsoft.com/office/drawing/2014/main" val="10003"/>
                  </a:ext>
                </a:extLst>
              </a:tr>
            </a:tbl>
          </a:graphicData>
        </a:graphic>
      </p:graphicFrame>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2381" b="98413" l="1887" r="97799"/>
                    </a14:imgEffect>
                  </a14:imgLayer>
                </a14:imgProps>
              </a:ext>
              <a:ext uri="{28A0092B-C50C-407E-A947-70E740481C1C}">
                <a14:useLocalDpi xmlns:a14="http://schemas.microsoft.com/office/drawing/2010/main" val="0"/>
              </a:ext>
            </a:extLst>
          </a:blip>
          <a:stretch>
            <a:fillRect/>
          </a:stretch>
        </p:blipFill>
        <p:spPr>
          <a:xfrm>
            <a:off x="6425804" y="2066563"/>
            <a:ext cx="1938368" cy="1536065"/>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7135406" y="4963902"/>
            <a:ext cx="1974941" cy="1572638"/>
          </a:xfrm>
          <a:prstGeom prst="rect">
            <a:avLst/>
          </a:prstGeom>
        </p:spPr>
      </p:pic>
      <p:sp>
        <p:nvSpPr>
          <p:cNvPr id="8" name="TextBox 7"/>
          <p:cNvSpPr txBox="1"/>
          <p:nvPr/>
        </p:nvSpPr>
        <p:spPr>
          <a:xfrm>
            <a:off x="216449" y="189149"/>
            <a:ext cx="3890231" cy="4708981"/>
          </a:xfrm>
          <a:prstGeom prst="rect">
            <a:avLst/>
          </a:prstGeom>
          <a:noFill/>
        </p:spPr>
        <p:txBody>
          <a:bodyPr wrap="square" lIns="91440" tIns="45720" rIns="91440" bIns="45720" rtlCol="0" anchor="t">
            <a:spAutoFit/>
          </a:bodyPr>
          <a:lstStyle/>
          <a:p>
            <a:r>
              <a:rPr lang="en-US" sz="4000" b="1" dirty="0">
                <a:solidFill>
                  <a:srgbClr val="96C93D"/>
                </a:solidFill>
              </a:rPr>
              <a:t>BUILD THE </a:t>
            </a:r>
            <a:r>
              <a:rPr lang="en-US" sz="4000" b="1" dirty="0">
                <a:solidFill>
                  <a:srgbClr val="96C93D"/>
                </a:solidFill>
                <a:latin typeface="Calibri" panose="020F0502020204030204" pitchFamily="34" charset="0"/>
              </a:rPr>
              <a:t>SYSTEM:</a:t>
            </a:r>
          </a:p>
          <a:p>
            <a:endParaRPr lang="en-US" sz="4000" b="1" dirty="0">
              <a:solidFill>
                <a:srgbClr val="96C93D"/>
              </a:solidFill>
              <a:latin typeface="Calibri"/>
              <a:ea typeface="Calibri"/>
              <a:cs typeface="Calibri"/>
            </a:endParaRPr>
          </a:p>
          <a:p>
            <a:pPr marL="571500" indent="-571500">
              <a:buFont typeface="Arial" panose="020B0604020202020204" pitchFamily="34" charset="0"/>
              <a:buChar char="•"/>
            </a:pPr>
            <a:r>
              <a:rPr lang="en-US" sz="3600" b="1" dirty="0">
                <a:solidFill>
                  <a:srgbClr val="96C93D"/>
                </a:solidFill>
                <a:latin typeface="Calibri"/>
                <a:ea typeface="Calibri"/>
                <a:cs typeface="Calibri"/>
              </a:rPr>
              <a:t>Refine Criteria and Constraints</a:t>
            </a:r>
            <a:endParaRPr lang="en-US">
              <a:latin typeface="Calibri"/>
              <a:ea typeface="Calibri"/>
              <a:cs typeface="Calibri"/>
            </a:endParaRPr>
          </a:p>
          <a:p>
            <a:pPr marL="571500" indent="-571500">
              <a:buFont typeface="Arial" panose="020B0604020202020204" pitchFamily="34" charset="0"/>
              <a:buChar char="•"/>
            </a:pPr>
            <a:r>
              <a:rPr lang="en-US" sz="3600" b="1" dirty="0">
                <a:solidFill>
                  <a:srgbClr val="96C93D"/>
                </a:solidFill>
                <a:latin typeface="Calibri" panose="020F0502020204030204" pitchFamily="34" charset="0"/>
              </a:rPr>
              <a:t>Quantify where possible</a:t>
            </a:r>
          </a:p>
          <a:p>
            <a:pPr marL="571500" indent="-571500">
              <a:buFont typeface="Arial" panose="020B0604020202020204" pitchFamily="34" charset="0"/>
              <a:buChar char="•"/>
            </a:pPr>
            <a:endParaRPr lang="en-US" sz="3600" b="1" dirty="0">
              <a:latin typeface="Calibri" panose="020F0502020204030204" pitchFamily="34" charset="0"/>
            </a:endParaRPr>
          </a:p>
        </p:txBody>
      </p:sp>
      <p:graphicFrame>
        <p:nvGraphicFramePr>
          <p:cNvPr id="2" name="Table 1">
            <a:extLst>
              <a:ext uri="{FF2B5EF4-FFF2-40B4-BE49-F238E27FC236}">
                <a16:creationId xmlns:a16="http://schemas.microsoft.com/office/drawing/2014/main" id="{7778770A-B882-4DF1-A373-4981D542A4AC}"/>
              </a:ext>
            </a:extLst>
          </p:cNvPr>
          <p:cNvGraphicFramePr>
            <a:graphicFrameLocks noGrp="1"/>
          </p:cNvGraphicFramePr>
          <p:nvPr>
            <p:extLst>
              <p:ext uri="{D42A27DB-BD31-4B8C-83A1-F6EECF244321}">
                <p14:modId xmlns:p14="http://schemas.microsoft.com/office/powerpoint/2010/main" val="3680847686"/>
              </p:ext>
            </p:extLst>
          </p:nvPr>
        </p:nvGraphicFramePr>
        <p:xfrm>
          <a:off x="320040" y="4849283"/>
          <a:ext cx="6396644" cy="1802004"/>
        </p:xfrm>
        <a:graphic>
          <a:graphicData uri="http://schemas.openxmlformats.org/drawingml/2006/table">
            <a:tbl>
              <a:tblPr firstRow="1" firstCol="1" bandRow="1">
                <a:tableStyleId>{5C22544A-7EE6-4342-B048-85BDC9FD1C3A}</a:tableStyleId>
              </a:tblPr>
              <a:tblGrid>
                <a:gridCol w="2149134">
                  <a:extLst>
                    <a:ext uri="{9D8B030D-6E8A-4147-A177-3AD203B41FA5}">
                      <a16:colId xmlns:a16="http://schemas.microsoft.com/office/drawing/2014/main" val="2618341465"/>
                    </a:ext>
                  </a:extLst>
                </a:gridCol>
                <a:gridCol w="2062381">
                  <a:extLst>
                    <a:ext uri="{9D8B030D-6E8A-4147-A177-3AD203B41FA5}">
                      <a16:colId xmlns:a16="http://schemas.microsoft.com/office/drawing/2014/main" val="2171271623"/>
                    </a:ext>
                  </a:extLst>
                </a:gridCol>
                <a:gridCol w="2185129">
                  <a:extLst>
                    <a:ext uri="{9D8B030D-6E8A-4147-A177-3AD203B41FA5}">
                      <a16:colId xmlns:a16="http://schemas.microsoft.com/office/drawing/2014/main" val="3699118016"/>
                    </a:ext>
                  </a:extLst>
                </a:gridCol>
              </a:tblGrid>
              <a:tr h="301339">
                <a:tc>
                  <a:txBody>
                    <a:bodyPr/>
                    <a:lstStyle/>
                    <a:p>
                      <a:pPr marL="0" marR="57150">
                        <a:lnSpc>
                          <a:spcPct val="107000"/>
                        </a:lnSpc>
                        <a:spcBef>
                          <a:spcPts val="0"/>
                        </a:spcBef>
                        <a:spcAft>
                          <a:spcPts val="0"/>
                        </a:spcAft>
                      </a:pPr>
                      <a:r>
                        <a:rPr lang="en-US" sz="1200" dirty="0">
                          <a:effectLst/>
                        </a:rPr>
                        <a:t>Customer Constraints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7150">
                        <a:lnSpc>
                          <a:spcPct val="107000"/>
                        </a:lnSpc>
                        <a:spcBef>
                          <a:spcPts val="0"/>
                        </a:spcBef>
                        <a:spcAft>
                          <a:spcPts val="0"/>
                        </a:spcAft>
                      </a:pPr>
                      <a:r>
                        <a:rPr lang="en-US" sz="1200" dirty="0">
                          <a:effectLst/>
                        </a:rPr>
                        <a:t>Revised to be specific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7150">
                        <a:lnSpc>
                          <a:spcPct val="107000"/>
                        </a:lnSpc>
                        <a:spcBef>
                          <a:spcPts val="0"/>
                        </a:spcBef>
                        <a:spcAft>
                          <a:spcPts val="0"/>
                        </a:spcAft>
                      </a:pPr>
                      <a:r>
                        <a:rPr lang="en-US" sz="1200" dirty="0">
                          <a:effectLst/>
                        </a:rPr>
                        <a:t>What you will do to fit within the constraints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2289180"/>
                  </a:ext>
                </a:extLst>
              </a:tr>
              <a:tr h="558587">
                <a:tc>
                  <a:txBody>
                    <a:bodyPr/>
                    <a:lstStyle/>
                    <a:p>
                      <a:pPr marL="0" marR="57150">
                        <a:lnSpc>
                          <a:spcPct val="107000"/>
                        </a:lnSpc>
                        <a:spcBef>
                          <a:spcPts val="0"/>
                        </a:spcBef>
                        <a:spcAft>
                          <a:spcPts val="0"/>
                        </a:spcAft>
                      </a:pPr>
                      <a:r>
                        <a:rPr lang="en-US" sz="1800" b="1" kern="1200" dirty="0">
                          <a:solidFill>
                            <a:schemeClr val="lt1"/>
                          </a:solidFill>
                          <a:effectLst/>
                          <a:latin typeface="+mn-lt"/>
                          <a:ea typeface="+mn-ea"/>
                          <a:cs typeface="+mn-cs"/>
                        </a:rPr>
                        <a:t>Use available water.</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715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1265961"/>
                  </a:ext>
                </a:extLst>
              </a:tr>
              <a:tr h="558587">
                <a:tc>
                  <a:txBody>
                    <a:bodyPr/>
                    <a:lstStyle/>
                    <a:p>
                      <a:pPr marL="0" marR="57150">
                        <a:lnSpc>
                          <a:spcPct val="107000"/>
                        </a:lnSpc>
                        <a:spcBef>
                          <a:spcPts val="0"/>
                        </a:spcBef>
                        <a:spcAft>
                          <a:spcPts val="0"/>
                        </a:spcAft>
                      </a:pPr>
                      <a:r>
                        <a:rPr lang="en-US" sz="1800" b="1" kern="1200" dirty="0">
                          <a:solidFill>
                            <a:schemeClr val="lt1"/>
                          </a:solidFill>
                          <a:effectLst/>
                          <a:latin typeface="+mn-lt"/>
                          <a:ea typeface="+mn-ea"/>
                          <a:cs typeface="+mn-cs"/>
                        </a:rPr>
                        <a:t>Infiltrate water in 96 hours.</a:t>
                      </a: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p>
                    <a:p>
                      <a:pPr marL="0" marR="5715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5715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305498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668350" y="2420761"/>
            <a:ext cx="5282071" cy="424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8DB1263F-7B2F-4124-9C2D-472E45A28ACD}"/>
              </a:ext>
            </a:extLst>
          </p:cNvPr>
          <p:cNvSpPr txBox="1"/>
          <p:nvPr/>
        </p:nvSpPr>
        <p:spPr>
          <a:xfrm>
            <a:off x="385356" y="37361"/>
            <a:ext cx="3282994" cy="5016758"/>
          </a:xfrm>
          <a:prstGeom prst="rect">
            <a:avLst/>
          </a:prstGeom>
          <a:noFill/>
        </p:spPr>
        <p:txBody>
          <a:bodyPr wrap="square" rtlCol="0">
            <a:spAutoFit/>
          </a:bodyPr>
          <a:lstStyle/>
          <a:p>
            <a:r>
              <a:rPr lang="en-US" sz="4000" b="1" dirty="0">
                <a:solidFill>
                  <a:srgbClr val="96C93D"/>
                </a:solidFill>
              </a:rPr>
              <a:t>BUILD THE </a:t>
            </a:r>
            <a:r>
              <a:rPr lang="en-US" sz="4000" b="1" dirty="0">
                <a:solidFill>
                  <a:srgbClr val="96C93D"/>
                </a:solidFill>
                <a:latin typeface="Calibri" panose="020F0502020204030204" pitchFamily="34" charset="0"/>
              </a:rPr>
              <a:t>SYSTEM:</a:t>
            </a:r>
          </a:p>
          <a:p>
            <a:pPr marL="571500" indent="-571500">
              <a:buFont typeface="Arial" panose="020B0604020202020204" pitchFamily="34" charset="0"/>
              <a:buChar char="•"/>
            </a:pPr>
            <a:r>
              <a:rPr lang="en-US" sz="4000" dirty="0">
                <a:solidFill>
                  <a:srgbClr val="96C93D"/>
                </a:solidFill>
                <a:latin typeface="Calibri" panose="020F0502020204030204" pitchFamily="34" charset="0"/>
              </a:rPr>
              <a:t>Site Map</a:t>
            </a:r>
          </a:p>
          <a:p>
            <a:pPr marL="571500" indent="-571500">
              <a:buFont typeface="Arial" panose="020B0604020202020204" pitchFamily="34" charset="0"/>
              <a:buChar char="•"/>
            </a:pPr>
            <a:r>
              <a:rPr lang="en-US" sz="4000" dirty="0">
                <a:solidFill>
                  <a:srgbClr val="96C93D"/>
                </a:solidFill>
                <a:latin typeface="Calibri" panose="020F0502020204030204" pitchFamily="34" charset="0"/>
              </a:rPr>
              <a:t>Schoolyard Inspection Data Sheet</a:t>
            </a:r>
          </a:p>
          <a:p>
            <a:pPr marL="571500" indent="-571500">
              <a:buFont typeface="Arial" panose="020B0604020202020204" pitchFamily="34" charset="0"/>
              <a:buChar char="•"/>
            </a:pPr>
            <a:r>
              <a:rPr lang="en-US" sz="4000" dirty="0">
                <a:solidFill>
                  <a:srgbClr val="96C93D"/>
                </a:solidFill>
                <a:latin typeface="Calibri" panose="020F0502020204030204" pitchFamily="34" charset="0"/>
              </a:rPr>
              <a:t>From Lesson 4</a:t>
            </a:r>
            <a:endParaRPr lang="en-US" sz="4000" dirty="0">
              <a:latin typeface="Calibri" panose="020F0502020204030204" pitchFamily="34" charset="0"/>
            </a:endParaRPr>
          </a:p>
        </p:txBody>
      </p:sp>
      <p:sp>
        <p:nvSpPr>
          <p:cNvPr id="4" name="Rectangle 3">
            <a:extLst>
              <a:ext uri="{FF2B5EF4-FFF2-40B4-BE49-F238E27FC236}">
                <a16:creationId xmlns:a16="http://schemas.microsoft.com/office/drawing/2014/main" id="{255F682C-C6CD-44DB-BD31-FBCAD7171E25}"/>
              </a:ext>
            </a:extLst>
          </p:cNvPr>
          <p:cNvSpPr/>
          <p:nvPr/>
        </p:nvSpPr>
        <p:spPr>
          <a:xfrm>
            <a:off x="3668350" y="3344091"/>
            <a:ext cx="455657"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H</a:t>
            </a:r>
          </a:p>
        </p:txBody>
      </p:sp>
      <p:sp>
        <p:nvSpPr>
          <p:cNvPr id="8" name="Rectangle 7">
            <a:extLst>
              <a:ext uri="{FF2B5EF4-FFF2-40B4-BE49-F238E27FC236}">
                <a16:creationId xmlns:a16="http://schemas.microsoft.com/office/drawing/2014/main" id="{9042CE7B-5A0B-45FE-8683-E04A4E1471B5}"/>
              </a:ext>
            </a:extLst>
          </p:cNvPr>
          <p:cNvSpPr/>
          <p:nvPr/>
        </p:nvSpPr>
        <p:spPr>
          <a:xfrm>
            <a:off x="6032387" y="3344091"/>
            <a:ext cx="455657"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H</a:t>
            </a:r>
          </a:p>
        </p:txBody>
      </p:sp>
      <p:sp>
        <p:nvSpPr>
          <p:cNvPr id="7" name="Rectangle 6">
            <a:extLst>
              <a:ext uri="{FF2B5EF4-FFF2-40B4-BE49-F238E27FC236}">
                <a16:creationId xmlns:a16="http://schemas.microsoft.com/office/drawing/2014/main" id="{221FF97F-839B-423B-9485-6D1C93EC4C44}"/>
              </a:ext>
            </a:extLst>
          </p:cNvPr>
          <p:cNvSpPr/>
          <p:nvPr/>
        </p:nvSpPr>
        <p:spPr>
          <a:xfrm>
            <a:off x="4541979" y="2420761"/>
            <a:ext cx="47801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t>
            </a:r>
          </a:p>
        </p:txBody>
      </p:sp>
      <p:sp>
        <p:nvSpPr>
          <p:cNvPr id="10" name="Rectangle 9">
            <a:extLst>
              <a:ext uri="{FF2B5EF4-FFF2-40B4-BE49-F238E27FC236}">
                <a16:creationId xmlns:a16="http://schemas.microsoft.com/office/drawing/2014/main" id="{988BF99E-1A65-489B-B509-4586357BD83A}"/>
              </a:ext>
            </a:extLst>
          </p:cNvPr>
          <p:cNvSpPr/>
          <p:nvPr/>
        </p:nvSpPr>
        <p:spPr>
          <a:xfrm>
            <a:off x="6673149" y="2076773"/>
            <a:ext cx="478016"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t>
            </a:r>
          </a:p>
        </p:txBody>
      </p:sp>
      <p:pic>
        <p:nvPicPr>
          <p:cNvPr id="9" name="Picture 8">
            <a:extLst>
              <a:ext uri="{FF2B5EF4-FFF2-40B4-BE49-F238E27FC236}">
                <a16:creationId xmlns:a16="http://schemas.microsoft.com/office/drawing/2014/main" id="{EC172121-799A-CE47-8535-69AEE8B34F0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381" b="98413" l="1887" r="97799"/>
                    </a14:imgEffect>
                  </a14:imgLayer>
                </a14:imgProps>
              </a:ext>
              <a:ext uri="{28A0092B-C50C-407E-A947-70E740481C1C}">
                <a14:useLocalDpi xmlns:a14="http://schemas.microsoft.com/office/drawing/2010/main" val="0"/>
              </a:ext>
            </a:extLst>
          </a:blip>
          <a:stretch>
            <a:fillRect/>
          </a:stretch>
        </p:blipFill>
        <p:spPr>
          <a:xfrm>
            <a:off x="4755614" y="84910"/>
            <a:ext cx="1938368" cy="1536065"/>
          </a:xfrm>
          <a:prstGeom prst="rect">
            <a:avLst/>
          </a:prstGeom>
        </p:spPr>
      </p:pic>
      <p:pic>
        <p:nvPicPr>
          <p:cNvPr id="11" name="Picture 10">
            <a:extLst>
              <a:ext uri="{FF2B5EF4-FFF2-40B4-BE49-F238E27FC236}">
                <a16:creationId xmlns:a16="http://schemas.microsoft.com/office/drawing/2014/main" id="{8289C312-A998-AF42-8792-EB1875921F2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6886031" y="124946"/>
            <a:ext cx="1974941" cy="1572638"/>
          </a:xfrm>
          <a:prstGeom prst="rect">
            <a:avLst/>
          </a:prstGeom>
        </p:spPr>
      </p:pic>
    </p:spTree>
    <p:extLst>
      <p:ext uri="{BB962C8B-B14F-4D97-AF65-F5344CB8AC3E}">
        <p14:creationId xmlns:p14="http://schemas.microsoft.com/office/powerpoint/2010/main" val="2022672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6AD0-29CB-2643-A6A8-16E88BF0554B}"/>
              </a:ext>
            </a:extLst>
          </p:cNvPr>
          <p:cNvSpPr>
            <a:spLocks noGrp="1"/>
          </p:cNvSpPr>
          <p:nvPr>
            <p:ph type="title"/>
          </p:nvPr>
        </p:nvSpPr>
        <p:spPr/>
        <p:txBody>
          <a:bodyPr/>
          <a:lstStyle/>
          <a:p>
            <a:r>
              <a:rPr lang="en-US" b="1" dirty="0">
                <a:solidFill>
                  <a:srgbClr val="96C93D"/>
                </a:solidFill>
              </a:rPr>
              <a:t>BUILD THE </a:t>
            </a:r>
            <a:r>
              <a:rPr lang="en-US" b="1" dirty="0">
                <a:solidFill>
                  <a:srgbClr val="96C93D"/>
                </a:solidFill>
                <a:latin typeface="Calibri" panose="020F0502020204030204" pitchFamily="34" charset="0"/>
              </a:rPr>
              <a:t>SYSTEM: How Much Water Can We Collect?</a:t>
            </a:r>
            <a:endParaRPr lang="en-US" dirty="0"/>
          </a:p>
        </p:txBody>
      </p:sp>
      <p:pic>
        <p:nvPicPr>
          <p:cNvPr id="4" name="Picture 3" descr="A screenshot of a cell phone&#10;&#10;Description automatically generated">
            <a:extLst>
              <a:ext uri="{FF2B5EF4-FFF2-40B4-BE49-F238E27FC236}">
                <a16:creationId xmlns:a16="http://schemas.microsoft.com/office/drawing/2014/main" id="{9775A06E-2E04-0D45-9F51-2E477BFB0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864" y="2276984"/>
            <a:ext cx="7463486" cy="3957561"/>
          </a:xfrm>
          <a:prstGeom prst="rect">
            <a:avLst/>
          </a:prstGeom>
        </p:spPr>
      </p:pic>
      <p:grpSp>
        <p:nvGrpSpPr>
          <p:cNvPr id="5" name="Group 4">
            <a:extLst>
              <a:ext uri="{FF2B5EF4-FFF2-40B4-BE49-F238E27FC236}">
                <a16:creationId xmlns:a16="http://schemas.microsoft.com/office/drawing/2014/main" id="{0CD7A98A-21DE-6A40-AAEC-82DD3987CD84}"/>
              </a:ext>
            </a:extLst>
          </p:cNvPr>
          <p:cNvGrpSpPr/>
          <p:nvPr/>
        </p:nvGrpSpPr>
        <p:grpSpPr>
          <a:xfrm>
            <a:off x="5159141" y="1490665"/>
            <a:ext cx="3984859" cy="1572638"/>
            <a:chOff x="4787394" y="432426"/>
            <a:chExt cx="3984859" cy="1572638"/>
          </a:xfrm>
        </p:grpSpPr>
        <p:pic>
          <p:nvPicPr>
            <p:cNvPr id="6" name="Picture 5">
              <a:extLst>
                <a:ext uri="{FF2B5EF4-FFF2-40B4-BE49-F238E27FC236}">
                  <a16:creationId xmlns:a16="http://schemas.microsoft.com/office/drawing/2014/main" id="{319C6487-811A-9144-B043-61E6ABF213C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81" b="98413" l="1887" r="97799"/>
                      </a14:imgEffect>
                    </a14:imgLayer>
                  </a14:imgProps>
                </a:ext>
                <a:ext uri="{28A0092B-C50C-407E-A947-70E740481C1C}">
                  <a14:useLocalDpi xmlns:a14="http://schemas.microsoft.com/office/drawing/2010/main" val="0"/>
                </a:ext>
              </a:extLst>
            </a:blip>
            <a:stretch>
              <a:fillRect/>
            </a:stretch>
          </p:blipFill>
          <p:spPr>
            <a:xfrm>
              <a:off x="4787394" y="450712"/>
              <a:ext cx="1938368" cy="1536065"/>
            </a:xfrm>
            <a:prstGeom prst="rect">
              <a:avLst/>
            </a:prstGeom>
          </p:spPr>
        </p:pic>
        <p:pic>
          <p:nvPicPr>
            <p:cNvPr id="7" name="Picture 6">
              <a:extLst>
                <a:ext uri="{FF2B5EF4-FFF2-40B4-BE49-F238E27FC236}">
                  <a16:creationId xmlns:a16="http://schemas.microsoft.com/office/drawing/2014/main" id="{510E64F7-7562-BA49-AC85-4DCF87E5C02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6797312" y="432426"/>
              <a:ext cx="1974941" cy="1572638"/>
            </a:xfrm>
            <a:prstGeom prst="rect">
              <a:avLst/>
            </a:prstGeom>
          </p:spPr>
        </p:pic>
      </p:grpSp>
    </p:spTree>
    <p:extLst>
      <p:ext uri="{BB962C8B-B14F-4D97-AF65-F5344CB8AC3E}">
        <p14:creationId xmlns:p14="http://schemas.microsoft.com/office/powerpoint/2010/main" val="1050175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7A38-2EB6-8E40-A94E-CB82CAF03390}"/>
              </a:ext>
            </a:extLst>
          </p:cNvPr>
          <p:cNvSpPr>
            <a:spLocks noGrp="1"/>
          </p:cNvSpPr>
          <p:nvPr>
            <p:ph type="title"/>
          </p:nvPr>
        </p:nvSpPr>
        <p:spPr>
          <a:xfrm>
            <a:off x="595399" y="258595"/>
            <a:ext cx="7886700" cy="1325563"/>
          </a:xfrm>
        </p:spPr>
        <p:txBody>
          <a:bodyPr/>
          <a:lstStyle/>
          <a:p>
            <a:r>
              <a:rPr lang="en-US" b="1" dirty="0">
                <a:solidFill>
                  <a:srgbClr val="96C93D"/>
                </a:solidFill>
              </a:rPr>
              <a:t>BUILD THE </a:t>
            </a:r>
            <a:r>
              <a:rPr lang="en-US" b="1" dirty="0">
                <a:solidFill>
                  <a:srgbClr val="96C93D"/>
                </a:solidFill>
                <a:latin typeface="Calibri" panose="020F0502020204030204" pitchFamily="34" charset="0"/>
              </a:rPr>
              <a:t>SYSTEM: Plants</a:t>
            </a:r>
            <a:endParaRPr lang="en-US" dirty="0"/>
          </a:p>
        </p:txBody>
      </p:sp>
      <p:pic>
        <p:nvPicPr>
          <p:cNvPr id="5" name="Picture 4">
            <a:extLst>
              <a:ext uri="{FF2B5EF4-FFF2-40B4-BE49-F238E27FC236}">
                <a16:creationId xmlns:a16="http://schemas.microsoft.com/office/drawing/2014/main" id="{A40A2E7D-0FE0-6045-AFF8-A527ED797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01278"/>
            <a:ext cx="6101542" cy="2462025"/>
          </a:xfrm>
          <a:prstGeom prst="rect">
            <a:avLst/>
          </a:prstGeom>
        </p:spPr>
      </p:pic>
      <p:pic>
        <p:nvPicPr>
          <p:cNvPr id="7" name="Picture 6">
            <a:extLst>
              <a:ext uri="{FF2B5EF4-FFF2-40B4-BE49-F238E27FC236}">
                <a16:creationId xmlns:a16="http://schemas.microsoft.com/office/drawing/2014/main" id="{EC72FDC4-75D4-7245-A595-38E431457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383" y="2994697"/>
            <a:ext cx="5083293" cy="3863303"/>
          </a:xfrm>
          <a:prstGeom prst="rect">
            <a:avLst/>
          </a:prstGeom>
        </p:spPr>
      </p:pic>
      <p:grpSp>
        <p:nvGrpSpPr>
          <p:cNvPr id="8" name="Group 7">
            <a:extLst>
              <a:ext uri="{FF2B5EF4-FFF2-40B4-BE49-F238E27FC236}">
                <a16:creationId xmlns:a16="http://schemas.microsoft.com/office/drawing/2014/main" id="{1044E0AD-A5C8-534B-9DA4-6F0326798BD8}"/>
              </a:ext>
            </a:extLst>
          </p:cNvPr>
          <p:cNvGrpSpPr/>
          <p:nvPr/>
        </p:nvGrpSpPr>
        <p:grpSpPr>
          <a:xfrm>
            <a:off x="331772" y="4574332"/>
            <a:ext cx="3984859" cy="1572638"/>
            <a:chOff x="4787394" y="432426"/>
            <a:chExt cx="3984859" cy="1572638"/>
          </a:xfrm>
        </p:grpSpPr>
        <p:pic>
          <p:nvPicPr>
            <p:cNvPr id="9" name="Picture 8">
              <a:extLst>
                <a:ext uri="{FF2B5EF4-FFF2-40B4-BE49-F238E27FC236}">
                  <a16:creationId xmlns:a16="http://schemas.microsoft.com/office/drawing/2014/main" id="{32C35F61-1661-0C43-8E80-ACCF9E3A1DD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381" b="98413" l="1887" r="97799"/>
                      </a14:imgEffect>
                    </a14:imgLayer>
                  </a14:imgProps>
                </a:ext>
                <a:ext uri="{28A0092B-C50C-407E-A947-70E740481C1C}">
                  <a14:useLocalDpi xmlns:a14="http://schemas.microsoft.com/office/drawing/2010/main" val="0"/>
                </a:ext>
              </a:extLst>
            </a:blip>
            <a:stretch>
              <a:fillRect/>
            </a:stretch>
          </p:blipFill>
          <p:spPr>
            <a:xfrm>
              <a:off x="4787394" y="450712"/>
              <a:ext cx="1938368" cy="1536065"/>
            </a:xfrm>
            <a:prstGeom prst="rect">
              <a:avLst/>
            </a:prstGeom>
          </p:spPr>
        </p:pic>
        <p:pic>
          <p:nvPicPr>
            <p:cNvPr id="10" name="Picture 9">
              <a:extLst>
                <a:ext uri="{FF2B5EF4-FFF2-40B4-BE49-F238E27FC236}">
                  <a16:creationId xmlns:a16="http://schemas.microsoft.com/office/drawing/2014/main" id="{9EF03891-9067-D842-A292-71025853CA8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6797312" y="432426"/>
              <a:ext cx="1974941" cy="1572638"/>
            </a:xfrm>
            <a:prstGeom prst="rect">
              <a:avLst/>
            </a:prstGeom>
          </p:spPr>
        </p:pic>
      </p:grpSp>
    </p:spTree>
    <p:extLst>
      <p:ext uri="{BB962C8B-B14F-4D97-AF65-F5344CB8AC3E}">
        <p14:creationId xmlns:p14="http://schemas.microsoft.com/office/powerpoint/2010/main" val="252345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aper with text and numbers&#10;&#10;AI-generated content may be incorrect.">
            <a:extLst>
              <a:ext uri="{FF2B5EF4-FFF2-40B4-BE49-F238E27FC236}">
                <a16:creationId xmlns:a16="http://schemas.microsoft.com/office/drawing/2014/main" id="{59B0AD0A-0DBE-3073-B48B-3D3124E27797}"/>
              </a:ext>
            </a:extLst>
          </p:cNvPr>
          <p:cNvPicPr>
            <a:picLocks noChangeAspect="1"/>
          </p:cNvPicPr>
          <p:nvPr/>
        </p:nvPicPr>
        <p:blipFill>
          <a:blip r:embed="rId2"/>
          <a:srcRect l="-17" t="1735" r="-216" b="19589"/>
          <a:stretch/>
        </p:blipFill>
        <p:spPr>
          <a:xfrm>
            <a:off x="978358" y="1322479"/>
            <a:ext cx="5436593" cy="5395614"/>
          </a:xfrm>
          <a:prstGeom prst="rect">
            <a:avLst/>
          </a:prstGeom>
        </p:spPr>
      </p:pic>
      <p:sp>
        <p:nvSpPr>
          <p:cNvPr id="2" name="Title 1">
            <a:extLst>
              <a:ext uri="{FF2B5EF4-FFF2-40B4-BE49-F238E27FC236}">
                <a16:creationId xmlns:a16="http://schemas.microsoft.com/office/drawing/2014/main" id="{26977A38-2EB6-8E40-A94E-CB82CAF03390}"/>
              </a:ext>
            </a:extLst>
          </p:cNvPr>
          <p:cNvSpPr>
            <a:spLocks noGrp="1"/>
          </p:cNvSpPr>
          <p:nvPr>
            <p:ph type="title"/>
          </p:nvPr>
        </p:nvSpPr>
        <p:spPr>
          <a:xfrm>
            <a:off x="303792" y="132118"/>
            <a:ext cx="8249343" cy="1325563"/>
          </a:xfrm>
        </p:spPr>
        <p:txBody>
          <a:bodyPr/>
          <a:lstStyle/>
          <a:p>
            <a:r>
              <a:rPr lang="en-US" b="1" dirty="0">
                <a:solidFill>
                  <a:srgbClr val="96C93D"/>
                </a:solidFill>
              </a:rPr>
              <a:t>BUILD THE </a:t>
            </a:r>
            <a:r>
              <a:rPr lang="en-US" b="1" dirty="0">
                <a:solidFill>
                  <a:srgbClr val="96C93D"/>
                </a:solidFill>
                <a:latin typeface="Calibri" panose="020F0502020204030204" pitchFamily="34" charset="0"/>
              </a:rPr>
              <a:t>SYSTEM: Water Budget</a:t>
            </a:r>
            <a:endParaRPr lang="en-US" dirty="0"/>
          </a:p>
        </p:txBody>
      </p:sp>
      <p:grpSp>
        <p:nvGrpSpPr>
          <p:cNvPr id="5" name="Group 4">
            <a:extLst>
              <a:ext uri="{FF2B5EF4-FFF2-40B4-BE49-F238E27FC236}">
                <a16:creationId xmlns:a16="http://schemas.microsoft.com/office/drawing/2014/main" id="{63D1501B-9992-774E-92F3-83F459AED854}"/>
              </a:ext>
            </a:extLst>
          </p:cNvPr>
          <p:cNvGrpSpPr/>
          <p:nvPr/>
        </p:nvGrpSpPr>
        <p:grpSpPr>
          <a:xfrm>
            <a:off x="5062905" y="3694289"/>
            <a:ext cx="3984859" cy="1572638"/>
            <a:chOff x="4787394" y="432426"/>
            <a:chExt cx="3984859" cy="1572638"/>
          </a:xfrm>
        </p:grpSpPr>
        <p:pic>
          <p:nvPicPr>
            <p:cNvPr id="6" name="Picture 5">
              <a:extLst>
                <a:ext uri="{FF2B5EF4-FFF2-40B4-BE49-F238E27FC236}">
                  <a16:creationId xmlns:a16="http://schemas.microsoft.com/office/drawing/2014/main" id="{0251E78C-C7C1-0049-88DA-F5C6DA8F222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81" b="98413" l="1887" r="97799"/>
                      </a14:imgEffect>
                    </a14:imgLayer>
                  </a14:imgProps>
                </a:ext>
                <a:ext uri="{28A0092B-C50C-407E-A947-70E740481C1C}">
                  <a14:useLocalDpi xmlns:a14="http://schemas.microsoft.com/office/drawing/2010/main" val="0"/>
                </a:ext>
              </a:extLst>
            </a:blip>
            <a:stretch>
              <a:fillRect/>
            </a:stretch>
          </p:blipFill>
          <p:spPr>
            <a:xfrm>
              <a:off x="4787394" y="450712"/>
              <a:ext cx="1938368" cy="1536065"/>
            </a:xfrm>
            <a:prstGeom prst="rect">
              <a:avLst/>
            </a:prstGeom>
          </p:spPr>
        </p:pic>
        <p:pic>
          <p:nvPicPr>
            <p:cNvPr id="7" name="Picture 6">
              <a:extLst>
                <a:ext uri="{FF2B5EF4-FFF2-40B4-BE49-F238E27FC236}">
                  <a16:creationId xmlns:a16="http://schemas.microsoft.com/office/drawing/2014/main" id="{844DFA34-5C36-3945-833C-4AECD4292E9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88" b="97674" l="0" r="97531"/>
                      </a14:imgEffect>
                    </a14:imgLayer>
                  </a14:imgProps>
                </a:ext>
                <a:ext uri="{28A0092B-C50C-407E-A947-70E740481C1C}">
                  <a14:useLocalDpi xmlns:a14="http://schemas.microsoft.com/office/drawing/2010/main" val="0"/>
                </a:ext>
              </a:extLst>
            </a:blip>
            <a:stretch>
              <a:fillRect/>
            </a:stretch>
          </p:blipFill>
          <p:spPr>
            <a:xfrm>
              <a:off x="6797312" y="432426"/>
              <a:ext cx="1974941" cy="1572638"/>
            </a:xfrm>
            <a:prstGeom prst="rect">
              <a:avLst/>
            </a:prstGeom>
          </p:spPr>
        </p:pic>
      </p:grpSp>
    </p:spTree>
    <p:extLst>
      <p:ext uri="{BB962C8B-B14F-4D97-AF65-F5344CB8AC3E}">
        <p14:creationId xmlns:p14="http://schemas.microsoft.com/office/powerpoint/2010/main" val="9710115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C5E275F995F040B3114C4CAE1CA053" ma:contentTypeVersion="16" ma:contentTypeDescription="Create a new document." ma:contentTypeScope="" ma:versionID="86c12101b31adb52dd3420b2385685dc">
  <xsd:schema xmlns:xsd="http://www.w3.org/2001/XMLSchema" xmlns:xs="http://www.w3.org/2001/XMLSchema" xmlns:p="http://schemas.microsoft.com/office/2006/metadata/properties" xmlns:ns2="4f81103c-a3e0-4811-b810-c573208df66e" xmlns:ns3="3bd514ff-856e-4377-a943-0625ef4c513f" targetNamespace="http://schemas.microsoft.com/office/2006/metadata/properties" ma:root="true" ma:fieldsID="cf5a56d351cab61cf1945b47629d5844" ns2:_="" ns3:_="">
    <xsd:import namespace="4f81103c-a3e0-4811-b810-c573208df66e"/>
    <xsd:import namespace="3bd514ff-856e-4377-a943-0625ef4c51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1103c-a3e0-4811-b810-c573208df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337db1-7079-43ed-80db-4401c62b96b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d514ff-856e-4377-a943-0625ef4c51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6a23ec8-14c5-4b41-90c6-dc0fbb5f35fb}" ma:internalName="TaxCatchAll" ma:showField="CatchAllData" ma:web="3bd514ff-856e-4377-a943-0625ef4c51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bd514ff-856e-4377-a943-0625ef4c513f" xsi:nil="true"/>
    <lcf76f155ced4ddcb4097134ff3c332f xmlns="4f81103c-a3e0-4811-b810-c573208df66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62E66A-C386-4B28-92F8-A3A84ABAE6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81103c-a3e0-4811-b810-c573208df66e"/>
    <ds:schemaRef ds:uri="3bd514ff-856e-4377-a943-0625ef4c5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4D6F1E-3CAF-4BEF-9408-18B24476BCAF}">
  <ds:schemaRefs>
    <ds:schemaRef ds:uri="http://schemas.microsoft.com/office/2006/metadata/properties"/>
    <ds:schemaRef ds:uri="http://schemas.microsoft.com/office/infopath/2007/PartnerControls"/>
    <ds:schemaRef ds:uri="3bd514ff-856e-4377-a943-0625ef4c513f"/>
    <ds:schemaRef ds:uri="4f81103c-a3e0-4811-b810-c573208df66e"/>
  </ds:schemaRefs>
</ds:datastoreItem>
</file>

<file path=customXml/itemProps3.xml><?xml version="1.0" encoding="utf-8"?>
<ds:datastoreItem xmlns:ds="http://schemas.openxmlformats.org/officeDocument/2006/customXml" ds:itemID="{9479CB08-26EA-4034-ABAE-6382B210EF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810</TotalTime>
  <Words>1962</Words>
  <Application>Microsoft Office PowerPoint</Application>
  <PresentationFormat>On-screen Show (4:3)</PresentationFormat>
  <Paragraphs>222</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Lesson Nine System Design &amp; Improvement</vt:lpstr>
      <vt:lpstr>PowerPoint Presentation</vt:lpstr>
      <vt:lpstr>PowerPoint Presentation</vt:lpstr>
      <vt:lpstr>PowerPoint Presentation</vt:lpstr>
      <vt:lpstr>PowerPoint Presentation</vt:lpstr>
      <vt:lpstr>PowerPoint Presentation</vt:lpstr>
      <vt:lpstr>BUILD THE SYSTEM: How Much Water Can We Collect?</vt:lpstr>
      <vt:lpstr>BUILD THE SYSTEM: Plants</vt:lpstr>
      <vt:lpstr>BUILD THE SYSTEM: Water Budget</vt:lpstr>
      <vt:lpstr>BUILD THE SYSTEM: Basin Sizes</vt:lpstr>
      <vt:lpstr>PowerPoint Presentation</vt:lpstr>
      <vt:lpstr>PowerPoint Presentation</vt:lpstr>
      <vt:lpstr>PowerPoint Presentation</vt:lpstr>
      <vt:lpstr>PowerPoint Presentation</vt:lpstr>
      <vt:lpstr>PowerPoint Presentation</vt:lpstr>
      <vt:lpstr>PowerPoint Presentation</vt:lpstr>
      <vt:lpstr>BUILD THE SYSTEM: Schematic Diagram</vt:lpstr>
      <vt:lpstr>PowerPoint Presentation</vt:lpstr>
      <vt:lpstr>PowerPoint Presentation</vt:lpstr>
      <vt:lpstr>PowerPoint Presentation</vt:lpstr>
      <vt:lpstr>PowerPoint Presentation</vt:lpstr>
      <vt:lpstr>How does the engineering design process help us solve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What is a habitat?</dc:title>
  <dc:creator>Holly Thomas-Hilburn</dc:creator>
  <cp:lastModifiedBy>Betsy Wilkening</cp:lastModifiedBy>
  <cp:revision>237</cp:revision>
  <dcterms:created xsi:type="dcterms:W3CDTF">2016-06-10T15:55:00Z</dcterms:created>
  <dcterms:modified xsi:type="dcterms:W3CDTF">2025-04-30T21:55:19Z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y fmtid="{D5CDD505-2E9C-101B-9397-08002B2CF9AE}" pid="3" name="ContentTypeId">
    <vt:lpwstr>0x010100FCC5E275F995F040B3114C4CAE1CA053</vt:lpwstr>
  </property>
  <property fmtid="{D5CDD505-2E9C-101B-9397-08002B2CF9AE}" pid="4" name="MediaServiceImageTags">
    <vt:lpwstr/>
  </property>
</Properties>
</file>