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5"/>
  </p:notesMasterIdLst>
  <p:sldIdLst>
    <p:sldId id="256" r:id="rId5"/>
    <p:sldId id="257" r:id="rId6"/>
    <p:sldId id="258" r:id="rId7"/>
    <p:sldId id="259" r:id="rId8"/>
    <p:sldId id="260" r:id="rId9"/>
    <p:sldId id="261" r:id="rId10"/>
    <p:sldId id="262" r:id="rId11"/>
    <p:sldId id="263" r:id="rId12"/>
    <p:sldId id="265" r:id="rId13"/>
    <p:sldId id="264"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8FB0BE-F9D4-A725-4712-194FEE437FAA}" v="3" dt="2025-07-21T18:55:35.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466"/>
  </p:normalViewPr>
  <p:slideViewPr>
    <p:cSldViewPr snapToGrid="0">
      <p:cViewPr varScale="1">
        <p:scale>
          <a:sx n="97" d="100"/>
          <a:sy n="97" d="100"/>
        </p:scale>
        <p:origin x="1416" y="184"/>
      </p:cViewPr>
      <p:guideLst>
        <p:guide orient="horz" pos="2160"/>
        <p:guide pos="2880"/>
      </p:guideLst>
    </p:cSldViewPr>
  </p:slideViewPr>
  <p:notesTextViewPr>
    <p:cViewPr>
      <p:scale>
        <a:sx n="1" d="1"/>
        <a:sy n="1" d="1"/>
      </p:scale>
      <p:origin x="0" y="-8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1" dirty="0">
                <a:latin typeface="Arial"/>
                <a:ea typeface="Arial"/>
                <a:cs typeface="Arial"/>
                <a:sym typeface="Arial"/>
              </a:rPr>
              <a:t>Launch Lesson 10</a:t>
            </a:r>
            <a:endParaRPr dirty="0"/>
          </a:p>
          <a:p>
            <a:pPr marL="0" marR="0" lvl="0" indent="0" algn="l" rtl="0">
              <a:spcBef>
                <a:spcPts val="0"/>
              </a:spcBef>
              <a:spcAft>
                <a:spcPts val="0"/>
              </a:spcAft>
              <a:buNone/>
            </a:pPr>
            <a:r>
              <a:rPr lang="en-US" sz="1200" dirty="0">
                <a:latin typeface="Calibri"/>
                <a:ea typeface="Calibri"/>
                <a:cs typeface="Calibri"/>
                <a:sym typeface="Calibri"/>
              </a:rPr>
              <a:t> </a:t>
            </a:r>
            <a:endParaRPr sz="1400" dirty="0">
              <a:latin typeface="Times New Roman"/>
              <a:ea typeface="Times New Roman"/>
              <a:cs typeface="Times New Roman"/>
              <a:sym typeface="Times New Roman"/>
            </a:endParaRPr>
          </a:p>
          <a:p>
            <a:pPr marL="0" marR="0" lvl="0" indent="0" algn="l" rtl="0">
              <a:spcBef>
                <a:spcPts val="600"/>
              </a:spcBef>
              <a:spcAft>
                <a:spcPts val="0"/>
              </a:spcAft>
              <a:buNone/>
            </a:pPr>
            <a:r>
              <a:rPr lang="en-US" sz="1200" dirty="0">
                <a:latin typeface="Calibri"/>
                <a:ea typeface="Calibri"/>
                <a:cs typeface="Calibri"/>
                <a:sym typeface="Calibri"/>
              </a:rPr>
              <a:t>In this lesson, students will obtain, evaluate and communicate information about how the designed rainwater harvesting system meets specified criteria and constraints of the engineering design process. They will make an argument based on evidence. Finally, students will consider how rainwater harvesting is related to the larger water distribution system and heat in the Southwest.</a:t>
            </a:r>
            <a:endParaRPr sz="1400" dirty="0">
              <a:latin typeface="Times New Roman"/>
              <a:ea typeface="Times New Roman"/>
              <a:cs typeface="Times New Roman"/>
              <a:sym typeface="Times New Roman"/>
            </a:endParaRPr>
          </a:p>
          <a:p>
            <a:pPr marL="0" lvl="0" indent="0" algn="l" rtl="0">
              <a:spcBef>
                <a:spcPts val="600"/>
              </a:spcBef>
              <a:spcAft>
                <a:spcPts val="0"/>
              </a:spcAft>
              <a:buNone/>
            </a:pPr>
            <a:endParaRPr sz="1200" dirty="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4CBFC2"/>
                </a:solidFill>
                <a:latin typeface="Calibri"/>
                <a:ea typeface="Calibri"/>
                <a:cs typeface="Calibri"/>
                <a:sym typeface="Calibri"/>
              </a:rPr>
              <a:t>RELATE Rainwater Harvesting to:</a:t>
            </a:r>
            <a:endParaRPr sz="1400" dirty="0">
              <a:latin typeface="Times New Roman"/>
              <a:ea typeface="Times New Roman"/>
              <a:cs typeface="Times New Roman"/>
              <a:sym typeface="Times New Roman"/>
            </a:endParaRPr>
          </a:p>
          <a:p>
            <a:pPr marL="342900" marR="0" lvl="0" indent="-342900" algn="l" rtl="0">
              <a:spcBef>
                <a:spcPts val="600"/>
              </a:spcBef>
              <a:spcAft>
                <a:spcPts val="0"/>
              </a:spcAft>
              <a:buClr>
                <a:schemeClr val="dk1"/>
              </a:buClr>
              <a:buSzPts val="1200"/>
              <a:buFont typeface="Noto Sans Symbols"/>
              <a:buChar char="∙"/>
            </a:pPr>
            <a:r>
              <a:rPr lang="en-US" sz="1200" dirty="0">
                <a:latin typeface="Calibri"/>
                <a:ea typeface="Calibri"/>
                <a:cs typeface="Calibri"/>
                <a:sym typeface="Calibri"/>
              </a:rPr>
              <a:t>Saving water</a:t>
            </a:r>
            <a:endParaRPr sz="1400" dirty="0">
              <a:latin typeface="Times New Roman"/>
              <a:ea typeface="Times New Roman"/>
              <a:cs typeface="Times New Roman"/>
              <a:sym typeface="Times New Roman"/>
            </a:endParaRPr>
          </a:p>
          <a:p>
            <a:pPr marL="342900" marR="0" lvl="0" indent="-342900" algn="l" rtl="0">
              <a:spcBef>
                <a:spcPts val="400"/>
              </a:spcBef>
              <a:spcAft>
                <a:spcPts val="0"/>
              </a:spcAft>
              <a:buClr>
                <a:schemeClr val="dk1"/>
              </a:buClr>
              <a:buSzPts val="1200"/>
              <a:buFont typeface="Noto Sans Symbols"/>
              <a:buChar char="∙"/>
            </a:pPr>
            <a:r>
              <a:rPr lang="en-US" sz="1200" dirty="0">
                <a:latin typeface="Calibri"/>
                <a:ea typeface="Calibri"/>
                <a:cs typeface="Calibri"/>
                <a:sym typeface="Calibri"/>
              </a:rPr>
              <a:t>Reducing water waste</a:t>
            </a:r>
            <a:endParaRPr sz="1400" dirty="0">
              <a:latin typeface="Times New Roman"/>
              <a:ea typeface="Times New Roman"/>
              <a:cs typeface="Times New Roman"/>
              <a:sym typeface="Times New Roman"/>
            </a:endParaRPr>
          </a:p>
          <a:p>
            <a:pPr marL="342900" marR="0" lvl="0" indent="-342900" algn="l" rtl="0">
              <a:spcBef>
                <a:spcPts val="400"/>
              </a:spcBef>
              <a:spcAft>
                <a:spcPts val="0"/>
              </a:spcAft>
              <a:buClr>
                <a:schemeClr val="dk1"/>
              </a:buClr>
              <a:buSzPts val="1200"/>
              <a:buFont typeface="Noto Sans Symbols"/>
              <a:buChar char="∙"/>
            </a:pPr>
            <a:r>
              <a:rPr lang="en-US" sz="1200" dirty="0">
                <a:latin typeface="Calibri"/>
                <a:ea typeface="Calibri"/>
                <a:cs typeface="Calibri"/>
                <a:sym typeface="Calibri"/>
              </a:rPr>
              <a:t>Drought</a:t>
            </a:r>
            <a:endParaRPr sz="1400" dirty="0">
              <a:latin typeface="Times New Roman"/>
              <a:ea typeface="Times New Roman"/>
              <a:cs typeface="Times New Roman"/>
              <a:sym typeface="Times New Roman"/>
            </a:endParaRPr>
          </a:p>
          <a:p>
            <a:pPr marL="342900" marR="0" lvl="0" indent="-342900" algn="l" rtl="0">
              <a:spcBef>
                <a:spcPts val="400"/>
              </a:spcBef>
              <a:spcAft>
                <a:spcPts val="0"/>
              </a:spcAft>
              <a:buClr>
                <a:schemeClr val="dk1"/>
              </a:buClr>
              <a:buSzPts val="1200"/>
              <a:buFont typeface="Noto Sans Symbols"/>
              <a:buChar char="∙"/>
            </a:pPr>
            <a:r>
              <a:rPr lang="en-US" sz="1200" dirty="0">
                <a:latin typeface="Calibri"/>
                <a:ea typeface="Calibri"/>
                <a:cs typeface="Calibri"/>
                <a:sym typeface="Calibri"/>
              </a:rPr>
              <a:t>Flooding</a:t>
            </a:r>
            <a:endParaRPr sz="1400" dirty="0">
              <a:latin typeface="Times New Roman"/>
              <a:ea typeface="Times New Roman"/>
              <a:cs typeface="Times New Roman"/>
              <a:sym typeface="Times New Roman"/>
            </a:endParaRPr>
          </a:p>
          <a:p>
            <a:pPr marL="342900" marR="0" lvl="0" indent="-342900" algn="l" rtl="0">
              <a:spcBef>
                <a:spcPts val="400"/>
              </a:spcBef>
              <a:spcAft>
                <a:spcPts val="0"/>
              </a:spcAft>
              <a:buClr>
                <a:schemeClr val="dk1"/>
              </a:buClr>
              <a:buSzPts val="1200"/>
              <a:buFont typeface="Noto Sans Symbols"/>
              <a:buChar char="∙"/>
            </a:pPr>
            <a:r>
              <a:rPr lang="en-US" sz="1200" dirty="0">
                <a:latin typeface="Calibri"/>
                <a:ea typeface="Calibri"/>
                <a:cs typeface="Calibri"/>
                <a:sym typeface="Calibri"/>
              </a:rPr>
              <a:t>Erosion</a:t>
            </a:r>
            <a:endParaRPr sz="1400" dirty="0">
              <a:latin typeface="Times New Roman"/>
              <a:ea typeface="Times New Roman"/>
              <a:cs typeface="Times New Roman"/>
              <a:sym typeface="Times New Roman"/>
            </a:endParaRPr>
          </a:p>
          <a:p>
            <a:pPr marL="0" marR="0" lvl="0" indent="0" algn="l" rtl="0">
              <a:spcBef>
                <a:spcPts val="400"/>
              </a:spcBef>
              <a:spcAft>
                <a:spcPts val="0"/>
              </a:spcAft>
              <a:buNone/>
            </a:pPr>
            <a:endParaRPr sz="1200" b="1" dirty="0">
              <a:solidFill>
                <a:srgbClr val="FBAA35"/>
              </a:solidFill>
              <a:latin typeface="Calibri"/>
              <a:ea typeface="Calibri"/>
              <a:cs typeface="Calibri"/>
              <a:sym typeface="Calibri"/>
            </a:endParaRPr>
          </a:p>
          <a:p>
            <a:pPr marL="0" marR="0" lvl="0" indent="0" algn="l" rtl="0">
              <a:spcBef>
                <a:spcPts val="600"/>
              </a:spcBef>
              <a:spcAft>
                <a:spcPts val="0"/>
              </a:spcAft>
              <a:buNone/>
            </a:pPr>
            <a:r>
              <a:rPr lang="en-US" sz="1200" b="1" dirty="0">
                <a:solidFill>
                  <a:srgbClr val="FBAA35"/>
                </a:solidFill>
                <a:latin typeface="Calibri"/>
                <a:ea typeface="Calibri"/>
                <a:cs typeface="Calibri"/>
                <a:sym typeface="Calibri"/>
              </a:rPr>
              <a:t>TAKE A PERSPECTIVE:</a:t>
            </a:r>
            <a:endParaRPr sz="1400" dirty="0">
              <a:latin typeface="Times New Roman"/>
              <a:ea typeface="Times New Roman"/>
              <a:cs typeface="Times New Roman"/>
              <a:sym typeface="Times New Roman"/>
            </a:endParaRPr>
          </a:p>
          <a:p>
            <a:pPr marL="342900" marR="0" lvl="0" indent="-342900" algn="l" rtl="0">
              <a:spcBef>
                <a:spcPts val="600"/>
              </a:spcBef>
              <a:spcAft>
                <a:spcPts val="0"/>
              </a:spcAft>
              <a:buClr>
                <a:srgbClr val="FBAA35"/>
              </a:buClr>
              <a:buSzPts val="1200"/>
              <a:buFont typeface="Noto Sans Symbols"/>
              <a:buChar char="∙"/>
            </a:pPr>
            <a:r>
              <a:rPr lang="en-US" sz="1200" b="1" dirty="0">
                <a:solidFill>
                  <a:srgbClr val="FBAA35"/>
                </a:solidFill>
                <a:latin typeface="Calibri"/>
                <a:ea typeface="Calibri"/>
                <a:cs typeface="Calibri"/>
                <a:sym typeface="Calibri"/>
              </a:rPr>
              <a:t>From the perspective of heat mitigation (since it’s projected to get hotter), what is rainwater harvesting?</a:t>
            </a:r>
            <a:endParaRPr sz="1400" dirty="0">
              <a:latin typeface="Times New Roman"/>
              <a:ea typeface="Times New Roman"/>
              <a:cs typeface="Times New Roman"/>
              <a:sym typeface="Times New Roman"/>
            </a:endParaRPr>
          </a:p>
          <a:p>
            <a:pPr marL="0" marR="0" lvl="0" indent="0" algn="l" rtl="0">
              <a:lnSpc>
                <a:spcPct val="107000"/>
              </a:lnSpc>
              <a:spcBef>
                <a:spcPts val="600"/>
              </a:spcBef>
              <a:spcAft>
                <a:spcPts val="0"/>
              </a:spcAft>
              <a:buNone/>
            </a:pPr>
            <a:r>
              <a:rPr lang="en-US" sz="1200" dirty="0">
                <a:latin typeface="Calibri"/>
                <a:ea typeface="Calibri"/>
                <a:cs typeface="Calibri"/>
                <a:sym typeface="Calibri"/>
              </a:rPr>
              <a:t>It’s a viable tool to use water efficiently one building at a time to cool and help mitigate the heat island effect while beautifying the landscape.  Added together, if it were done at all buildings and homes, it could have a huge effect in reducing municipal water use. </a:t>
            </a:r>
            <a:endParaRPr lang="en-US" sz="1200" b="0" i="0" u="none" strike="noStrike" cap="none" dirty="0">
              <a:solidFill>
                <a:schemeClr val="dk1"/>
              </a:solidFill>
              <a:effectLst/>
              <a:latin typeface="Calibri"/>
              <a:ea typeface="Calibri"/>
              <a:cs typeface="Calibri"/>
              <a:sym typeface="Calibri"/>
            </a:endParaRPr>
          </a:p>
          <a:p>
            <a:pPr marL="0" marR="0" lvl="0" indent="0" algn="l" rtl="0">
              <a:lnSpc>
                <a:spcPct val="107000"/>
              </a:lnSpc>
              <a:spcBef>
                <a:spcPts val="60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marR="0" lvl="0" indent="0" algn="l" rtl="0">
              <a:lnSpc>
                <a:spcPct val="107000"/>
              </a:lnSpc>
              <a:spcBef>
                <a:spcPts val="600"/>
              </a:spcBef>
              <a:spcAft>
                <a:spcPts val="0"/>
              </a:spcAft>
              <a:buNone/>
            </a:pPr>
            <a:r>
              <a:rPr lang="en-US" sz="1200" b="0" i="0" u="none" strike="noStrike" cap="none" dirty="0">
                <a:solidFill>
                  <a:schemeClr val="dk1"/>
                </a:solidFill>
                <a:effectLst/>
                <a:latin typeface="Calibri"/>
                <a:ea typeface="Calibri"/>
                <a:cs typeface="Calibri"/>
                <a:sym typeface="Calibri"/>
              </a:rPr>
              <a:t>This is water that is generally not part of Santa Fe’s municipal water supply, since our water comes from surface water from the Santa Fe River and Buckman Direct Diversion (Colorado River Compact water via the Rio Grande) and groundwater. Use of rainwater reduces the use of treated potable water and lowers payment for that water. It also improves soil moisture and assists in recharging the groundwater system.</a:t>
            </a:r>
          </a:p>
          <a:p>
            <a:pPr marL="0" marR="0" lvl="0" indent="0" algn="l" rtl="0">
              <a:lnSpc>
                <a:spcPct val="107000"/>
              </a:lnSpc>
              <a:spcBef>
                <a:spcPts val="800"/>
              </a:spcBef>
              <a:spcAft>
                <a:spcPts val="0"/>
              </a:spcAft>
              <a:buNone/>
            </a:pPr>
            <a:r>
              <a:rPr lang="en-US" sz="1200" dirty="0">
                <a:latin typeface="Calibri"/>
                <a:ea typeface="Calibri"/>
                <a:cs typeface="Calibri"/>
                <a:sym typeface="Calibri"/>
              </a:rPr>
              <a:t> </a:t>
            </a:r>
            <a:endParaRPr dirty="0"/>
          </a:p>
          <a:p>
            <a:pPr marL="171450" lvl="0" indent="-95250" algn="l" rtl="0">
              <a:spcBef>
                <a:spcPts val="800"/>
              </a:spcBef>
              <a:spcAft>
                <a:spcPts val="0"/>
              </a:spcAft>
              <a:buClr>
                <a:schemeClr val="dk1"/>
              </a:buClr>
              <a:buSzPts val="1200"/>
              <a:buFont typeface="Arial"/>
              <a:buNone/>
            </a:pPr>
            <a:endParaRPr b="1" dirty="0">
              <a:solidFill>
                <a:srgbClr val="96C93D"/>
              </a:solidFill>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latin typeface="Calibri"/>
                <a:ea typeface="Calibri"/>
                <a:cs typeface="Calibri"/>
                <a:sym typeface="Calibri"/>
              </a:rPr>
              <a:t>Students have now examined the driving question and answered it through exploration, imagining, planning, creating, testing and improving.  </a:t>
            </a:r>
            <a:endParaRPr sz="1400">
              <a:latin typeface="Times New Roman"/>
              <a:ea typeface="Times New Roman"/>
              <a:cs typeface="Times New Roman"/>
              <a:sym typeface="Times New Roman"/>
            </a:endParaRPr>
          </a:p>
          <a:p>
            <a:pPr marL="0" lvl="0" indent="0" algn="l" rtl="0">
              <a:spcBef>
                <a:spcPts val="60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Ask the students, “When we put all of those activities together what were they doing?  What is the benefit of using this process?”</a:t>
            </a:r>
            <a:endParaRPr sz="1200">
              <a:solidFill>
                <a:schemeClr val="dk1"/>
              </a:solidFill>
              <a:latin typeface="Calibri"/>
              <a:ea typeface="Calibri"/>
              <a:cs typeface="Calibri"/>
              <a:sym typeface="Calibri"/>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They are utilizing the engineering design process to solve a problem in the most effective way.</a:t>
            </a: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BUILD THE SYSTEM:</a:t>
            </a:r>
            <a:endParaRPr sz="1200" dirty="0">
              <a:solidFill>
                <a:schemeClr val="dk1"/>
              </a:solidFill>
              <a:latin typeface="Calibri"/>
              <a:ea typeface="Calibri"/>
              <a:cs typeface="Calibri"/>
              <a:sym typeface="Calibri"/>
            </a:endParaRPr>
          </a:p>
          <a:p>
            <a:pPr marL="285750" lvl="0" indent="-285750" algn="l" rtl="0">
              <a:spcBef>
                <a:spcPts val="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What is a rainwater harvesting system a part of?</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It’s part of our water supply, the local water cycle, the natural system, water resources.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It’s a small-scale system that has very similar parts to the large-scale water supply systems!</a:t>
            </a:r>
            <a:endParaRP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cap="none" dirty="0">
                <a:solidFill>
                  <a:schemeClr val="dk1"/>
                </a:solidFill>
                <a:effectLst/>
                <a:latin typeface="Calibri"/>
                <a:ea typeface="Calibri"/>
                <a:cs typeface="Calibri"/>
                <a:sym typeface="Calibri"/>
              </a:rPr>
              <a:t>It’s a way to conserve our potable water while mitigating heat by creating shade and evapotranspiration.</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  TAKE A PERSPECTIVE:</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dirty="0">
                <a:solidFill>
                  <a:schemeClr val="dk1"/>
                </a:solidFill>
                <a:latin typeface="Calibri"/>
                <a:ea typeface="Calibri"/>
                <a:cs typeface="Calibri"/>
                <a:sym typeface="Calibri"/>
              </a:rPr>
              <a:t>What is the value of rainwater harvesting in the environment that you live in?</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Encourage students to think of rainwater harvesting from the broader perspective of the environment that we live in. Most understand that we live in a desert and have limited water, but what does that really mean? Is it only about conserving potable water or are there other things to consider? </a:t>
            </a:r>
            <a:endParaRPr dirty="0"/>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In your table groups, discuss this question.  Things that might be considered: </a:t>
            </a:r>
            <a:endParaRPr sz="1200" dirty="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What is the cost of rainwater?</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What problems are solved by the rainwater harvesting system that they designed?  </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Are there benefits outside of their school?</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Are there benefits that extend to their community?  </a:t>
            </a:r>
            <a:r>
              <a:rPr lang="en-US" sz="1200" i="1" dirty="0">
                <a:solidFill>
                  <a:schemeClr val="dk1"/>
                </a:solidFill>
                <a:latin typeface="Calibri"/>
                <a:ea typeface="Calibri"/>
                <a:cs typeface="Calibri"/>
                <a:sym typeface="Calibri"/>
              </a:rPr>
              <a:t>Have they thought of flood mitigation?  Reducing erosion?  Saving water that would otherwise be wasted?</a:t>
            </a:r>
            <a:endParaRPr sz="1200" dirty="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What problems may result from the rainwater harvesting system that they designed?</a:t>
            </a:r>
            <a:endParaRPr dirty="0"/>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dirty="0">
                <a:solidFill>
                  <a:schemeClr val="dk1"/>
                </a:solidFill>
                <a:latin typeface="Calibri"/>
                <a:ea typeface="Calibri"/>
                <a:cs typeface="Calibri"/>
                <a:sym typeface="Calibri"/>
              </a:rPr>
              <a:t>Design Presentations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Students present their system designs: </a:t>
            </a:r>
            <a:endParaRPr dirty="0"/>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Imagine that your group is presenting your design to the school as a potential rainwater harvesting system.</a:t>
            </a:r>
            <a:endParaRPr sz="1200" dirty="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Show your design</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Explain how your design solves the problem.</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Explain how you met the criteria.</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Explain how you accommodated the constraints?</a:t>
            </a:r>
            <a:endParaRPr dirty="0"/>
          </a:p>
          <a:p>
            <a:pPr marL="228600" lvl="0" indent="-228600" algn="l" rtl="0">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Describe at least one decision you made in order to improve your design or better meet the criteria and accommodate constraints. </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solidFill>
                  <a:schemeClr val="dk1"/>
                </a:solidFill>
                <a:latin typeface="Calibri"/>
                <a:ea typeface="Calibri"/>
                <a:cs typeface="Calibri"/>
                <a:sym typeface="Calibri"/>
              </a:rPr>
              <a:t>Summarize the value of rainwater harvesting in your environment.</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It is very important that students use data, particularly the supply and demand data, to justify their design decisions.  They will also tell a “story” about a decision that they made in order to improve the design.</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Use the rubric to communicate to students the expectations and grade presentations.</a:t>
            </a:r>
            <a:endParaRPr dirty="0"/>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Use the Design Rubric to communicate to students the expectations and grade presentations.</a:t>
            </a:r>
            <a:endParaRPr/>
          </a:p>
          <a:p>
            <a:pPr marL="0" lvl="0" indent="0" algn="l" rtl="0">
              <a:spcBef>
                <a:spcPts val="0"/>
              </a:spcBef>
              <a:spcAft>
                <a:spcPts val="0"/>
              </a:spcAft>
              <a:buNone/>
            </a:pPr>
            <a:endParaRPr/>
          </a:p>
        </p:txBody>
      </p:sp>
      <p:sp>
        <p:nvSpPr>
          <p:cNvPr id="138" name="Google Shape;13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Use the Design Rubric to communicate to students the expectations and grade presentations.</a:t>
            </a:r>
            <a:endParaRPr dirty="0"/>
          </a:p>
          <a:p>
            <a:pPr marL="0" lvl="0" indent="0" algn="l" rtl="0">
              <a:spcBef>
                <a:spcPts val="0"/>
              </a:spcBef>
              <a:spcAft>
                <a:spcPts val="0"/>
              </a:spcAft>
              <a:buNone/>
            </a:pPr>
            <a:endParaRPr dirty="0"/>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2383E4CC-1B71-FA47-B368-1F2A3685DB84}"/>
            </a:ext>
          </a:extLst>
        </p:cNvPr>
        <p:cNvGrpSpPr/>
        <p:nvPr/>
      </p:nvGrpSpPr>
      <p:grpSpPr>
        <a:xfrm>
          <a:off x="0" y="0"/>
          <a:ext cx="0" cy="0"/>
          <a:chOff x="0" y="0"/>
          <a:chExt cx="0" cy="0"/>
        </a:xfrm>
      </p:grpSpPr>
      <p:sp>
        <p:nvSpPr>
          <p:cNvPr id="143" name="Google Shape;143;p8:notes">
            <a:extLst>
              <a:ext uri="{FF2B5EF4-FFF2-40B4-BE49-F238E27FC236}">
                <a16:creationId xmlns:a16="http://schemas.microsoft.com/office/drawing/2014/main" id="{D90B8C80-0780-2A03-F4D1-761089816137}"/>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a:extLst>
              <a:ext uri="{FF2B5EF4-FFF2-40B4-BE49-F238E27FC236}">
                <a16:creationId xmlns:a16="http://schemas.microsoft.com/office/drawing/2014/main" id="{9D3EE8B1-0838-B851-60F0-D99D1A87A02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Use the Design Rubric to communicate to students the expectations and grade presentations.</a:t>
            </a:r>
            <a:endParaRPr dirty="0"/>
          </a:p>
          <a:p>
            <a:pPr marL="0" lvl="0" indent="0" algn="l" rtl="0">
              <a:spcBef>
                <a:spcPts val="0"/>
              </a:spcBef>
              <a:spcAft>
                <a:spcPts val="0"/>
              </a:spcAft>
              <a:buNone/>
            </a:pPr>
            <a:endParaRPr dirty="0"/>
          </a:p>
        </p:txBody>
      </p:sp>
      <p:sp>
        <p:nvSpPr>
          <p:cNvPr id="145" name="Google Shape;145;p8:notes">
            <a:extLst>
              <a:ext uri="{FF2B5EF4-FFF2-40B4-BE49-F238E27FC236}">
                <a16:creationId xmlns:a16="http://schemas.microsoft.com/office/drawing/2014/main" id="{94732E58-9F3D-2802-CC5B-A31C319FF31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05654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FCBEF"/>
                </a:solidFill>
                <a:latin typeface="Calibri"/>
                <a:ea typeface="Calibri"/>
                <a:cs typeface="Calibri"/>
                <a:sym typeface="Calibri"/>
              </a:defRPr>
            </a:lvl1pPr>
            <a:lvl2pPr marL="0" marR="0" lvl="1" indent="0" algn="r" rtl="0">
              <a:spcBef>
                <a:spcPts val="0"/>
              </a:spcBef>
              <a:buNone/>
              <a:defRPr sz="1200" b="0" i="0" u="none" strike="noStrike" cap="none">
                <a:solidFill>
                  <a:srgbClr val="5FCBEF"/>
                </a:solidFill>
                <a:latin typeface="Calibri"/>
                <a:ea typeface="Calibri"/>
                <a:cs typeface="Calibri"/>
                <a:sym typeface="Calibri"/>
              </a:defRPr>
            </a:lvl2pPr>
            <a:lvl3pPr marL="0" marR="0" lvl="2" indent="0" algn="r" rtl="0">
              <a:spcBef>
                <a:spcPts val="0"/>
              </a:spcBef>
              <a:buNone/>
              <a:defRPr sz="1200" b="0" i="0" u="none" strike="noStrike" cap="none">
                <a:solidFill>
                  <a:srgbClr val="5FCBEF"/>
                </a:solidFill>
                <a:latin typeface="Calibri"/>
                <a:ea typeface="Calibri"/>
                <a:cs typeface="Calibri"/>
                <a:sym typeface="Calibri"/>
              </a:defRPr>
            </a:lvl3pPr>
            <a:lvl4pPr marL="0" marR="0" lvl="3" indent="0" algn="r" rtl="0">
              <a:spcBef>
                <a:spcPts val="0"/>
              </a:spcBef>
              <a:buNone/>
              <a:defRPr sz="1200" b="0" i="0" u="none" strike="noStrike" cap="none">
                <a:solidFill>
                  <a:srgbClr val="5FCBEF"/>
                </a:solidFill>
                <a:latin typeface="Calibri"/>
                <a:ea typeface="Calibri"/>
                <a:cs typeface="Calibri"/>
                <a:sym typeface="Calibri"/>
              </a:defRPr>
            </a:lvl4pPr>
            <a:lvl5pPr marL="0" marR="0" lvl="4" indent="0" algn="r" rtl="0">
              <a:spcBef>
                <a:spcPts val="0"/>
              </a:spcBef>
              <a:buNone/>
              <a:defRPr sz="1200" b="0" i="0" u="none" strike="noStrike" cap="none">
                <a:solidFill>
                  <a:srgbClr val="5FCBEF"/>
                </a:solidFill>
                <a:latin typeface="Calibri"/>
                <a:ea typeface="Calibri"/>
                <a:cs typeface="Calibri"/>
                <a:sym typeface="Calibri"/>
              </a:defRPr>
            </a:lvl5pPr>
            <a:lvl6pPr marL="0" marR="0" lvl="5" indent="0" algn="r" rtl="0">
              <a:spcBef>
                <a:spcPts val="0"/>
              </a:spcBef>
              <a:buNone/>
              <a:defRPr sz="1200" b="0" i="0" u="none" strike="noStrike" cap="none">
                <a:solidFill>
                  <a:srgbClr val="5FCBEF"/>
                </a:solidFill>
                <a:latin typeface="Calibri"/>
                <a:ea typeface="Calibri"/>
                <a:cs typeface="Calibri"/>
                <a:sym typeface="Calibri"/>
              </a:defRPr>
            </a:lvl6pPr>
            <a:lvl7pPr marL="0" marR="0" lvl="6" indent="0" algn="r" rtl="0">
              <a:spcBef>
                <a:spcPts val="0"/>
              </a:spcBef>
              <a:buNone/>
              <a:defRPr sz="1200" b="0" i="0" u="none" strike="noStrike" cap="none">
                <a:solidFill>
                  <a:srgbClr val="5FCBEF"/>
                </a:solidFill>
                <a:latin typeface="Calibri"/>
                <a:ea typeface="Calibri"/>
                <a:cs typeface="Calibri"/>
                <a:sym typeface="Calibri"/>
              </a:defRPr>
            </a:lvl7pPr>
            <a:lvl8pPr marL="0" marR="0" lvl="7" indent="0" algn="r" rtl="0">
              <a:spcBef>
                <a:spcPts val="0"/>
              </a:spcBef>
              <a:buNone/>
              <a:defRPr sz="1200" b="0" i="0" u="none" strike="noStrike" cap="none">
                <a:solidFill>
                  <a:srgbClr val="5FCBEF"/>
                </a:solidFill>
                <a:latin typeface="Calibri"/>
                <a:ea typeface="Calibri"/>
                <a:cs typeface="Calibri"/>
                <a:sym typeface="Calibri"/>
              </a:defRPr>
            </a:lvl8pPr>
            <a:lvl9pPr marL="0" marR="0" lvl="8" indent="0" algn="r" rtl="0">
              <a:spcBef>
                <a:spcPts val="0"/>
              </a:spcBef>
              <a:buNone/>
              <a:defRPr sz="1200" b="0" i="0" u="none" strike="noStrike" cap="none">
                <a:solidFill>
                  <a:srgbClr val="5FCBE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0" y="0"/>
            <a:ext cx="9143999" cy="1608083"/>
          </a:xfrm>
          <a:prstGeom prst="rect">
            <a:avLst/>
          </a:prstGeom>
          <a:solidFill>
            <a:srgbClr val="BBD6EE"/>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3399"/>
              </a:buClr>
              <a:buSzPts val="4400"/>
              <a:buFont typeface="Calibri"/>
              <a:buNone/>
            </a:pPr>
            <a:r>
              <a:rPr lang="en-US" b="1" dirty="0">
                <a:solidFill>
                  <a:srgbClr val="003399"/>
                </a:solidFill>
              </a:rPr>
              <a:t>Lesson Ten</a:t>
            </a:r>
            <a:br>
              <a:rPr lang="en-US" b="1" dirty="0">
                <a:solidFill>
                  <a:srgbClr val="003399"/>
                </a:solidFill>
              </a:rPr>
            </a:br>
            <a:r>
              <a:rPr lang="en-US" b="1" dirty="0">
                <a:solidFill>
                  <a:srgbClr val="003399"/>
                </a:solidFill>
              </a:rPr>
              <a:t>Communicating Your Achievements</a:t>
            </a:r>
            <a:endParaRPr dirty="0"/>
          </a:p>
        </p:txBody>
      </p:sp>
      <p:pic>
        <p:nvPicPr>
          <p:cNvPr id="90" name="Google Shape;90;p13"/>
          <p:cNvPicPr preferRelativeResize="0"/>
          <p:nvPr/>
        </p:nvPicPr>
        <p:blipFill rotWithShape="1">
          <a:blip r:embed="rId3">
            <a:alphaModFix/>
          </a:blip>
          <a:srcRect/>
          <a:stretch/>
        </p:blipFill>
        <p:spPr>
          <a:xfrm>
            <a:off x="0" y="1608083"/>
            <a:ext cx="5391807" cy="4344258"/>
          </a:xfrm>
          <a:prstGeom prst="rect">
            <a:avLst/>
          </a:prstGeom>
          <a:noFill/>
          <a:ln>
            <a:noFill/>
          </a:ln>
        </p:spPr>
      </p:pic>
      <p:sp>
        <p:nvSpPr>
          <p:cNvPr id="91" name="Google Shape;91;p13"/>
          <p:cNvSpPr txBox="1"/>
          <p:nvPr/>
        </p:nvSpPr>
        <p:spPr>
          <a:xfrm>
            <a:off x="0" y="5952342"/>
            <a:ext cx="9144000" cy="905658"/>
          </a:xfrm>
          <a:prstGeom prst="rect">
            <a:avLst/>
          </a:prstGeom>
          <a:blipFill rotWithShape="1">
            <a:blip r:embed="rId4">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5391807" y="1608083"/>
            <a:ext cx="3752193" cy="4344258"/>
          </a:xfrm>
          <a:prstGeom prst="rect">
            <a:avLst/>
          </a:prstGeom>
          <a:blipFill rotWithShape="1">
            <a:blip r:embed="rId4">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3"/>
          <p:cNvSpPr txBox="1">
            <a:spLocks noGrp="1"/>
          </p:cNvSpPr>
          <p:nvPr>
            <p:ph type="body" idx="1"/>
          </p:nvPr>
        </p:nvSpPr>
        <p:spPr>
          <a:xfrm>
            <a:off x="5717700" y="1900272"/>
            <a:ext cx="3523592" cy="36503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99"/>
              </a:buClr>
              <a:buSzPts val="3200"/>
              <a:buNone/>
            </a:pPr>
            <a:r>
              <a:rPr lang="en-US" sz="3200" dirty="0">
                <a:solidFill>
                  <a:srgbClr val="003399"/>
                </a:solidFill>
              </a:rPr>
              <a:t>Students will create design proposals, reflect on the value of rainwater harvesting in their world, and present their thoughts to their peers.</a:t>
            </a:r>
            <a:endParaRPr dirty="0"/>
          </a:p>
        </p:txBody>
      </p:sp>
      <p:sp>
        <p:nvSpPr>
          <p:cNvPr id="94" name="Google Shape;94;p13"/>
          <p:cNvSpPr txBox="1"/>
          <p:nvPr/>
        </p:nvSpPr>
        <p:spPr>
          <a:xfrm>
            <a:off x="1" y="5941796"/>
            <a:ext cx="9143999" cy="2286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3"/>
          <p:cNvSpPr txBox="1"/>
          <p:nvPr/>
        </p:nvSpPr>
        <p:spPr>
          <a:xfrm rot="5400000">
            <a:off x="3231766" y="3735215"/>
            <a:ext cx="4526280" cy="2286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628650" y="272362"/>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dirty="0">
                <a:solidFill>
                  <a:srgbClr val="003399"/>
                </a:solidFill>
              </a:rPr>
              <a:t>Summary</a:t>
            </a:r>
            <a:endParaRPr dirty="0"/>
          </a:p>
        </p:txBody>
      </p:sp>
      <p:sp>
        <p:nvSpPr>
          <p:cNvPr id="155" name="Google Shape;155;p21"/>
          <p:cNvSpPr txBox="1">
            <a:spLocks noGrp="1"/>
          </p:cNvSpPr>
          <p:nvPr>
            <p:ph type="body" idx="1"/>
          </p:nvPr>
        </p:nvSpPr>
        <p:spPr>
          <a:xfrm>
            <a:off x="371061" y="1539655"/>
            <a:ext cx="8510684" cy="435165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4CBFC2"/>
              </a:buClr>
              <a:buSzPts val="2800"/>
              <a:buNone/>
            </a:pPr>
            <a:r>
              <a:rPr lang="en-US" b="1" dirty="0">
                <a:solidFill>
                  <a:srgbClr val="4CBFC2"/>
                </a:solidFill>
                <a:latin typeface="Calibri"/>
                <a:ea typeface="Calibri"/>
                <a:cs typeface="Calibri"/>
                <a:sym typeface="Calibri"/>
              </a:rPr>
              <a:t>RELATE Rainwater Harvesting to:</a:t>
            </a:r>
            <a:endParaRPr dirty="0"/>
          </a:p>
          <a:p>
            <a:pPr marL="685800" lvl="1" indent="-228600" algn="l" rtl="0">
              <a:lnSpc>
                <a:spcPct val="80000"/>
              </a:lnSpc>
              <a:spcBef>
                <a:spcPts val="500"/>
              </a:spcBef>
              <a:spcAft>
                <a:spcPts val="0"/>
              </a:spcAft>
              <a:buClr>
                <a:srgbClr val="4CBFC2"/>
              </a:buClr>
              <a:buSzPts val="2800"/>
              <a:buChar char="•"/>
            </a:pPr>
            <a:r>
              <a:rPr lang="en-US" sz="2800" b="1" dirty="0">
                <a:solidFill>
                  <a:srgbClr val="4CBFC2"/>
                </a:solidFill>
                <a:latin typeface="Calibri"/>
                <a:ea typeface="Calibri"/>
                <a:cs typeface="Calibri"/>
                <a:sym typeface="Calibri"/>
              </a:rPr>
              <a:t>Saving water</a:t>
            </a:r>
            <a:endParaRPr dirty="0"/>
          </a:p>
          <a:p>
            <a:pPr marL="685800" lvl="1" indent="-228600" algn="l" rtl="0">
              <a:lnSpc>
                <a:spcPct val="80000"/>
              </a:lnSpc>
              <a:spcBef>
                <a:spcPts val="500"/>
              </a:spcBef>
              <a:spcAft>
                <a:spcPts val="0"/>
              </a:spcAft>
              <a:buClr>
                <a:srgbClr val="4CBFC2"/>
              </a:buClr>
              <a:buSzPts val="2800"/>
              <a:buChar char="•"/>
            </a:pPr>
            <a:r>
              <a:rPr lang="en-US" sz="2800" b="1" dirty="0">
                <a:solidFill>
                  <a:srgbClr val="4CBFC2"/>
                </a:solidFill>
                <a:latin typeface="Calibri"/>
                <a:ea typeface="Calibri"/>
                <a:cs typeface="Calibri"/>
                <a:sym typeface="Calibri"/>
              </a:rPr>
              <a:t>Reducing water waste</a:t>
            </a:r>
            <a:endParaRPr dirty="0"/>
          </a:p>
          <a:p>
            <a:pPr marL="685800" lvl="1" indent="-228600" algn="l" rtl="0">
              <a:lnSpc>
                <a:spcPct val="80000"/>
              </a:lnSpc>
              <a:spcBef>
                <a:spcPts val="500"/>
              </a:spcBef>
              <a:spcAft>
                <a:spcPts val="0"/>
              </a:spcAft>
              <a:buClr>
                <a:srgbClr val="4CBFC2"/>
              </a:buClr>
              <a:buSzPts val="2800"/>
              <a:buChar char="•"/>
            </a:pPr>
            <a:r>
              <a:rPr lang="en-US" sz="2800" b="1" dirty="0">
                <a:solidFill>
                  <a:srgbClr val="4CBFC2"/>
                </a:solidFill>
                <a:latin typeface="Calibri"/>
                <a:ea typeface="Calibri"/>
                <a:cs typeface="Calibri"/>
                <a:sym typeface="Calibri"/>
              </a:rPr>
              <a:t>Drought</a:t>
            </a:r>
            <a:endParaRPr dirty="0"/>
          </a:p>
          <a:p>
            <a:pPr marL="685800" lvl="1" indent="-228600" algn="l" rtl="0">
              <a:lnSpc>
                <a:spcPct val="80000"/>
              </a:lnSpc>
              <a:spcBef>
                <a:spcPts val="500"/>
              </a:spcBef>
              <a:spcAft>
                <a:spcPts val="0"/>
              </a:spcAft>
              <a:buClr>
                <a:srgbClr val="4CBFC2"/>
              </a:buClr>
              <a:buSzPts val="2800"/>
              <a:buChar char="•"/>
            </a:pPr>
            <a:r>
              <a:rPr lang="en-US" sz="2800" b="1" dirty="0">
                <a:solidFill>
                  <a:srgbClr val="4CBFC2"/>
                </a:solidFill>
                <a:latin typeface="Calibri"/>
                <a:ea typeface="Calibri"/>
                <a:cs typeface="Calibri"/>
                <a:sym typeface="Calibri"/>
              </a:rPr>
              <a:t>Flooding</a:t>
            </a:r>
            <a:endParaRPr dirty="0"/>
          </a:p>
          <a:p>
            <a:pPr marL="685800" lvl="1" indent="-228600" algn="l" rtl="0">
              <a:lnSpc>
                <a:spcPct val="80000"/>
              </a:lnSpc>
              <a:spcBef>
                <a:spcPts val="500"/>
              </a:spcBef>
              <a:spcAft>
                <a:spcPts val="0"/>
              </a:spcAft>
              <a:buClr>
                <a:srgbClr val="4CBFC2"/>
              </a:buClr>
              <a:buSzPts val="2800"/>
              <a:buChar char="•"/>
            </a:pPr>
            <a:r>
              <a:rPr lang="en-US" sz="2800" b="1" dirty="0">
                <a:solidFill>
                  <a:srgbClr val="4CBFC2"/>
                </a:solidFill>
                <a:latin typeface="Calibri"/>
                <a:ea typeface="Calibri"/>
                <a:cs typeface="Calibri"/>
                <a:sym typeface="Calibri"/>
              </a:rPr>
              <a:t>Erosion</a:t>
            </a:r>
          </a:p>
          <a:p>
            <a:pPr marL="685800" lvl="1" indent="-228600" algn="l" rtl="0">
              <a:lnSpc>
                <a:spcPct val="80000"/>
              </a:lnSpc>
              <a:spcBef>
                <a:spcPts val="500"/>
              </a:spcBef>
              <a:spcAft>
                <a:spcPts val="0"/>
              </a:spcAft>
              <a:buClr>
                <a:srgbClr val="4CBFC2"/>
              </a:buClr>
              <a:buSzPts val="2800"/>
              <a:buChar char="•"/>
            </a:pPr>
            <a:r>
              <a:rPr lang="en-US" sz="2800" b="1" dirty="0">
                <a:solidFill>
                  <a:srgbClr val="4CBFC2"/>
                </a:solidFill>
              </a:rPr>
              <a:t>Green Stormwater Infrastructure</a:t>
            </a:r>
          </a:p>
          <a:p>
            <a:pPr marL="685800" lvl="1" indent="-228600" algn="l" rtl="0">
              <a:lnSpc>
                <a:spcPct val="80000"/>
              </a:lnSpc>
              <a:spcBef>
                <a:spcPts val="500"/>
              </a:spcBef>
              <a:spcAft>
                <a:spcPts val="0"/>
              </a:spcAft>
              <a:buClr>
                <a:srgbClr val="4CBFC2"/>
              </a:buClr>
              <a:buSzPts val="2800"/>
              <a:buChar char="•"/>
            </a:pPr>
            <a:endParaRPr dirty="0"/>
          </a:p>
          <a:p>
            <a:pPr marL="0" lvl="0" indent="0" algn="l" rtl="0">
              <a:lnSpc>
                <a:spcPct val="80000"/>
              </a:lnSpc>
              <a:spcBef>
                <a:spcPts val="1000"/>
              </a:spcBef>
              <a:spcAft>
                <a:spcPts val="0"/>
              </a:spcAft>
              <a:buClr>
                <a:srgbClr val="FFC000"/>
              </a:buClr>
              <a:buSzPts val="2800"/>
              <a:buNone/>
            </a:pPr>
            <a:r>
              <a:rPr lang="en-US" b="1" dirty="0">
                <a:solidFill>
                  <a:srgbClr val="FFC000"/>
                </a:solidFill>
              </a:rPr>
              <a:t>TAKE A PERSPECTIVE:</a:t>
            </a:r>
            <a:endParaRPr b="1" dirty="0">
              <a:solidFill>
                <a:srgbClr val="FFC000"/>
              </a:solidFill>
            </a:endParaRPr>
          </a:p>
          <a:p>
            <a:pPr marL="571500" lvl="0" indent="-571500" algn="l" rtl="0">
              <a:lnSpc>
                <a:spcPct val="80000"/>
              </a:lnSpc>
              <a:spcBef>
                <a:spcPts val="1000"/>
              </a:spcBef>
              <a:spcAft>
                <a:spcPts val="0"/>
              </a:spcAft>
              <a:buClr>
                <a:srgbClr val="FFC000"/>
              </a:buClr>
              <a:buSzPts val="2800"/>
              <a:buChar char="•"/>
            </a:pPr>
            <a:r>
              <a:rPr lang="en-US" b="1" dirty="0">
                <a:solidFill>
                  <a:srgbClr val="FFC000"/>
                </a:solidFill>
              </a:rPr>
              <a:t>From the perspective of water conservation and heat mitigation (since it’s projected to get hotter and more arid), what is rainwater harvesting?</a:t>
            </a:r>
            <a:endParaRPr b="1" dirty="0">
              <a:solidFill>
                <a:srgbClr val="96C93D"/>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p:nvSpPr>
          <p:cNvPr id="101" name="Google Shape;101;p14"/>
          <p:cNvSpPr txBox="1"/>
          <p:nvPr/>
        </p:nvSpPr>
        <p:spPr>
          <a:xfrm>
            <a:off x="381000" y="299939"/>
            <a:ext cx="7749540" cy="27392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F2624C"/>
                </a:solidFill>
                <a:latin typeface="Calibri"/>
                <a:ea typeface="Calibri"/>
                <a:cs typeface="Calibri"/>
                <a:sym typeface="Calibri"/>
              </a:rPr>
              <a:t>DISTINGUISH: </a:t>
            </a:r>
            <a:endParaRPr/>
          </a:p>
          <a:p>
            <a:pPr marL="0" marR="0" lvl="0" indent="0" algn="l" rtl="0">
              <a:spcBef>
                <a:spcPts val="0"/>
              </a:spcBef>
              <a:spcAft>
                <a:spcPts val="0"/>
              </a:spcAft>
              <a:buNone/>
            </a:pPr>
            <a:r>
              <a:rPr lang="en-US" sz="4000">
                <a:solidFill>
                  <a:srgbClr val="F2624C"/>
                </a:solidFill>
                <a:latin typeface="Calibri"/>
                <a:ea typeface="Calibri"/>
                <a:cs typeface="Calibri"/>
                <a:sym typeface="Calibri"/>
              </a:rPr>
              <a:t>What’s the problem?</a:t>
            </a:r>
            <a:endParaRPr/>
          </a:p>
          <a:p>
            <a:pPr marL="0" marR="0" lvl="0" indent="0" algn="l" rtl="0">
              <a:spcBef>
                <a:spcPts val="0"/>
              </a:spcBef>
              <a:spcAft>
                <a:spcPts val="0"/>
              </a:spcAft>
              <a:buNone/>
            </a:pPr>
            <a:endParaRPr sz="2000">
              <a:solidFill>
                <a:srgbClr val="F2624C"/>
              </a:solidFill>
              <a:latin typeface="Calibri"/>
              <a:ea typeface="Calibri"/>
              <a:cs typeface="Calibri"/>
              <a:sym typeface="Calibri"/>
            </a:endParaRPr>
          </a:p>
          <a:p>
            <a:pPr marL="571500" marR="0" lvl="0" indent="-571500" algn="l" rtl="0">
              <a:spcBef>
                <a:spcPts val="0"/>
              </a:spcBef>
              <a:spcAft>
                <a:spcPts val="0"/>
              </a:spcAft>
              <a:buClr>
                <a:srgbClr val="F2624C"/>
              </a:buClr>
              <a:buSzPts val="3600"/>
              <a:buFont typeface="Arial"/>
              <a:buChar char="•"/>
            </a:pPr>
            <a:r>
              <a:rPr lang="en-US" sz="3600">
                <a:solidFill>
                  <a:srgbClr val="F2624C"/>
                </a:solidFill>
                <a:latin typeface="Calibri"/>
                <a:ea typeface="Calibri"/>
                <a:cs typeface="Calibri"/>
                <a:sym typeface="Calibri"/>
              </a:rPr>
              <a:t>What do we know?</a:t>
            </a:r>
            <a:endParaRPr/>
          </a:p>
          <a:p>
            <a:pPr marL="571500" marR="0" lvl="0" indent="-571500" algn="l" rtl="0">
              <a:spcBef>
                <a:spcPts val="0"/>
              </a:spcBef>
              <a:spcAft>
                <a:spcPts val="0"/>
              </a:spcAft>
              <a:buClr>
                <a:srgbClr val="F2624C"/>
              </a:buClr>
              <a:buSzPts val="3600"/>
              <a:buFont typeface="Arial"/>
              <a:buChar char="•"/>
            </a:pPr>
            <a:r>
              <a:rPr lang="en-US" sz="3600">
                <a:solidFill>
                  <a:srgbClr val="F2624C"/>
                </a:solidFill>
                <a:latin typeface="Calibri"/>
                <a:ea typeface="Calibri"/>
                <a:cs typeface="Calibri"/>
                <a:sym typeface="Calibri"/>
              </a:rPr>
              <a:t>What don’t we know?</a:t>
            </a:r>
            <a:endParaRPr/>
          </a:p>
        </p:txBody>
      </p:sp>
      <p:sp>
        <p:nvSpPr>
          <p:cNvPr id="102" name="Google Shape;102;p14"/>
          <p:cNvSpPr txBox="1"/>
          <p:nvPr/>
        </p:nvSpPr>
        <p:spPr>
          <a:xfrm>
            <a:off x="381000" y="3276116"/>
            <a:ext cx="4386507"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rgbClr val="003399"/>
                </a:solidFill>
                <a:latin typeface="Calibri"/>
                <a:ea typeface="Calibri"/>
                <a:cs typeface="Calibri"/>
                <a:sym typeface="Calibri"/>
              </a:rPr>
              <a:t>How will you design a passive rainwater harvesting system that will provide shade and sustain your plants year-round through the most efficient use of available water?</a:t>
            </a:r>
            <a:endParaRPr sz="2800" dirty="0">
              <a:solidFill>
                <a:srgbClr val="1E4E79"/>
              </a:solidFill>
              <a:latin typeface="Calibri"/>
              <a:ea typeface="Calibri"/>
              <a:cs typeface="Calibri"/>
              <a:sym typeface="Calibri"/>
            </a:endParaRPr>
          </a:p>
        </p:txBody>
      </p:sp>
      <p:pic>
        <p:nvPicPr>
          <p:cNvPr id="103" name="Google Shape;103;p14"/>
          <p:cNvPicPr preferRelativeResize="0"/>
          <p:nvPr/>
        </p:nvPicPr>
        <p:blipFill rotWithShape="1">
          <a:blip r:embed="rId3">
            <a:alphaModFix/>
          </a:blip>
          <a:srcRect/>
          <a:stretch/>
        </p:blipFill>
        <p:spPr>
          <a:xfrm>
            <a:off x="6756357" y="229306"/>
            <a:ext cx="1845855" cy="1394072"/>
          </a:xfrm>
          <a:prstGeom prst="rect">
            <a:avLst/>
          </a:prstGeom>
          <a:noFill/>
          <a:ln>
            <a:noFill/>
          </a:ln>
        </p:spPr>
      </p:pic>
      <p:pic>
        <p:nvPicPr>
          <p:cNvPr id="1026" name="Picture 2" descr="A stream with a waterfall in the middle of a park&#10;&#10;AI-generated content may be incorrect.">
            <a:extLst>
              <a:ext uri="{FF2B5EF4-FFF2-40B4-BE49-F238E27FC236}">
                <a16:creationId xmlns:a16="http://schemas.microsoft.com/office/drawing/2014/main" id="{FDC7ECC5-4BE9-77CD-4648-81BF0A50A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810966" y="2603520"/>
            <a:ext cx="4516610" cy="3387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5"/>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5"/>
        <p:cNvGrpSpPr/>
        <p:nvPr/>
      </p:nvGrpSpPr>
      <p:grpSpPr>
        <a:xfrm>
          <a:off x="0" y="0"/>
          <a:ext cx="0" cy="0"/>
          <a:chOff x="0" y="0"/>
          <a:chExt cx="0" cy="0"/>
        </a:xfrm>
      </p:grpSpPr>
      <p:sp>
        <p:nvSpPr>
          <p:cNvPr id="116" name="Google Shape;116;p16"/>
          <p:cNvSpPr txBox="1"/>
          <p:nvPr/>
        </p:nvSpPr>
        <p:spPr>
          <a:xfrm>
            <a:off x="530942" y="342654"/>
            <a:ext cx="8096864"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a:solidFill>
                  <a:srgbClr val="96C93D"/>
                </a:solidFill>
                <a:latin typeface="Calibri"/>
                <a:ea typeface="Calibri"/>
                <a:cs typeface="Calibri"/>
                <a:sym typeface="Calibri"/>
              </a:rPr>
              <a:t>BUILD THE SYSTEM:</a:t>
            </a: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dirty="0">
                <a:solidFill>
                  <a:srgbClr val="96C93D"/>
                </a:solidFill>
                <a:latin typeface="Calibri"/>
                <a:ea typeface="Calibri"/>
                <a:cs typeface="Calibri"/>
                <a:sym typeface="Calibri"/>
              </a:rPr>
              <a:t>What is a rainwater harvesting system a part of?</a:t>
            </a:r>
            <a:endParaRPr dirty="0"/>
          </a:p>
        </p:txBody>
      </p:sp>
      <p:pic>
        <p:nvPicPr>
          <p:cNvPr id="2" name="Picture 1">
            <a:extLst>
              <a:ext uri="{FF2B5EF4-FFF2-40B4-BE49-F238E27FC236}">
                <a16:creationId xmlns:a16="http://schemas.microsoft.com/office/drawing/2014/main" id="{3B6D4758-8AA3-8277-E094-808105B7C85C}"/>
              </a:ext>
            </a:extLst>
          </p:cNvPr>
          <p:cNvPicPr>
            <a:picLocks noChangeAspect="1"/>
          </p:cNvPicPr>
          <p:nvPr/>
        </p:nvPicPr>
        <p:blipFill>
          <a:blip r:embed="rId3"/>
          <a:stretch>
            <a:fillRect/>
          </a:stretch>
        </p:blipFill>
        <p:spPr>
          <a:xfrm>
            <a:off x="0" y="2455333"/>
            <a:ext cx="5120433" cy="3956698"/>
          </a:xfrm>
          <a:prstGeom prst="rect">
            <a:avLst/>
          </a:prstGeom>
        </p:spPr>
      </p:pic>
      <p:pic>
        <p:nvPicPr>
          <p:cNvPr id="4" name="Picture 3" descr="A lake surrounded by mountains&#10;&#10;AI-generated content may be incorrect.">
            <a:extLst>
              <a:ext uri="{FF2B5EF4-FFF2-40B4-BE49-F238E27FC236}">
                <a16:creationId xmlns:a16="http://schemas.microsoft.com/office/drawing/2014/main" id="{8DE46E7C-A7EE-F9B5-4222-138BF13985B5}"/>
              </a:ext>
            </a:extLst>
          </p:cNvPr>
          <p:cNvPicPr>
            <a:picLocks noChangeAspect="1"/>
          </p:cNvPicPr>
          <p:nvPr/>
        </p:nvPicPr>
        <p:blipFill>
          <a:blip r:embed="rId4"/>
          <a:stretch>
            <a:fillRect/>
          </a:stretch>
        </p:blipFill>
        <p:spPr>
          <a:xfrm>
            <a:off x="3868402" y="2455333"/>
            <a:ext cx="5275598" cy="3956698"/>
          </a:xfrm>
          <a:prstGeom prst="rect">
            <a:avLst/>
          </a:prstGeom>
        </p:spPr>
      </p:pic>
      <p:pic>
        <p:nvPicPr>
          <p:cNvPr id="5" name="Picture 4">
            <a:extLst>
              <a:ext uri="{FF2B5EF4-FFF2-40B4-BE49-F238E27FC236}">
                <a16:creationId xmlns:a16="http://schemas.microsoft.com/office/drawing/2014/main" id="{943D7540-1F35-CBA7-B982-CF3BCCF6A78A}"/>
              </a:ext>
            </a:extLst>
          </p:cNvPr>
          <p:cNvPicPr>
            <a:picLocks noChangeAspect="1"/>
          </p:cNvPicPr>
          <p:nvPr/>
        </p:nvPicPr>
        <p:blipFill>
          <a:blip r:embed="rId5"/>
          <a:stretch>
            <a:fillRect/>
          </a:stretch>
        </p:blipFill>
        <p:spPr>
          <a:xfrm>
            <a:off x="2946758" y="2455333"/>
            <a:ext cx="2967524" cy="39566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p:nvSpPr>
          <p:cNvPr id="125" name="Google Shape;125;p17"/>
          <p:cNvSpPr txBox="1"/>
          <p:nvPr/>
        </p:nvSpPr>
        <p:spPr>
          <a:xfrm>
            <a:off x="666750" y="2363198"/>
            <a:ext cx="8115300" cy="33864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1E4E79"/>
                </a:solidFill>
                <a:latin typeface="Calibri"/>
                <a:ea typeface="Calibri"/>
                <a:cs typeface="Calibri"/>
                <a:sym typeface="Calibri"/>
              </a:rPr>
              <a:t>In your table groups, discuss the above question.  Things that might be considered: </a:t>
            </a:r>
            <a:endParaRPr dirty="0"/>
          </a:p>
          <a:p>
            <a:pPr marL="457200" marR="0" lvl="0" indent="-457200" algn="l" rtl="0">
              <a:spcBef>
                <a:spcPts val="0"/>
              </a:spcBef>
              <a:spcAft>
                <a:spcPts val="0"/>
              </a:spcAft>
              <a:buClr>
                <a:srgbClr val="1E4E79"/>
              </a:buClr>
              <a:buSzPts val="2800"/>
              <a:buFont typeface="Calibri"/>
              <a:buAutoNum type="arabicPeriod"/>
            </a:pPr>
            <a:r>
              <a:rPr lang="en-US" sz="2800" dirty="0">
                <a:solidFill>
                  <a:srgbClr val="1E4E79"/>
                </a:solidFill>
                <a:latin typeface="Calibri"/>
                <a:ea typeface="Calibri"/>
                <a:cs typeface="Calibri"/>
                <a:sym typeface="Calibri"/>
              </a:rPr>
              <a:t>What is the cost of rainwater?</a:t>
            </a:r>
            <a:endParaRPr dirty="0"/>
          </a:p>
          <a:p>
            <a:pPr marL="457200" marR="0" lvl="0" indent="-457200" algn="l" rtl="0">
              <a:spcBef>
                <a:spcPts val="0"/>
              </a:spcBef>
              <a:spcAft>
                <a:spcPts val="0"/>
              </a:spcAft>
              <a:buClr>
                <a:srgbClr val="1E4E79"/>
              </a:buClr>
              <a:buSzPts val="2800"/>
              <a:buFont typeface="Calibri"/>
              <a:buAutoNum type="arabicPeriod"/>
            </a:pPr>
            <a:r>
              <a:rPr lang="en-US" sz="2800" dirty="0">
                <a:solidFill>
                  <a:srgbClr val="1E4E79"/>
                </a:solidFill>
                <a:latin typeface="Calibri"/>
                <a:ea typeface="Calibri"/>
                <a:cs typeface="Calibri"/>
                <a:sym typeface="Calibri"/>
              </a:rPr>
              <a:t>What problems are solved by the rainwater harvesting system that you designed?  </a:t>
            </a:r>
            <a:endParaRPr dirty="0"/>
          </a:p>
          <a:p>
            <a:pPr marL="457200" marR="0" lvl="0" indent="-457200" algn="l" rtl="0">
              <a:spcBef>
                <a:spcPts val="0"/>
              </a:spcBef>
              <a:spcAft>
                <a:spcPts val="0"/>
              </a:spcAft>
              <a:buClr>
                <a:srgbClr val="1E4E79"/>
              </a:buClr>
              <a:buSzPts val="2800"/>
              <a:buFont typeface="Calibri"/>
              <a:buAutoNum type="arabicPeriod"/>
            </a:pPr>
            <a:r>
              <a:rPr lang="en-US" sz="2800" dirty="0">
                <a:solidFill>
                  <a:srgbClr val="1E4E79"/>
                </a:solidFill>
                <a:latin typeface="Calibri"/>
                <a:ea typeface="Calibri"/>
                <a:cs typeface="Calibri"/>
                <a:sym typeface="Calibri"/>
              </a:rPr>
              <a:t>Are there benefits outside of your school?</a:t>
            </a:r>
            <a:endParaRPr dirty="0"/>
          </a:p>
          <a:p>
            <a:pPr marL="457200" marR="0" lvl="0" indent="-457200" algn="l" rtl="0">
              <a:spcBef>
                <a:spcPts val="0"/>
              </a:spcBef>
              <a:spcAft>
                <a:spcPts val="0"/>
              </a:spcAft>
              <a:buClr>
                <a:srgbClr val="1E4E79"/>
              </a:buClr>
              <a:buSzPts val="2800"/>
              <a:buFont typeface="Calibri"/>
              <a:buAutoNum type="arabicPeriod"/>
            </a:pPr>
            <a:r>
              <a:rPr lang="en-US" sz="2800" dirty="0">
                <a:solidFill>
                  <a:srgbClr val="1E4E79"/>
                </a:solidFill>
                <a:latin typeface="Calibri"/>
                <a:ea typeface="Calibri"/>
                <a:cs typeface="Calibri"/>
                <a:sym typeface="Calibri"/>
              </a:rPr>
              <a:t>Are there benefits that extend to your community?</a:t>
            </a:r>
            <a:endParaRPr dirty="0"/>
          </a:p>
          <a:p>
            <a:pPr marL="457200" marR="0" lvl="0" indent="-457200" algn="l" rtl="0">
              <a:spcBef>
                <a:spcPts val="0"/>
              </a:spcBef>
              <a:spcAft>
                <a:spcPts val="0"/>
              </a:spcAft>
              <a:buClr>
                <a:srgbClr val="1E4E79"/>
              </a:buClr>
              <a:buSzPts val="2800"/>
              <a:buFont typeface="Calibri"/>
              <a:buAutoNum type="arabicPeriod"/>
            </a:pPr>
            <a:r>
              <a:rPr lang="en-US" sz="2800" dirty="0">
                <a:solidFill>
                  <a:srgbClr val="1E4E79"/>
                </a:solidFill>
                <a:latin typeface="Calibri"/>
                <a:ea typeface="Calibri"/>
                <a:cs typeface="Calibri"/>
                <a:sym typeface="Calibri"/>
              </a:rPr>
              <a:t>What problems may result from the rainwater harvesting system that you designed?</a:t>
            </a:r>
            <a:endParaRPr sz="2800" dirty="0">
              <a:solidFill>
                <a:srgbClr val="1E4E79"/>
              </a:solidFill>
              <a:latin typeface="Calibri"/>
              <a:ea typeface="Calibri"/>
              <a:cs typeface="Calibri"/>
              <a:sym typeface="Calibri"/>
            </a:endParaRPr>
          </a:p>
        </p:txBody>
      </p:sp>
      <p:sp>
        <p:nvSpPr>
          <p:cNvPr id="126" name="Google Shape;126;p17"/>
          <p:cNvSpPr txBox="1"/>
          <p:nvPr/>
        </p:nvSpPr>
        <p:spPr>
          <a:xfrm>
            <a:off x="285750" y="289197"/>
            <a:ext cx="8629650" cy="14952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C000"/>
              </a:buClr>
              <a:buSzPts val="3600"/>
              <a:buFont typeface="Calibri"/>
              <a:buNone/>
            </a:pPr>
            <a:r>
              <a:rPr lang="en-US" sz="3600" b="1">
                <a:solidFill>
                  <a:srgbClr val="FFC000"/>
                </a:solidFill>
                <a:latin typeface="Calibri"/>
                <a:ea typeface="Calibri"/>
                <a:cs typeface="Calibri"/>
                <a:sym typeface="Calibri"/>
              </a:rPr>
              <a:t>TAKE A PERSPECTIVE:</a:t>
            </a:r>
            <a:endParaRPr/>
          </a:p>
          <a:p>
            <a:pPr marL="571500" marR="0" lvl="0" indent="-571500" algn="l" rtl="0">
              <a:lnSpc>
                <a:spcPct val="90000"/>
              </a:lnSpc>
              <a:spcBef>
                <a:spcPts val="0"/>
              </a:spcBef>
              <a:spcAft>
                <a:spcPts val="0"/>
              </a:spcAft>
              <a:buClr>
                <a:srgbClr val="FFC000"/>
              </a:buClr>
              <a:buSzPts val="3600"/>
              <a:buFont typeface="Arial"/>
              <a:buChar char="•"/>
            </a:pPr>
            <a:r>
              <a:rPr lang="en-US" sz="3600" b="1">
                <a:solidFill>
                  <a:srgbClr val="FFC000"/>
                </a:solidFill>
                <a:latin typeface="Calibri"/>
                <a:ea typeface="Calibri"/>
                <a:cs typeface="Calibri"/>
                <a:sym typeface="Calibri"/>
              </a:rPr>
              <a:t>What is the value of rainwater harvesting in the environment that you live 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p:nvSpPr>
          <p:cNvPr id="132" name="Google Shape;132;p18"/>
          <p:cNvSpPr txBox="1"/>
          <p:nvPr/>
        </p:nvSpPr>
        <p:spPr>
          <a:xfrm>
            <a:off x="163882" y="56840"/>
            <a:ext cx="4922467" cy="15052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a:solidFill>
                  <a:srgbClr val="1E4E79"/>
                </a:solidFill>
                <a:latin typeface="Calibri"/>
                <a:ea typeface="Calibri"/>
                <a:cs typeface="Calibri"/>
                <a:sym typeface="Calibri"/>
              </a:rPr>
              <a:t>Design </a:t>
            </a:r>
            <a:endParaRPr/>
          </a:p>
          <a:p>
            <a:pPr marL="0" marR="0" lvl="0" indent="0" algn="l" rtl="0">
              <a:lnSpc>
                <a:spcPct val="90000"/>
              </a:lnSpc>
              <a:spcBef>
                <a:spcPts val="0"/>
              </a:spcBef>
              <a:spcAft>
                <a:spcPts val="0"/>
              </a:spcAft>
              <a:buClr>
                <a:srgbClr val="1E4E79"/>
              </a:buClr>
              <a:buSzPts val="4400"/>
              <a:buFont typeface="Calibri"/>
              <a:buNone/>
            </a:pPr>
            <a:r>
              <a:rPr lang="en-US" sz="4400" b="1">
                <a:solidFill>
                  <a:srgbClr val="1E4E79"/>
                </a:solidFill>
                <a:latin typeface="Calibri"/>
                <a:ea typeface="Calibri"/>
                <a:cs typeface="Calibri"/>
                <a:sym typeface="Calibri"/>
              </a:rPr>
              <a:t>Presentations</a:t>
            </a:r>
            <a:endParaRPr/>
          </a:p>
        </p:txBody>
      </p:sp>
      <p:sp>
        <p:nvSpPr>
          <p:cNvPr id="133" name="Google Shape;133;p18"/>
          <p:cNvSpPr txBox="1"/>
          <p:nvPr/>
        </p:nvSpPr>
        <p:spPr>
          <a:xfrm>
            <a:off x="3716591" y="26450"/>
            <a:ext cx="5490009" cy="69865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1E4E79"/>
                </a:solidFill>
                <a:latin typeface="Calibri"/>
                <a:ea typeface="Calibri"/>
                <a:cs typeface="Calibri"/>
                <a:sym typeface="Calibri"/>
              </a:rPr>
              <a:t>Imagine that your group is presenting your design to the school as a potential rainwater harvesting system.</a:t>
            </a:r>
            <a:endParaRPr/>
          </a:p>
          <a:p>
            <a:pPr marL="0" marR="0" lvl="0" indent="0" algn="l" rtl="0">
              <a:spcBef>
                <a:spcPts val="0"/>
              </a:spcBef>
              <a:spcAft>
                <a:spcPts val="0"/>
              </a:spcAft>
              <a:buNone/>
            </a:pPr>
            <a:endParaRPr sz="1100" b="1">
              <a:solidFill>
                <a:srgbClr val="1E4E79"/>
              </a:solidFill>
              <a:latin typeface="Calibri"/>
              <a:ea typeface="Calibri"/>
              <a:cs typeface="Calibri"/>
              <a:sym typeface="Calibri"/>
            </a:endParaRPr>
          </a:p>
          <a:p>
            <a:pPr marL="0" marR="0" lvl="0" indent="0" algn="l" rtl="0">
              <a:spcBef>
                <a:spcPts val="0"/>
              </a:spcBef>
              <a:spcAft>
                <a:spcPts val="0"/>
              </a:spcAft>
              <a:buNone/>
            </a:pPr>
            <a:r>
              <a:rPr lang="en-US" sz="2400" b="1">
                <a:solidFill>
                  <a:srgbClr val="1E4E79"/>
                </a:solidFill>
                <a:latin typeface="Calibri"/>
                <a:ea typeface="Calibri"/>
                <a:cs typeface="Calibri"/>
                <a:sym typeface="Calibri"/>
              </a:rPr>
              <a:t>1. Show your design from many perspectives.</a:t>
            </a:r>
            <a:endParaRPr/>
          </a:p>
          <a:p>
            <a:pPr marL="0" marR="0" lvl="0" indent="0" algn="l" rtl="0">
              <a:spcBef>
                <a:spcPts val="0"/>
              </a:spcBef>
              <a:spcAft>
                <a:spcPts val="0"/>
              </a:spcAft>
              <a:buNone/>
            </a:pPr>
            <a:r>
              <a:rPr lang="en-US" sz="2400" b="1">
                <a:solidFill>
                  <a:srgbClr val="1E4E79"/>
                </a:solidFill>
                <a:latin typeface="Calibri"/>
                <a:ea typeface="Calibri"/>
                <a:cs typeface="Calibri"/>
                <a:sym typeface="Calibri"/>
              </a:rPr>
              <a:t>2. Explain how your design solves the problem.</a:t>
            </a:r>
            <a:endParaRPr/>
          </a:p>
          <a:p>
            <a:pPr marL="0" marR="0" lvl="0" indent="0" algn="l" rtl="0">
              <a:spcBef>
                <a:spcPts val="0"/>
              </a:spcBef>
              <a:spcAft>
                <a:spcPts val="0"/>
              </a:spcAft>
              <a:buNone/>
            </a:pPr>
            <a:r>
              <a:rPr lang="en-US" sz="2400" b="1">
                <a:solidFill>
                  <a:srgbClr val="1E4E79"/>
                </a:solidFill>
                <a:latin typeface="Calibri"/>
                <a:ea typeface="Calibri"/>
                <a:cs typeface="Calibri"/>
                <a:sym typeface="Calibri"/>
              </a:rPr>
              <a:t>3. Explain how you met the criteria.</a:t>
            </a:r>
            <a:endParaRPr/>
          </a:p>
          <a:p>
            <a:pPr marL="0" marR="0" lvl="0" indent="0" algn="l" rtl="0">
              <a:spcBef>
                <a:spcPts val="0"/>
              </a:spcBef>
              <a:spcAft>
                <a:spcPts val="0"/>
              </a:spcAft>
              <a:buNone/>
            </a:pPr>
            <a:r>
              <a:rPr lang="en-US" sz="2400" b="1">
                <a:solidFill>
                  <a:srgbClr val="1E4E79"/>
                </a:solidFill>
                <a:latin typeface="Calibri"/>
                <a:ea typeface="Calibri"/>
                <a:cs typeface="Calibri"/>
                <a:sym typeface="Calibri"/>
              </a:rPr>
              <a:t>4. Explain how you accommodated the constraints?</a:t>
            </a:r>
            <a:endParaRPr/>
          </a:p>
          <a:p>
            <a:pPr marL="0" marR="0" lvl="0" indent="0" algn="l" rtl="0">
              <a:spcBef>
                <a:spcPts val="0"/>
              </a:spcBef>
              <a:spcAft>
                <a:spcPts val="0"/>
              </a:spcAft>
              <a:buNone/>
            </a:pPr>
            <a:r>
              <a:rPr lang="en-US" sz="2400" b="1">
                <a:solidFill>
                  <a:srgbClr val="1E4E79"/>
                </a:solidFill>
                <a:latin typeface="Calibri"/>
                <a:ea typeface="Calibri"/>
                <a:cs typeface="Calibri"/>
                <a:sym typeface="Calibri"/>
              </a:rPr>
              <a:t>5. Describe at least one decision you made in order to improve your design or better meet the criteria and accommodate constraints. </a:t>
            </a:r>
            <a:endParaRPr/>
          </a:p>
          <a:p>
            <a:pPr marL="0" marR="0" lvl="0" indent="0" algn="l" rtl="0">
              <a:spcBef>
                <a:spcPts val="0"/>
              </a:spcBef>
              <a:spcAft>
                <a:spcPts val="0"/>
              </a:spcAft>
              <a:buNone/>
            </a:pPr>
            <a:r>
              <a:rPr lang="en-US" sz="2400" b="1">
                <a:solidFill>
                  <a:srgbClr val="1E4E79"/>
                </a:solidFill>
                <a:latin typeface="Calibri"/>
                <a:ea typeface="Calibri"/>
                <a:cs typeface="Calibri"/>
                <a:sym typeface="Calibri"/>
              </a:rPr>
              <a:t>6. Summarize the value of rainwater harvesting in your environment.</a:t>
            </a:r>
            <a:endParaRPr/>
          </a:p>
        </p:txBody>
      </p:sp>
      <p:pic>
        <p:nvPicPr>
          <p:cNvPr id="134" name="Google Shape;134;p18"/>
          <p:cNvPicPr preferRelativeResize="0"/>
          <p:nvPr/>
        </p:nvPicPr>
        <p:blipFill rotWithShape="1">
          <a:blip r:embed="rId3">
            <a:alphaModFix/>
          </a:blip>
          <a:srcRect l="24333" t="15123" r="24500" b="8762"/>
          <a:stretch/>
        </p:blipFill>
        <p:spPr>
          <a:xfrm>
            <a:off x="163882" y="2004597"/>
            <a:ext cx="3518843" cy="37022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
        <p:cNvGrpSpPr/>
        <p:nvPr/>
      </p:nvGrpSpPr>
      <p:grpSpPr>
        <a:xfrm>
          <a:off x="0" y="0"/>
          <a:ext cx="0" cy="0"/>
          <a:chOff x="0" y="0"/>
          <a:chExt cx="0" cy="0"/>
        </a:xfrm>
      </p:grpSpPr>
      <p:pic>
        <p:nvPicPr>
          <p:cNvPr id="3" name="Picture 2" descr="A diagram of a system&#10;&#10;AI-generated content may be incorrect.">
            <a:extLst>
              <a:ext uri="{FF2B5EF4-FFF2-40B4-BE49-F238E27FC236}">
                <a16:creationId xmlns:a16="http://schemas.microsoft.com/office/drawing/2014/main" id="{102F5F20-D199-5FC6-182E-89AFC76407A8}"/>
              </a:ext>
            </a:extLst>
          </p:cNvPr>
          <p:cNvPicPr>
            <a:picLocks noChangeAspect="1"/>
          </p:cNvPicPr>
          <p:nvPr/>
        </p:nvPicPr>
        <p:blipFill>
          <a:blip r:embed="rId3"/>
          <a:stretch>
            <a:fillRect/>
          </a:stretch>
        </p:blipFill>
        <p:spPr>
          <a:xfrm>
            <a:off x="0" y="500447"/>
            <a:ext cx="9143999" cy="6919783"/>
          </a:xfrm>
          <a:prstGeom prst="rect">
            <a:avLst/>
          </a:prstGeom>
        </p:spPr>
      </p:pic>
      <p:sp>
        <p:nvSpPr>
          <p:cNvPr id="140" name="Google Shape;140;p19"/>
          <p:cNvSpPr txBox="1">
            <a:spLocks noGrp="1"/>
          </p:cNvSpPr>
          <p:nvPr>
            <p:ph type="title"/>
          </p:nvPr>
        </p:nvSpPr>
        <p:spPr>
          <a:xfrm>
            <a:off x="2812360" y="165005"/>
            <a:ext cx="3519281" cy="9901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dirty="0">
                <a:solidFill>
                  <a:srgbClr val="003399"/>
                </a:solidFill>
              </a:rPr>
              <a:t>Design Rubric</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pic>
        <p:nvPicPr>
          <p:cNvPr id="3" name="Picture 2" descr="A white and yellow rectangular box with black text&#10;&#10;AI-generated content may be incorrect.">
            <a:extLst>
              <a:ext uri="{FF2B5EF4-FFF2-40B4-BE49-F238E27FC236}">
                <a16:creationId xmlns:a16="http://schemas.microsoft.com/office/drawing/2014/main" id="{671E8F73-3C69-08F9-3A07-141F81464B4C}"/>
              </a:ext>
            </a:extLst>
          </p:cNvPr>
          <p:cNvPicPr>
            <a:picLocks noChangeAspect="1"/>
          </p:cNvPicPr>
          <p:nvPr/>
        </p:nvPicPr>
        <p:blipFill>
          <a:blip r:embed="rId3"/>
          <a:stretch>
            <a:fillRect/>
          </a:stretch>
        </p:blipFill>
        <p:spPr>
          <a:xfrm>
            <a:off x="0" y="766961"/>
            <a:ext cx="9144000" cy="6913339"/>
          </a:xfrm>
          <a:prstGeom prst="rect">
            <a:avLst/>
          </a:prstGeom>
        </p:spPr>
      </p:pic>
      <p:sp>
        <p:nvSpPr>
          <p:cNvPr id="147" name="Google Shape;147;p20"/>
          <p:cNvSpPr txBox="1">
            <a:spLocks noGrp="1"/>
          </p:cNvSpPr>
          <p:nvPr>
            <p:ph type="title"/>
          </p:nvPr>
        </p:nvSpPr>
        <p:spPr>
          <a:xfrm>
            <a:off x="2251240" y="255825"/>
            <a:ext cx="4641520" cy="10222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000"/>
              <a:buFont typeface="Calibri"/>
              <a:buNone/>
            </a:pPr>
            <a:r>
              <a:rPr lang="en-US" sz="4000" b="1" dirty="0">
                <a:solidFill>
                  <a:srgbClr val="003399"/>
                </a:solidFill>
              </a:rPr>
              <a:t>Design Rubric cont’d</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a:extLst>
            <a:ext uri="{FF2B5EF4-FFF2-40B4-BE49-F238E27FC236}">
              <a16:creationId xmlns:a16="http://schemas.microsoft.com/office/drawing/2014/main" id="{30EC509F-1ED0-F051-B008-3FD9234CE077}"/>
            </a:ext>
          </a:extLst>
        </p:cNvPr>
        <p:cNvGrpSpPr/>
        <p:nvPr/>
      </p:nvGrpSpPr>
      <p:grpSpPr>
        <a:xfrm>
          <a:off x="0" y="0"/>
          <a:ext cx="0" cy="0"/>
          <a:chOff x="0" y="0"/>
          <a:chExt cx="0" cy="0"/>
        </a:xfrm>
      </p:grpSpPr>
      <p:sp>
        <p:nvSpPr>
          <p:cNvPr id="147" name="Google Shape;147;p20">
            <a:extLst>
              <a:ext uri="{FF2B5EF4-FFF2-40B4-BE49-F238E27FC236}">
                <a16:creationId xmlns:a16="http://schemas.microsoft.com/office/drawing/2014/main" id="{A44AE83D-4402-C286-1A04-2C05DB900531}"/>
              </a:ext>
            </a:extLst>
          </p:cNvPr>
          <p:cNvSpPr txBox="1">
            <a:spLocks noGrp="1"/>
          </p:cNvSpPr>
          <p:nvPr>
            <p:ph type="title"/>
          </p:nvPr>
        </p:nvSpPr>
        <p:spPr>
          <a:xfrm>
            <a:off x="2271119" y="225285"/>
            <a:ext cx="4601763" cy="10222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000"/>
              <a:buFont typeface="Calibri"/>
              <a:buNone/>
            </a:pPr>
            <a:r>
              <a:rPr lang="en-US" sz="4000" b="1" dirty="0">
                <a:solidFill>
                  <a:srgbClr val="003399"/>
                </a:solidFill>
              </a:rPr>
              <a:t>Design Rubric cont’d</a:t>
            </a:r>
            <a:endParaRPr dirty="0"/>
          </a:p>
        </p:txBody>
      </p:sp>
      <p:pic>
        <p:nvPicPr>
          <p:cNvPr id="4" name="Picture 3" descr="A yellow and black text&#10;&#10;AI-generated content may be incorrect.">
            <a:extLst>
              <a:ext uri="{FF2B5EF4-FFF2-40B4-BE49-F238E27FC236}">
                <a16:creationId xmlns:a16="http://schemas.microsoft.com/office/drawing/2014/main" id="{988A86AD-D849-1F5C-697F-A283C4558378}"/>
              </a:ext>
            </a:extLst>
          </p:cNvPr>
          <p:cNvPicPr>
            <a:picLocks noChangeAspect="1"/>
          </p:cNvPicPr>
          <p:nvPr/>
        </p:nvPicPr>
        <p:blipFill>
          <a:blip r:embed="rId3"/>
          <a:stretch>
            <a:fillRect/>
          </a:stretch>
        </p:blipFill>
        <p:spPr>
          <a:xfrm>
            <a:off x="0" y="2029437"/>
            <a:ext cx="9144000" cy="3873854"/>
          </a:xfrm>
          <a:prstGeom prst="rect">
            <a:avLst/>
          </a:prstGeom>
        </p:spPr>
      </p:pic>
    </p:spTree>
    <p:extLst>
      <p:ext uri="{BB962C8B-B14F-4D97-AF65-F5344CB8AC3E}">
        <p14:creationId xmlns:p14="http://schemas.microsoft.com/office/powerpoint/2010/main" val="115565055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bd514ff-856e-4377-a943-0625ef4c513f" xsi:nil="true"/>
    <lcf76f155ced4ddcb4097134ff3c332f xmlns="4f81103c-a3e0-4811-b810-c573208df66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C5E275F995F040B3114C4CAE1CA053" ma:contentTypeVersion="16" ma:contentTypeDescription="Create a new document." ma:contentTypeScope="" ma:versionID="86c12101b31adb52dd3420b2385685dc">
  <xsd:schema xmlns:xsd="http://www.w3.org/2001/XMLSchema" xmlns:xs="http://www.w3.org/2001/XMLSchema" xmlns:p="http://schemas.microsoft.com/office/2006/metadata/properties" xmlns:ns2="4f81103c-a3e0-4811-b810-c573208df66e" xmlns:ns3="3bd514ff-856e-4377-a943-0625ef4c513f" targetNamespace="http://schemas.microsoft.com/office/2006/metadata/properties" ma:root="true" ma:fieldsID="cf5a56d351cab61cf1945b47629d5844" ns2:_="" ns3:_="">
    <xsd:import namespace="4f81103c-a3e0-4811-b810-c573208df66e"/>
    <xsd:import namespace="3bd514ff-856e-4377-a943-0625ef4c5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1103c-a3e0-4811-b810-c573208df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337db1-7079-43ed-80db-4401c62b96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d514ff-856e-4377-a943-0625ef4c5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6a23ec8-14c5-4b41-90c6-dc0fbb5f35fb}" ma:internalName="TaxCatchAll" ma:showField="CatchAllData" ma:web="3bd514ff-856e-4377-a943-0625ef4c51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3D5E70-9D5B-4AC2-8104-A5EF28815527}">
  <ds:schemaRefs>
    <ds:schemaRef ds:uri="http://schemas.microsoft.com/sharepoint/v3/contenttype/forms"/>
  </ds:schemaRefs>
</ds:datastoreItem>
</file>

<file path=customXml/itemProps2.xml><?xml version="1.0" encoding="utf-8"?>
<ds:datastoreItem xmlns:ds="http://schemas.openxmlformats.org/officeDocument/2006/customXml" ds:itemID="{FAF0E6CA-F4E5-40F4-8DF8-E63B65F09097}">
  <ds:schemaRefs>
    <ds:schemaRef ds:uri="http://schemas.microsoft.com/office/infopath/2007/PartnerControls"/>
    <ds:schemaRef ds:uri="http://purl.org/dc/terms/"/>
    <ds:schemaRef ds:uri="http://purl.org/dc/elements/1.1/"/>
    <ds:schemaRef ds:uri="3bd514ff-856e-4377-a943-0625ef4c513f"/>
    <ds:schemaRef ds:uri="http://schemas.microsoft.com/office/2006/documentManagement/types"/>
    <ds:schemaRef ds:uri="http://purl.org/dc/dcmitype/"/>
    <ds:schemaRef ds:uri="http://www.w3.org/XML/1998/namespace"/>
    <ds:schemaRef ds:uri="http://schemas.openxmlformats.org/package/2006/metadata/core-properties"/>
    <ds:schemaRef ds:uri="4f81103c-a3e0-4811-b810-c573208df66e"/>
    <ds:schemaRef ds:uri="http://schemas.microsoft.com/office/2006/metadata/properties"/>
  </ds:schemaRefs>
</ds:datastoreItem>
</file>

<file path=customXml/itemProps3.xml><?xml version="1.0" encoding="utf-8"?>
<ds:datastoreItem xmlns:ds="http://schemas.openxmlformats.org/officeDocument/2006/customXml" ds:itemID="{FB4F6E4B-C35A-48EC-A19D-44D78D5C0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1103c-a3e0-4811-b810-c573208df66e"/>
    <ds:schemaRef ds:uri="3bd514ff-856e-4377-a943-0625ef4c5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TotalTime>
  <Words>1029</Words>
  <Application>Microsoft Office PowerPoint</Application>
  <PresentationFormat>On-screen Show (4:3)</PresentationFormat>
  <Paragraphs>104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Lesson Ten Communicating Your Achievements</vt:lpstr>
      <vt:lpstr>PowerPoint Presentation</vt:lpstr>
      <vt:lpstr>PowerPoint Presentation</vt:lpstr>
      <vt:lpstr>PowerPoint Presentation</vt:lpstr>
      <vt:lpstr>PowerPoint Presentation</vt:lpstr>
      <vt:lpstr>PowerPoint Presentation</vt:lpstr>
      <vt:lpstr>Design Rubric</vt:lpstr>
      <vt:lpstr>Design Rubric cont’d</vt:lpstr>
      <vt:lpstr>Design Rubric cont’d</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Julie Hasty</cp:lastModifiedBy>
  <cp:revision>4</cp:revision>
  <dcterms:modified xsi:type="dcterms:W3CDTF">2025-07-22T16:54:49Z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0x010100FCC5E275F995F040B3114C4CAE1CA053</vt:lpwstr>
  </property>
  <property fmtid="{D5CDD505-2E9C-101B-9397-08002B2CF9AE}" pid="3" name="MediaServiceImageTags">
    <vt:lpwstr/>
  </property>
</Properties>
</file>