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5"/>
  </p:notesMasterIdLst>
  <p:sldIdLst>
    <p:sldId id="256" r:id="rId5"/>
    <p:sldId id="257" r:id="rId6"/>
    <p:sldId id="258" r:id="rId7"/>
    <p:sldId id="259" r:id="rId8"/>
    <p:sldId id="260" r:id="rId9"/>
    <p:sldId id="261" r:id="rId10"/>
    <p:sldId id="262" r:id="rId11"/>
    <p:sldId id="263" r:id="rId12"/>
    <p:sldId id="264" r:id="rId13"/>
    <p:sldId id="265" r:id="rId14"/>
  </p:sldIdLst>
  <p:sldSz cx="9144000" cy="5143500" type="screen16x9"/>
  <p:notesSz cx="6858000" cy="9144000"/>
  <p:embeddedFontLst>
    <p:embeddedFont>
      <p:font typeface="Proxima Nova"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9F50AD8-9210-463F-BDA0-DD23EA36EFC8}">
  <a:tblStyle styleId="{79F50AD8-9210-463F-BDA0-DD23EA36EFC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8bb508fb2d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8bb508fb2d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8bb508fb2d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8bb508fb2d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8bb508fb2d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8bb508fb2d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8bb508fb2d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8bb508fb2d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8bb508fb2d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8bb508fb2d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8bb508fb2d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8bb508fb2d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8bb508fb2d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8bb508fb2d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8bb508fb2d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8bb508fb2d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8bb508fb2d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8bb508fb2d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w="76200" cap="flat" cmpd="sng">
            <a:solidFill>
              <a:schemeClr val="dk1"/>
            </a:solidFill>
            <a:prstDash val="solid"/>
            <a:round/>
            <a:headEnd type="none" w="sm" len="sm"/>
            <a:tailEnd type="none" w="sm" len="sm"/>
          </a:ln>
        </p:spPr>
      </p:cxnSp>
      <p:sp>
        <p:nvSpPr>
          <p:cNvPr id="11" name="Google Shape;11;p2"/>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2" name="Google Shape;12;p2"/>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67925"/>
            <a:ext cx="8520600" cy="1980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a:spLocks noGrp="1"/>
          </p:cNvSpPr>
          <p:nvPr>
            <p:ph type="body" idx="1"/>
          </p:nvPr>
        </p:nvSpPr>
        <p:spPr>
          <a:xfrm>
            <a:off x="311700" y="32242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480550"/>
            <a:ext cx="8114400" cy="24459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490875"/>
            <a:ext cx="2808000" cy="30780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838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0" name="Google Shape;40;p9"/>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marL="914400" lvl="1"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marL="1371600" lvl="2"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marL="1828800" lvl="3"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marL="2286000" lvl="4"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marL="2743200" lvl="5"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marL="3200400" lvl="6"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marL="3657600" lvl="7"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marL="4114800" lvl="8" indent="-3175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RWH Design Report</a:t>
            </a:r>
            <a:endParaRPr/>
          </a:p>
        </p:txBody>
      </p:sp>
      <p:sp>
        <p:nvSpPr>
          <p:cNvPr id="57" name="Google Shape;57;p13"/>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Betsy Wilkening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2"/>
          <p:cNvSpPr txBox="1">
            <a:spLocks noGrp="1"/>
          </p:cNvSpPr>
          <p:nvPr>
            <p:ph type="title"/>
          </p:nvPr>
        </p:nvSpPr>
        <p:spPr>
          <a:xfrm>
            <a:off x="311700" y="1646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Strengths - Weaknesses of Design</a:t>
            </a:r>
            <a:endParaRPr/>
          </a:p>
        </p:txBody>
      </p:sp>
      <p:sp>
        <p:nvSpPr>
          <p:cNvPr id="113" name="Google Shape;113;p22"/>
          <p:cNvSpPr txBox="1">
            <a:spLocks noGrp="1"/>
          </p:cNvSpPr>
          <p:nvPr>
            <p:ph type="body" idx="1"/>
          </p:nvPr>
        </p:nvSpPr>
        <p:spPr>
          <a:xfrm>
            <a:off x="311700" y="931425"/>
            <a:ext cx="3414900" cy="3637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u="sng"/>
              <a:t>Strengths</a:t>
            </a:r>
            <a:endParaRPr u="sng"/>
          </a:p>
          <a:p>
            <a:pPr marL="457200" lvl="0" indent="-342900" algn="l" rtl="0">
              <a:spcBef>
                <a:spcPts val="1600"/>
              </a:spcBef>
              <a:spcAft>
                <a:spcPts val="0"/>
              </a:spcAft>
              <a:buSzPts val="1800"/>
              <a:buAutoNum type="arabicPeriod"/>
            </a:pPr>
            <a:r>
              <a:rPr lang="en"/>
              <a:t>Plants are supported the majority of the year with rainwater.</a:t>
            </a:r>
            <a:endParaRPr/>
          </a:p>
          <a:p>
            <a:pPr marL="457200" lvl="0" indent="-342900" algn="l" rtl="0">
              <a:spcBef>
                <a:spcPts val="0"/>
              </a:spcBef>
              <a:spcAft>
                <a:spcPts val="0"/>
              </a:spcAft>
              <a:buSzPts val="1800"/>
              <a:buAutoNum type="arabicPeriod"/>
            </a:pPr>
            <a:r>
              <a:rPr lang="en"/>
              <a:t>New pollinator plants are added.</a:t>
            </a:r>
            <a:endParaRPr/>
          </a:p>
          <a:p>
            <a:pPr marL="457200" lvl="0" indent="-342900" algn="l" rtl="0">
              <a:spcBef>
                <a:spcPts val="0"/>
              </a:spcBef>
              <a:spcAft>
                <a:spcPts val="0"/>
              </a:spcAft>
              <a:buSzPts val="1800"/>
              <a:buAutoNum type="arabicPeriod"/>
            </a:pPr>
            <a:r>
              <a:rPr lang="en"/>
              <a:t>Existing plants will receive water to sustain them</a:t>
            </a:r>
            <a:endParaRPr/>
          </a:p>
        </p:txBody>
      </p:sp>
      <p:sp>
        <p:nvSpPr>
          <p:cNvPr id="114" name="Google Shape;114;p22"/>
          <p:cNvSpPr txBox="1">
            <a:spLocks noGrp="1"/>
          </p:cNvSpPr>
          <p:nvPr>
            <p:ph type="body" idx="1"/>
          </p:nvPr>
        </p:nvSpPr>
        <p:spPr>
          <a:xfrm>
            <a:off x="4770300" y="931425"/>
            <a:ext cx="3414900" cy="3637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u="sng"/>
              <a:t>Weaknesses</a:t>
            </a:r>
            <a:endParaRPr u="sng"/>
          </a:p>
          <a:p>
            <a:pPr marL="457200" lvl="0" indent="-342900" algn="l" rtl="0">
              <a:spcBef>
                <a:spcPts val="1600"/>
              </a:spcBef>
              <a:spcAft>
                <a:spcPts val="0"/>
              </a:spcAft>
              <a:buSzPts val="1800"/>
              <a:buAutoNum type="arabicPeriod"/>
            </a:pPr>
            <a:r>
              <a:rPr lang="en"/>
              <a:t>I would like to support more milkweed plants to reach the 10 needed for a monarch way station.</a:t>
            </a:r>
            <a:endParaRPr/>
          </a:p>
          <a:p>
            <a:pPr marL="457200" lvl="0" indent="0" algn="l" rtl="0">
              <a:spcBef>
                <a:spcPts val="1600"/>
              </a:spcBef>
              <a:spcAft>
                <a:spcPts val="1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Problem Statement</a:t>
            </a:r>
            <a:endParaRPr/>
          </a:p>
        </p:txBody>
      </p:sp>
      <p:sp>
        <p:nvSpPr>
          <p:cNvPr id="63" name="Google Shape;63;p14"/>
          <p:cNvSpPr txBox="1">
            <a:spLocks noGrp="1"/>
          </p:cNvSpPr>
          <p:nvPr>
            <p:ph type="body" idx="1"/>
          </p:nvPr>
        </p:nvSpPr>
        <p:spPr>
          <a:xfrm>
            <a:off x="311700" y="1152475"/>
            <a:ext cx="8520600" cy="1892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Font typeface="Arial"/>
              <a:buNone/>
            </a:pPr>
            <a:r>
              <a:rPr lang="en" sz="2800">
                <a:solidFill>
                  <a:srgbClr val="003399"/>
                </a:solidFill>
                <a:latin typeface="Calibri"/>
                <a:ea typeface="Calibri"/>
                <a:cs typeface="Calibri"/>
                <a:sym typeface="Calibri"/>
              </a:rPr>
              <a:t>How will you design a passive rainwater harvesting system that will provide shade and sustain your plants year-round through the most efficient use of available water?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93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Design Summary</a:t>
            </a:r>
            <a:endParaRPr/>
          </a:p>
        </p:txBody>
      </p:sp>
      <p:sp>
        <p:nvSpPr>
          <p:cNvPr id="69" name="Google Shape;69;p15"/>
          <p:cNvSpPr txBox="1">
            <a:spLocks noGrp="1"/>
          </p:cNvSpPr>
          <p:nvPr>
            <p:ph type="body" idx="1"/>
          </p:nvPr>
        </p:nvSpPr>
        <p:spPr>
          <a:xfrm>
            <a:off x="174825" y="622050"/>
            <a:ext cx="8833200" cy="218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have designed a 200 ft</a:t>
            </a:r>
            <a:r>
              <a:rPr lang="en" baseline="30000"/>
              <a:t>2 </a:t>
            </a:r>
            <a:r>
              <a:rPr lang="en"/>
              <a:t>rain basin that will support my new and existing plants with available rainfall 9 out of 12 months of the year, or 75% of the time. During the projected shortfalls (April 204 gals, May 296 gals, June 326 gals) I plan on monitoring and irrigating the plants with potable water when necessary. The system has the ability to infiltrate the annual rainfall of 2,681 gals/year.</a:t>
            </a:r>
            <a:endParaRPr/>
          </a:p>
          <a:p>
            <a:pPr marL="0" lvl="0" indent="0" algn="l" rtl="0">
              <a:spcBef>
                <a:spcPts val="1600"/>
              </a:spcBef>
              <a:spcAft>
                <a:spcPts val="1600"/>
              </a:spcAft>
              <a:buNone/>
            </a:pPr>
            <a:r>
              <a:rPr lang="en"/>
              <a:t>My design supports the following plants</a:t>
            </a:r>
            <a:endParaRPr/>
          </a:p>
        </p:txBody>
      </p:sp>
      <p:graphicFrame>
        <p:nvGraphicFramePr>
          <p:cNvPr id="70" name="Google Shape;70;p15"/>
          <p:cNvGraphicFramePr/>
          <p:nvPr/>
        </p:nvGraphicFramePr>
        <p:xfrm>
          <a:off x="768475" y="3103375"/>
          <a:ext cx="7239000" cy="1905000"/>
        </p:xfrm>
        <a:graphic>
          <a:graphicData uri="http://schemas.openxmlformats.org/drawingml/2006/table">
            <a:tbl>
              <a:tblPr>
                <a:noFill/>
                <a:tableStyleId>{79F50AD8-9210-463F-BDA0-DD23EA36EFC8}</a:tableStyleId>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381000">
                <a:tc>
                  <a:txBody>
                    <a:bodyPr/>
                    <a:lstStyle/>
                    <a:p>
                      <a:pPr marL="0" lvl="0" indent="0" algn="ctr" rtl="0">
                        <a:spcBef>
                          <a:spcPts val="0"/>
                        </a:spcBef>
                        <a:spcAft>
                          <a:spcPts val="0"/>
                        </a:spcAft>
                        <a:buNone/>
                      </a:pPr>
                      <a:r>
                        <a:rPr lang="en" sz="1100"/>
                        <a:t>New/Existing</a:t>
                      </a:r>
                      <a:endParaRPr sz="1100"/>
                    </a:p>
                  </a:txBody>
                  <a:tcPr marL="91425" marR="91425" marT="91425" marB="91425">
                    <a:solidFill>
                      <a:srgbClr val="D9EAD3"/>
                    </a:solidFill>
                  </a:tcPr>
                </a:tc>
                <a:tc>
                  <a:txBody>
                    <a:bodyPr/>
                    <a:lstStyle/>
                    <a:p>
                      <a:pPr marL="0" lvl="0" indent="0" algn="ctr" rtl="0">
                        <a:spcBef>
                          <a:spcPts val="0"/>
                        </a:spcBef>
                        <a:spcAft>
                          <a:spcPts val="0"/>
                        </a:spcAft>
                        <a:buNone/>
                      </a:pPr>
                      <a:r>
                        <a:rPr lang="en" sz="1100"/>
                        <a:t>Plant</a:t>
                      </a:r>
                      <a:endParaRPr sz="1100"/>
                    </a:p>
                  </a:txBody>
                  <a:tcPr marL="91425" marR="91425" marT="91425" marB="91425">
                    <a:solidFill>
                      <a:srgbClr val="D9EAD3"/>
                    </a:solidFill>
                  </a:tcPr>
                </a:tc>
                <a:tc>
                  <a:txBody>
                    <a:bodyPr/>
                    <a:lstStyle/>
                    <a:p>
                      <a:pPr marL="0" lvl="0" indent="0" algn="ctr" rtl="0">
                        <a:spcBef>
                          <a:spcPts val="0"/>
                        </a:spcBef>
                        <a:spcAft>
                          <a:spcPts val="0"/>
                        </a:spcAft>
                        <a:buNone/>
                      </a:pPr>
                      <a:r>
                        <a:rPr lang="en" sz="1100"/>
                        <a:t>Quantity</a:t>
                      </a:r>
                      <a:endParaRPr sz="1100"/>
                    </a:p>
                  </a:txBody>
                  <a:tcPr marL="91425" marR="91425" marT="91425" marB="91425">
                    <a:solidFill>
                      <a:srgbClr val="D9EAD3"/>
                    </a:solidFill>
                  </a:tcPr>
                </a:tc>
                <a:tc>
                  <a:txBody>
                    <a:bodyPr/>
                    <a:lstStyle/>
                    <a:p>
                      <a:pPr marL="0" lvl="0" indent="0" algn="ctr" rtl="0">
                        <a:spcBef>
                          <a:spcPts val="0"/>
                        </a:spcBef>
                        <a:spcAft>
                          <a:spcPts val="0"/>
                        </a:spcAft>
                        <a:buNone/>
                      </a:pPr>
                      <a:r>
                        <a:rPr lang="en" sz="1100"/>
                        <a:t>Tree Canopy (ft)</a:t>
                      </a:r>
                      <a:endParaRPr sz="1100"/>
                    </a:p>
                  </a:txBody>
                  <a:tcPr marL="91425" marR="91425" marT="91425" marB="91425">
                    <a:solidFill>
                      <a:srgbClr val="D9EAD3"/>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1100"/>
                        <a:t>Existing</a:t>
                      </a:r>
                      <a:endParaRPr sz="1100"/>
                    </a:p>
                  </a:txBody>
                  <a:tcPr marL="91425" marR="91425" marT="91425" marB="91425"/>
                </a:tc>
                <a:tc>
                  <a:txBody>
                    <a:bodyPr/>
                    <a:lstStyle/>
                    <a:p>
                      <a:pPr marL="0" lvl="0" indent="0" algn="l" rtl="0">
                        <a:spcBef>
                          <a:spcPts val="0"/>
                        </a:spcBef>
                        <a:spcAft>
                          <a:spcPts val="0"/>
                        </a:spcAft>
                        <a:buNone/>
                      </a:pPr>
                      <a:r>
                        <a:rPr lang="en" sz="1100"/>
                        <a:t>Sweet Acacia</a:t>
                      </a:r>
                      <a:endParaRPr sz="1100"/>
                    </a:p>
                  </a:txBody>
                  <a:tcPr marL="91425" marR="91425" marT="91425" marB="91425"/>
                </a:tc>
                <a:tc>
                  <a:txBody>
                    <a:bodyPr/>
                    <a:lstStyle/>
                    <a:p>
                      <a:pPr marL="0" lvl="0" indent="0" algn="ctr" rtl="0">
                        <a:spcBef>
                          <a:spcPts val="0"/>
                        </a:spcBef>
                        <a:spcAft>
                          <a:spcPts val="0"/>
                        </a:spcAft>
                        <a:buNone/>
                      </a:pPr>
                      <a:r>
                        <a:rPr lang="en" sz="1100"/>
                        <a:t>1</a:t>
                      </a:r>
                      <a:endParaRPr sz="1100"/>
                    </a:p>
                  </a:txBody>
                  <a:tcPr marL="91425" marR="91425" marT="91425" marB="91425"/>
                </a:tc>
                <a:tc>
                  <a:txBody>
                    <a:bodyPr/>
                    <a:lstStyle/>
                    <a:p>
                      <a:pPr marL="0" lvl="0" indent="0" algn="ctr" rtl="0">
                        <a:spcBef>
                          <a:spcPts val="0"/>
                        </a:spcBef>
                        <a:spcAft>
                          <a:spcPts val="0"/>
                        </a:spcAft>
                        <a:buNone/>
                      </a:pPr>
                      <a:r>
                        <a:rPr lang="en" sz="1100"/>
                        <a:t>15</a:t>
                      </a:r>
                      <a:endParaRPr sz="1100"/>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1100"/>
                        <a:t>Existing</a:t>
                      </a:r>
                      <a:endParaRPr sz="1100"/>
                    </a:p>
                  </a:txBody>
                  <a:tcPr marL="91425" marR="91425" marT="91425" marB="91425"/>
                </a:tc>
                <a:tc>
                  <a:txBody>
                    <a:bodyPr/>
                    <a:lstStyle/>
                    <a:p>
                      <a:pPr marL="0" lvl="0" indent="0" algn="l" rtl="0">
                        <a:spcBef>
                          <a:spcPts val="0"/>
                        </a:spcBef>
                        <a:spcAft>
                          <a:spcPts val="0"/>
                        </a:spcAft>
                        <a:buNone/>
                      </a:pPr>
                      <a:r>
                        <a:rPr lang="en" sz="1100"/>
                        <a:t>Cholla</a:t>
                      </a:r>
                      <a:endParaRPr sz="1100"/>
                    </a:p>
                  </a:txBody>
                  <a:tcPr marL="91425" marR="91425" marT="91425" marB="91425"/>
                </a:tc>
                <a:tc>
                  <a:txBody>
                    <a:bodyPr/>
                    <a:lstStyle/>
                    <a:p>
                      <a:pPr marL="0" lvl="0" indent="0" algn="ctr" rtl="0">
                        <a:spcBef>
                          <a:spcPts val="0"/>
                        </a:spcBef>
                        <a:spcAft>
                          <a:spcPts val="0"/>
                        </a:spcAft>
                        <a:buNone/>
                      </a:pPr>
                      <a:r>
                        <a:rPr lang="en" sz="1100"/>
                        <a:t>2</a:t>
                      </a:r>
                      <a:endParaRPr sz="1100"/>
                    </a:p>
                  </a:txBody>
                  <a:tcPr marL="91425" marR="91425" marT="91425" marB="91425"/>
                </a:tc>
                <a:tc>
                  <a:txBody>
                    <a:bodyPr/>
                    <a:lstStyle/>
                    <a:p>
                      <a:pPr marL="0" lvl="0" indent="0" algn="ctr" rtl="0">
                        <a:spcBef>
                          <a:spcPts val="0"/>
                        </a:spcBef>
                        <a:spcAft>
                          <a:spcPts val="0"/>
                        </a:spcAft>
                        <a:buNone/>
                      </a:pPr>
                      <a:endParaRPr sz="1100"/>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sz="1100"/>
                        <a:t>New</a:t>
                      </a:r>
                      <a:endParaRPr sz="1100"/>
                    </a:p>
                  </a:txBody>
                  <a:tcPr marL="91425" marR="91425" marT="91425" marB="91425"/>
                </a:tc>
                <a:tc>
                  <a:txBody>
                    <a:bodyPr/>
                    <a:lstStyle/>
                    <a:p>
                      <a:pPr marL="0" lvl="0" indent="0" algn="l" rtl="0">
                        <a:spcBef>
                          <a:spcPts val="0"/>
                        </a:spcBef>
                        <a:spcAft>
                          <a:spcPts val="0"/>
                        </a:spcAft>
                        <a:buNone/>
                      </a:pPr>
                      <a:r>
                        <a:rPr lang="en" sz="1100"/>
                        <a:t>Sideoats Grama grass</a:t>
                      </a:r>
                      <a:endParaRPr sz="1100"/>
                    </a:p>
                  </a:txBody>
                  <a:tcPr marL="91425" marR="91425" marT="91425" marB="91425"/>
                </a:tc>
                <a:tc>
                  <a:txBody>
                    <a:bodyPr/>
                    <a:lstStyle/>
                    <a:p>
                      <a:pPr marL="0" lvl="0" indent="0" algn="ctr" rtl="0">
                        <a:spcBef>
                          <a:spcPts val="0"/>
                        </a:spcBef>
                        <a:spcAft>
                          <a:spcPts val="0"/>
                        </a:spcAft>
                        <a:buNone/>
                      </a:pPr>
                      <a:r>
                        <a:rPr lang="en" sz="1100"/>
                        <a:t>3</a:t>
                      </a:r>
                      <a:endParaRPr sz="1100"/>
                    </a:p>
                  </a:txBody>
                  <a:tcPr marL="91425" marR="91425" marT="91425" marB="91425"/>
                </a:tc>
                <a:tc>
                  <a:txBody>
                    <a:bodyPr/>
                    <a:lstStyle/>
                    <a:p>
                      <a:pPr marL="0" lvl="0" indent="0" algn="ctr" rtl="0">
                        <a:spcBef>
                          <a:spcPts val="0"/>
                        </a:spcBef>
                        <a:spcAft>
                          <a:spcPts val="0"/>
                        </a:spcAft>
                        <a:buNone/>
                      </a:pPr>
                      <a:endParaRPr sz="1100"/>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sz="1100"/>
                        <a:t>New</a:t>
                      </a:r>
                      <a:endParaRPr sz="1100"/>
                    </a:p>
                  </a:txBody>
                  <a:tcPr marL="91425" marR="91425" marT="91425" marB="91425"/>
                </a:tc>
                <a:tc>
                  <a:txBody>
                    <a:bodyPr/>
                    <a:lstStyle/>
                    <a:p>
                      <a:pPr marL="0" lvl="0" indent="0" algn="l" rtl="0">
                        <a:spcBef>
                          <a:spcPts val="0"/>
                        </a:spcBef>
                        <a:spcAft>
                          <a:spcPts val="0"/>
                        </a:spcAft>
                        <a:buNone/>
                      </a:pPr>
                      <a:r>
                        <a:rPr lang="en" sz="1100"/>
                        <a:t>Desert Milkweed</a:t>
                      </a:r>
                      <a:endParaRPr sz="1100"/>
                    </a:p>
                  </a:txBody>
                  <a:tcPr marL="91425" marR="91425" marT="91425" marB="91425"/>
                </a:tc>
                <a:tc>
                  <a:txBody>
                    <a:bodyPr/>
                    <a:lstStyle/>
                    <a:p>
                      <a:pPr marL="0" lvl="0" indent="0" algn="ctr" rtl="0">
                        <a:spcBef>
                          <a:spcPts val="0"/>
                        </a:spcBef>
                        <a:spcAft>
                          <a:spcPts val="0"/>
                        </a:spcAft>
                        <a:buNone/>
                      </a:pPr>
                      <a:r>
                        <a:rPr lang="en" sz="1100"/>
                        <a:t>4</a:t>
                      </a:r>
                      <a:endParaRPr sz="1100"/>
                    </a:p>
                  </a:txBody>
                  <a:tcPr marL="91425" marR="91425" marT="91425" marB="91425"/>
                </a:tc>
                <a:tc>
                  <a:txBody>
                    <a:bodyPr/>
                    <a:lstStyle/>
                    <a:p>
                      <a:pPr marL="0" lvl="0" indent="0" algn="ctr" rtl="0">
                        <a:spcBef>
                          <a:spcPts val="0"/>
                        </a:spcBef>
                        <a:spcAft>
                          <a:spcPts val="0"/>
                        </a:spcAft>
                        <a:buNone/>
                      </a:pPr>
                      <a:endParaRPr sz="1100"/>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210475" y="132200"/>
            <a:ext cx="1997700" cy="113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Basin Drawing</a:t>
            </a:r>
            <a:endParaRPr/>
          </a:p>
        </p:txBody>
      </p:sp>
      <p:pic>
        <p:nvPicPr>
          <p:cNvPr id="76" name="Google Shape;76;p16"/>
          <p:cNvPicPr preferRelativeResize="0"/>
          <p:nvPr/>
        </p:nvPicPr>
        <p:blipFill>
          <a:blip r:embed="rId3">
            <a:alphaModFix/>
          </a:blip>
          <a:stretch>
            <a:fillRect/>
          </a:stretch>
        </p:blipFill>
        <p:spPr>
          <a:xfrm>
            <a:off x="2208300" y="132200"/>
            <a:ext cx="6778276" cy="508372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Meeting Criteria </a:t>
            </a:r>
            <a:endParaRPr/>
          </a:p>
        </p:txBody>
      </p:sp>
      <p:sp>
        <p:nvSpPr>
          <p:cNvPr id="82" name="Google Shape;82;p17"/>
          <p:cNvSpPr txBox="1">
            <a:spLocks noGrp="1"/>
          </p:cNvSpPr>
          <p:nvPr>
            <p:ph type="body" idx="1"/>
          </p:nvPr>
        </p:nvSpPr>
        <p:spPr>
          <a:xfrm>
            <a:off x="311700" y="1152475"/>
            <a:ext cx="8520600" cy="3908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Passive Rainwater Harvesting System - </a:t>
            </a:r>
            <a:r>
              <a:rPr lang="en">
                <a:solidFill>
                  <a:schemeClr val="accent4"/>
                </a:solidFill>
              </a:rPr>
              <a:t>My system is 200 ft</a:t>
            </a:r>
            <a:r>
              <a:rPr lang="en" baseline="30000">
                <a:solidFill>
                  <a:schemeClr val="accent4"/>
                </a:solidFill>
              </a:rPr>
              <a:t>2</a:t>
            </a:r>
            <a:r>
              <a:rPr lang="en">
                <a:solidFill>
                  <a:schemeClr val="accent4"/>
                </a:solidFill>
              </a:rPr>
              <a:t> rain basin that utilizes water from a 440 ft</a:t>
            </a:r>
            <a:r>
              <a:rPr lang="en" baseline="30000">
                <a:solidFill>
                  <a:schemeClr val="accent4"/>
                </a:solidFill>
              </a:rPr>
              <a:t>2 </a:t>
            </a:r>
            <a:r>
              <a:rPr lang="en">
                <a:solidFill>
                  <a:schemeClr val="accent4"/>
                </a:solidFill>
              </a:rPr>
              <a:t>section of the roof.</a:t>
            </a:r>
            <a:endParaRPr>
              <a:solidFill>
                <a:schemeClr val="accent4"/>
              </a:solidFill>
            </a:endParaRPr>
          </a:p>
          <a:p>
            <a:pPr marL="457200" lvl="0" indent="-342900" algn="l" rtl="0">
              <a:spcBef>
                <a:spcPts val="0"/>
              </a:spcBef>
              <a:spcAft>
                <a:spcPts val="0"/>
              </a:spcAft>
              <a:buSzPts val="1800"/>
              <a:buAutoNum type="arabicPeriod"/>
            </a:pPr>
            <a:r>
              <a:rPr lang="en"/>
              <a:t>Provide shade by supporting a native acacia tree - </a:t>
            </a:r>
            <a:r>
              <a:rPr lang="en">
                <a:solidFill>
                  <a:schemeClr val="accent4"/>
                </a:solidFill>
              </a:rPr>
              <a:t>An existing 15-foot canopy sweet acacia tree will receive water from the system.</a:t>
            </a:r>
            <a:endParaRPr>
              <a:solidFill>
                <a:schemeClr val="accent4"/>
              </a:solidFill>
            </a:endParaRPr>
          </a:p>
          <a:p>
            <a:pPr marL="457200" lvl="0" indent="-342900" algn="l" rtl="0">
              <a:spcBef>
                <a:spcPts val="0"/>
              </a:spcBef>
              <a:spcAft>
                <a:spcPts val="0"/>
              </a:spcAft>
              <a:buSzPts val="1800"/>
              <a:buAutoNum type="arabicPeriod"/>
            </a:pPr>
            <a:r>
              <a:rPr lang="en"/>
              <a:t>Sustain existing and new plants through efficient use of water - </a:t>
            </a:r>
            <a:r>
              <a:rPr lang="en">
                <a:solidFill>
                  <a:schemeClr val="accent4"/>
                </a:solidFill>
              </a:rPr>
              <a:t>2,861 gallons of water will be harvested meeting 75% of my annual watering requirements. Supplemental water will be provided as outlined in my design summary for 3 months of the year.</a:t>
            </a:r>
            <a:endParaRPr>
              <a:solidFill>
                <a:schemeClr val="accent4"/>
              </a:solidFill>
            </a:endParaRPr>
          </a:p>
          <a:p>
            <a:pPr marL="457200" lvl="0" indent="-342900" algn="l" rtl="0">
              <a:spcBef>
                <a:spcPts val="0"/>
              </a:spcBef>
              <a:spcAft>
                <a:spcPts val="0"/>
              </a:spcAft>
              <a:buSzPts val="1800"/>
              <a:buAutoNum type="arabicPeriod"/>
            </a:pPr>
            <a:r>
              <a:rPr lang="en"/>
              <a:t>Provide plants to encourage monarch butterflies and other pollinators - </a:t>
            </a:r>
            <a:r>
              <a:rPr lang="en">
                <a:solidFill>
                  <a:schemeClr val="accent4"/>
                </a:solidFill>
              </a:rPr>
              <a:t>4 Desert milkweeds will be supported to provide habitat and nectar for monarchs. </a:t>
            </a:r>
            <a:endParaRPr>
              <a:solidFill>
                <a:schemeClr val="accent4"/>
              </a:solidFill>
            </a:endParaRPr>
          </a:p>
          <a:p>
            <a:pPr marL="457200" lvl="0" indent="0" algn="l" rtl="0">
              <a:spcBef>
                <a:spcPts val="1600"/>
              </a:spcBef>
              <a:spcAft>
                <a:spcPts val="0"/>
              </a:spcAft>
              <a:buNone/>
            </a:pPr>
            <a:endParaRPr/>
          </a:p>
          <a:p>
            <a:pPr marL="457200" lvl="0" indent="0" algn="l" rtl="0">
              <a:spcBef>
                <a:spcPts val="1600"/>
              </a:spcBef>
              <a:spcAft>
                <a:spcPts val="16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311700" y="1413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Meeting Criteria - Cont’d</a:t>
            </a:r>
            <a:endParaRPr/>
          </a:p>
        </p:txBody>
      </p:sp>
      <p:sp>
        <p:nvSpPr>
          <p:cNvPr id="88" name="Google Shape;88;p18"/>
          <p:cNvSpPr txBox="1">
            <a:spLocks noGrp="1"/>
          </p:cNvSpPr>
          <p:nvPr>
            <p:ph type="body" idx="1"/>
          </p:nvPr>
        </p:nvSpPr>
        <p:spPr>
          <a:xfrm>
            <a:off x="361775" y="1051600"/>
            <a:ext cx="8520600" cy="3717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startAt="5"/>
            </a:pPr>
            <a:r>
              <a:rPr lang="en"/>
              <a:t>Each element in design provides more than one function - </a:t>
            </a:r>
            <a:endParaRPr/>
          </a:p>
          <a:p>
            <a:pPr marL="914400" lvl="1" indent="-317500" algn="l" rtl="0">
              <a:spcBef>
                <a:spcPts val="0"/>
              </a:spcBef>
              <a:spcAft>
                <a:spcPts val="0"/>
              </a:spcAft>
              <a:buClr>
                <a:schemeClr val="accent4"/>
              </a:buClr>
              <a:buSzPts val="1400"/>
              <a:buAutoNum type="alphaLcPeriod"/>
            </a:pPr>
            <a:r>
              <a:rPr lang="en">
                <a:solidFill>
                  <a:schemeClr val="accent4"/>
                </a:solidFill>
              </a:rPr>
              <a:t>All plants sequester carbon.</a:t>
            </a:r>
            <a:endParaRPr>
              <a:solidFill>
                <a:schemeClr val="accent4"/>
              </a:solidFill>
            </a:endParaRPr>
          </a:p>
          <a:p>
            <a:pPr marL="914400" lvl="1" indent="-317500" algn="l" rtl="0">
              <a:spcBef>
                <a:spcPts val="0"/>
              </a:spcBef>
              <a:spcAft>
                <a:spcPts val="0"/>
              </a:spcAft>
              <a:buClr>
                <a:schemeClr val="accent4"/>
              </a:buClr>
              <a:buSzPts val="1400"/>
              <a:buAutoNum type="alphaLcPeriod"/>
            </a:pPr>
            <a:r>
              <a:rPr lang="en">
                <a:solidFill>
                  <a:schemeClr val="accent4"/>
                </a:solidFill>
              </a:rPr>
              <a:t>Sweet Acacia provides shade, bird habitat, flowers for pollinators, and nitrogen fixing (returning nitrogen to soil). </a:t>
            </a:r>
            <a:endParaRPr>
              <a:solidFill>
                <a:schemeClr val="accent4"/>
              </a:solidFill>
            </a:endParaRPr>
          </a:p>
          <a:p>
            <a:pPr marL="914400" lvl="1" indent="-317500" algn="l" rtl="0">
              <a:spcBef>
                <a:spcPts val="0"/>
              </a:spcBef>
              <a:spcAft>
                <a:spcPts val="0"/>
              </a:spcAft>
              <a:buClr>
                <a:schemeClr val="accent4"/>
              </a:buClr>
              <a:buSzPts val="1400"/>
              <a:buAutoNum type="alphaLcPeriod"/>
            </a:pPr>
            <a:r>
              <a:rPr lang="en">
                <a:solidFill>
                  <a:schemeClr val="accent4"/>
                </a:solidFill>
              </a:rPr>
              <a:t>Staghorn Cholla provides flowers for pollinators and fruit for wildlife.</a:t>
            </a:r>
            <a:endParaRPr>
              <a:solidFill>
                <a:schemeClr val="accent4"/>
              </a:solidFill>
            </a:endParaRPr>
          </a:p>
          <a:p>
            <a:pPr marL="914400" lvl="1" indent="-317500" algn="l" rtl="0">
              <a:spcBef>
                <a:spcPts val="0"/>
              </a:spcBef>
              <a:spcAft>
                <a:spcPts val="0"/>
              </a:spcAft>
              <a:buClr>
                <a:schemeClr val="accent4"/>
              </a:buClr>
              <a:buSzPts val="1400"/>
              <a:buAutoNum type="alphaLcPeriod"/>
            </a:pPr>
            <a:r>
              <a:rPr lang="en">
                <a:solidFill>
                  <a:schemeClr val="accent4"/>
                </a:solidFill>
              </a:rPr>
              <a:t>Sideoats grama grass increases infiltration, provides nitrogen fixing.</a:t>
            </a:r>
            <a:endParaRPr>
              <a:solidFill>
                <a:schemeClr val="accent4"/>
              </a:solidFill>
            </a:endParaRPr>
          </a:p>
          <a:p>
            <a:pPr marL="914400" lvl="1" indent="-317500" algn="l" rtl="0">
              <a:spcBef>
                <a:spcPts val="0"/>
              </a:spcBef>
              <a:spcAft>
                <a:spcPts val="0"/>
              </a:spcAft>
              <a:buClr>
                <a:schemeClr val="accent4"/>
              </a:buClr>
              <a:buSzPts val="1400"/>
              <a:buAutoNum type="alphaLcPeriod"/>
            </a:pPr>
            <a:r>
              <a:rPr lang="en">
                <a:solidFill>
                  <a:schemeClr val="accent4"/>
                </a:solidFill>
              </a:rPr>
              <a:t>Desert Milkweed provides habitat, nectar for monarchs.</a:t>
            </a:r>
            <a:endParaRPr>
              <a:solidFill>
                <a:schemeClr val="accent4"/>
              </a:solidFill>
            </a:endParaRPr>
          </a:p>
          <a:p>
            <a:pPr marL="914400" lvl="1" indent="-317500" algn="l" rtl="0">
              <a:spcBef>
                <a:spcPts val="0"/>
              </a:spcBef>
              <a:spcAft>
                <a:spcPts val="0"/>
              </a:spcAft>
              <a:buClr>
                <a:schemeClr val="accent4"/>
              </a:buClr>
              <a:buSzPts val="1400"/>
              <a:buAutoNum type="alphaLcPeriod"/>
            </a:pPr>
            <a:r>
              <a:rPr lang="en">
                <a:solidFill>
                  <a:schemeClr val="accent4"/>
                </a:solidFill>
              </a:rPr>
              <a:t>Wood mulch decreases evaporation, provides carbon to the soil.</a:t>
            </a:r>
            <a:endParaRPr>
              <a:solidFill>
                <a:schemeClr val="accent4"/>
              </a:solidFill>
            </a:endParaRPr>
          </a:p>
          <a:p>
            <a:pPr marL="914400" lvl="1" indent="-317500" algn="l" rtl="0">
              <a:spcBef>
                <a:spcPts val="0"/>
              </a:spcBef>
              <a:spcAft>
                <a:spcPts val="0"/>
              </a:spcAft>
              <a:buClr>
                <a:schemeClr val="accent4"/>
              </a:buClr>
              <a:buSzPts val="1400"/>
              <a:buAutoNum type="alphaLcPeriod"/>
            </a:pPr>
            <a:r>
              <a:rPr lang="en">
                <a:solidFill>
                  <a:schemeClr val="accent4"/>
                </a:solidFill>
              </a:rPr>
              <a:t>Rocks directs water to basins and overflow, decreases erosion.</a:t>
            </a:r>
            <a:endParaRPr>
              <a:solidFill>
                <a:schemeClr val="accent4"/>
              </a:solidFill>
            </a:endParaRPr>
          </a:p>
          <a:p>
            <a:pPr marL="457200" lvl="0" indent="-342900" algn="l" rtl="0">
              <a:spcBef>
                <a:spcPts val="0"/>
              </a:spcBef>
              <a:spcAft>
                <a:spcPts val="0"/>
              </a:spcAft>
              <a:buSzPts val="1800"/>
              <a:buAutoNum type="arabicPeriod" startAt="5"/>
            </a:pPr>
            <a:r>
              <a:rPr lang="en"/>
              <a:t>Eliminate erosion alongside house - </a:t>
            </a:r>
            <a:r>
              <a:rPr lang="en">
                <a:solidFill>
                  <a:schemeClr val="accent4"/>
                </a:solidFill>
              </a:rPr>
              <a:t>Rocks convey water from scuppers to garden decreasing erosion.</a:t>
            </a:r>
            <a:endParaRPr>
              <a:solidFill>
                <a:schemeClr val="accent4"/>
              </a:solidFill>
            </a:endParaRPr>
          </a:p>
          <a:p>
            <a:pPr marL="457200" lvl="0" indent="-342900" algn="l" rtl="0">
              <a:spcBef>
                <a:spcPts val="0"/>
              </a:spcBef>
              <a:spcAft>
                <a:spcPts val="0"/>
              </a:spcAft>
              <a:buSzPts val="1800"/>
              <a:buAutoNum type="arabicPeriod" startAt="5"/>
            </a:pPr>
            <a:r>
              <a:rPr lang="en"/>
              <a:t>Provide for overflow - </a:t>
            </a:r>
            <a:r>
              <a:rPr lang="en">
                <a:solidFill>
                  <a:schemeClr val="accent4"/>
                </a:solidFill>
              </a:rPr>
              <a:t>Overflow is directed to basin around orange tree.</a:t>
            </a:r>
            <a:endParaRPr>
              <a:solidFill>
                <a:schemeClr val="accent4"/>
              </a:solidFill>
            </a:endParaRPr>
          </a:p>
          <a:p>
            <a:pPr marL="457200" lvl="0" indent="0" algn="l" rtl="0">
              <a:spcBef>
                <a:spcPts val="1600"/>
              </a:spcBef>
              <a:spcAft>
                <a:spcPts val="16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7603525" y="1867500"/>
            <a:ext cx="1643700" cy="140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900"/>
              <a:t>Water Budget Details</a:t>
            </a:r>
            <a:endParaRPr sz="2900"/>
          </a:p>
        </p:txBody>
      </p:sp>
      <p:pic>
        <p:nvPicPr>
          <p:cNvPr id="94" name="Google Shape;94;p19"/>
          <p:cNvPicPr preferRelativeResize="0"/>
          <p:nvPr/>
        </p:nvPicPr>
        <p:blipFill>
          <a:blip r:embed="rId3">
            <a:alphaModFix/>
          </a:blip>
          <a:stretch>
            <a:fillRect/>
          </a:stretch>
        </p:blipFill>
        <p:spPr>
          <a:xfrm>
            <a:off x="0" y="222375"/>
            <a:ext cx="7677851" cy="3706550"/>
          </a:xfrm>
          <a:prstGeom prst="rect">
            <a:avLst/>
          </a:prstGeom>
          <a:noFill/>
          <a:ln>
            <a:noFill/>
          </a:ln>
        </p:spPr>
      </p:pic>
      <p:sp>
        <p:nvSpPr>
          <p:cNvPr id="95" name="Google Shape;95;p19"/>
          <p:cNvSpPr txBox="1"/>
          <p:nvPr/>
        </p:nvSpPr>
        <p:spPr>
          <a:xfrm>
            <a:off x="220825" y="4131350"/>
            <a:ext cx="8235000" cy="101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Proxima Nova"/>
                <a:ea typeface="Proxima Nova"/>
                <a:cs typeface="Proxima Nova"/>
                <a:sym typeface="Proxima Nova"/>
              </a:rPr>
              <a:t>The column on the far right shows that my system can meet the water demands except during the highlighted months. The March value of ~11 gallons is not significant, but will be monitored. During April, May, and June, I will monitor and water plants as necessary. Since the cholla and acacia are established native plants, they may not need the calculated amount during those months.</a:t>
            </a:r>
            <a:endParaRPr sz="1200">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265700" y="1598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Constraints</a:t>
            </a:r>
            <a:endParaRPr/>
          </a:p>
        </p:txBody>
      </p:sp>
      <p:sp>
        <p:nvSpPr>
          <p:cNvPr id="101" name="Google Shape;101;p20"/>
          <p:cNvSpPr txBox="1">
            <a:spLocks noGrp="1"/>
          </p:cNvSpPr>
          <p:nvPr>
            <p:ph type="body" idx="1"/>
          </p:nvPr>
        </p:nvSpPr>
        <p:spPr>
          <a:xfrm>
            <a:off x="311700" y="863550"/>
            <a:ext cx="8520600" cy="4151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Utilize available rainfall while minimizing potable water use - </a:t>
            </a:r>
            <a:r>
              <a:rPr lang="en">
                <a:solidFill>
                  <a:schemeClr val="accent4"/>
                </a:solidFill>
              </a:rPr>
              <a:t>The system has has the ability to infiltrate the annual rainfall of 2,681 gals/year. The plant needs are met through available rainfall 9 out of 12 months of the year, or 75% of the time. During the projected shortfalls (April 204 gals, May 296 gals, June 326 gals) I plan on monitoring and irrigating the plants with potable water when necessary. </a:t>
            </a:r>
            <a:endParaRPr>
              <a:solidFill>
                <a:schemeClr val="accent4"/>
              </a:solidFill>
            </a:endParaRPr>
          </a:p>
          <a:p>
            <a:pPr marL="457200" lvl="0" indent="-342900" algn="l" rtl="0">
              <a:spcBef>
                <a:spcPts val="0"/>
              </a:spcBef>
              <a:spcAft>
                <a:spcPts val="0"/>
              </a:spcAft>
              <a:buSzPts val="1800"/>
              <a:buAutoNum type="arabicPeriod"/>
            </a:pPr>
            <a:r>
              <a:rPr lang="en"/>
              <a:t>Infiltrate water in 24 hours from a 2.5” 100-year storm event - </a:t>
            </a:r>
            <a:r>
              <a:rPr lang="en">
                <a:solidFill>
                  <a:schemeClr val="accent4"/>
                </a:solidFill>
              </a:rPr>
              <a:t>The soil is sandy loam which has an estimated perc rate of 2-6 inches/hour. My basin depth of 0.5 feet spread over 200 ft</a:t>
            </a:r>
            <a:r>
              <a:rPr lang="en" baseline="30000">
                <a:solidFill>
                  <a:schemeClr val="accent4"/>
                </a:solidFill>
              </a:rPr>
              <a:t>2</a:t>
            </a:r>
            <a:r>
              <a:rPr lang="en">
                <a:solidFill>
                  <a:schemeClr val="accent4"/>
                </a:solidFill>
              </a:rPr>
              <a:t> gives the capacity to infiltrate 100 ft</a:t>
            </a:r>
            <a:r>
              <a:rPr lang="en" baseline="30000">
                <a:solidFill>
                  <a:schemeClr val="accent4"/>
                </a:solidFill>
              </a:rPr>
              <a:t>3</a:t>
            </a:r>
            <a:r>
              <a:rPr lang="en">
                <a:solidFill>
                  <a:schemeClr val="accent4"/>
                </a:solidFill>
              </a:rPr>
              <a:t> of rain which is greater than the 92 ft</a:t>
            </a:r>
            <a:r>
              <a:rPr lang="en" baseline="30000">
                <a:solidFill>
                  <a:schemeClr val="accent4"/>
                </a:solidFill>
              </a:rPr>
              <a:t>3</a:t>
            </a:r>
            <a:r>
              <a:rPr lang="en">
                <a:solidFill>
                  <a:schemeClr val="accent4"/>
                </a:solidFill>
              </a:rPr>
              <a:t> that can be harvested in a 100-year storm event.</a:t>
            </a:r>
            <a:endParaRPr>
              <a:solidFill>
                <a:schemeClr val="accent4"/>
              </a:solidFill>
            </a:endParaRPr>
          </a:p>
          <a:p>
            <a:pPr marL="457200" lvl="0" indent="-342900" algn="l" rtl="0">
              <a:spcBef>
                <a:spcPts val="0"/>
              </a:spcBef>
              <a:spcAft>
                <a:spcPts val="0"/>
              </a:spcAft>
              <a:buSzPts val="1800"/>
              <a:buAutoNum type="arabicPeriod"/>
            </a:pPr>
            <a:r>
              <a:rPr lang="en"/>
              <a:t>Ensure rainwater harvesting system is safe - </a:t>
            </a:r>
            <a:r>
              <a:rPr lang="en">
                <a:solidFill>
                  <a:schemeClr val="accent4"/>
                </a:solidFill>
              </a:rPr>
              <a:t>The system is not in a heavily traveled area. The basin is only 6 inches deep which doesn’t create a tripping hazard.</a:t>
            </a:r>
            <a:endParaRPr>
              <a:solidFill>
                <a:schemeClr val="accent4"/>
              </a:solidFill>
            </a:endParaRPr>
          </a:p>
          <a:p>
            <a:pPr marL="45720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265700" y="1598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Constraints - Cont’d</a:t>
            </a:r>
            <a:endParaRPr/>
          </a:p>
        </p:txBody>
      </p:sp>
      <p:sp>
        <p:nvSpPr>
          <p:cNvPr id="107" name="Google Shape;107;p21"/>
          <p:cNvSpPr txBox="1">
            <a:spLocks noGrp="1"/>
          </p:cNvSpPr>
          <p:nvPr>
            <p:ph type="body" idx="1"/>
          </p:nvPr>
        </p:nvSpPr>
        <p:spPr>
          <a:xfrm>
            <a:off x="311700" y="863550"/>
            <a:ext cx="8520600" cy="3893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startAt="4"/>
            </a:pPr>
            <a:r>
              <a:rPr lang="en"/>
              <a:t>Basin depth must be between 0.5-0.67 feet - </a:t>
            </a:r>
            <a:r>
              <a:rPr lang="en">
                <a:solidFill>
                  <a:schemeClr val="accent4"/>
                </a:solidFill>
              </a:rPr>
              <a:t>The basin is 0.5 feet deep.</a:t>
            </a:r>
            <a:endParaRPr>
              <a:solidFill>
                <a:schemeClr val="accent4"/>
              </a:solidFill>
            </a:endParaRPr>
          </a:p>
          <a:p>
            <a:pPr marL="457200" lvl="0" indent="-342900" algn="l" rtl="0">
              <a:spcBef>
                <a:spcPts val="0"/>
              </a:spcBef>
              <a:spcAft>
                <a:spcPts val="0"/>
              </a:spcAft>
              <a:buSzPts val="1800"/>
              <a:buAutoNum type="arabicPeriod" startAt="4"/>
            </a:pPr>
            <a:r>
              <a:rPr lang="en"/>
              <a:t>Place basin on property within acceptable setback parameters - </a:t>
            </a:r>
            <a:r>
              <a:rPr lang="en">
                <a:solidFill>
                  <a:schemeClr val="accent4"/>
                </a:solidFill>
              </a:rPr>
              <a:t>The edge of the basin is 9 feet from the house structure and the rock work to convey the water away from the house will be sloped towards the basin. There are no power lines or walkways in the area.</a:t>
            </a:r>
            <a:endParaRPr>
              <a:solidFill>
                <a:schemeClr val="accent4"/>
              </a:solidFill>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bd514ff-856e-4377-a943-0625ef4c513f" xsi:nil="true"/>
    <lcf76f155ced4ddcb4097134ff3c332f xmlns="4f81103c-a3e0-4811-b810-c573208df66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C5E275F995F040B3114C4CAE1CA053" ma:contentTypeVersion="16" ma:contentTypeDescription="Create a new document." ma:contentTypeScope="" ma:versionID="86c12101b31adb52dd3420b2385685dc">
  <xsd:schema xmlns:xsd="http://www.w3.org/2001/XMLSchema" xmlns:xs="http://www.w3.org/2001/XMLSchema" xmlns:p="http://schemas.microsoft.com/office/2006/metadata/properties" xmlns:ns2="4f81103c-a3e0-4811-b810-c573208df66e" xmlns:ns3="3bd514ff-856e-4377-a943-0625ef4c513f" targetNamespace="http://schemas.microsoft.com/office/2006/metadata/properties" ma:root="true" ma:fieldsID="cf5a56d351cab61cf1945b47629d5844" ns2:_="" ns3:_="">
    <xsd:import namespace="4f81103c-a3e0-4811-b810-c573208df66e"/>
    <xsd:import namespace="3bd514ff-856e-4377-a943-0625ef4c513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81103c-a3e0-4811-b810-c573208df6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337db1-7079-43ed-80db-4401c62b96b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bd514ff-856e-4377-a943-0625ef4c513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c6a23ec8-14c5-4b41-90c6-dc0fbb5f35fb}" ma:internalName="TaxCatchAll" ma:showField="CatchAllData" ma:web="3bd514ff-856e-4377-a943-0625ef4c51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328535-4A0B-4BE0-B30A-030D80D44D6C}">
  <ds:schemaRefs>
    <ds:schemaRef ds:uri="http://schemas.microsoft.com/office/2006/metadata/properties"/>
    <ds:schemaRef ds:uri="http://schemas.microsoft.com/office/infopath/2007/PartnerControls"/>
    <ds:schemaRef ds:uri="3bd514ff-856e-4377-a943-0625ef4c513f"/>
    <ds:schemaRef ds:uri="4f81103c-a3e0-4811-b810-c573208df66e"/>
  </ds:schemaRefs>
</ds:datastoreItem>
</file>

<file path=customXml/itemProps2.xml><?xml version="1.0" encoding="utf-8"?>
<ds:datastoreItem xmlns:ds="http://schemas.openxmlformats.org/officeDocument/2006/customXml" ds:itemID="{7E7E4795-B315-4330-AF18-6DF778D19689}">
  <ds:schemaRefs>
    <ds:schemaRef ds:uri="http://schemas.microsoft.com/sharepoint/v3/contenttype/forms"/>
  </ds:schemaRefs>
</ds:datastoreItem>
</file>

<file path=customXml/itemProps3.xml><?xml version="1.0" encoding="utf-8"?>
<ds:datastoreItem xmlns:ds="http://schemas.openxmlformats.org/officeDocument/2006/customXml" ds:itemID="{E3A2806B-2B2F-46DB-A4D2-B8A404D455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81103c-a3e0-4811-b810-c573208df66e"/>
    <ds:schemaRef ds:uri="3bd514ff-856e-4377-a943-0625ef4c51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10</Slides>
  <Notes>10</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Gameday</vt:lpstr>
      <vt:lpstr>RWH Design Report</vt:lpstr>
      <vt:lpstr>Problem Statement</vt:lpstr>
      <vt:lpstr>Design Summary</vt:lpstr>
      <vt:lpstr>Basin Drawing</vt:lpstr>
      <vt:lpstr>Meeting Criteria </vt:lpstr>
      <vt:lpstr>Meeting Criteria - Cont’d</vt:lpstr>
      <vt:lpstr>Water Budget Details</vt:lpstr>
      <vt:lpstr>Constraints</vt:lpstr>
      <vt:lpstr>Constraints - Cont’d</vt:lpstr>
      <vt:lpstr>Strengths - Weaknesses of Design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modified xsi:type="dcterms:W3CDTF">2025-07-21T22:03:17Z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0x010100FCC5E275F995F040B3114C4CAE1CA053</vt:lpwstr>
  </property>
</Properties>
</file>